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VY_42_INOVACE_32_Závěrečné opakování – konstrukce čtyřúhelníku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6636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Sestrojte rovnoramenný lichoběžník KLMN se základnami KL a MN, pro který platí k=6,8cm, l=4,5cm, úhel NKL = 67°.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27984" y="1340768"/>
            <a:ext cx="4258816" cy="478539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Postup konstrukce:</a:t>
            </a:r>
          </a:p>
          <a:p>
            <a:r>
              <a:rPr lang="cs-CZ" sz="2400" dirty="0" smtClean="0"/>
              <a:t>Jelikož jde o rovnoramenný lichoběžník, je strana KN stejně dlouhá jako LM</a:t>
            </a:r>
          </a:p>
          <a:p>
            <a:r>
              <a:rPr lang="cs-CZ" sz="2400" dirty="0" smtClean="0"/>
              <a:t>Známe dvě strany a úhel jimi sevřený sestrojíme ∆KLN (</a:t>
            </a:r>
            <a:r>
              <a:rPr lang="cs-CZ" sz="2400" dirty="0" err="1" smtClean="0"/>
              <a:t>sus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1. </a:t>
            </a:r>
            <a:r>
              <a:rPr lang="cs-CZ" sz="2400" dirty="0"/>
              <a:t>∆KLN (</a:t>
            </a:r>
            <a:r>
              <a:rPr lang="cs-CZ" sz="2400" dirty="0" err="1"/>
              <a:t>sus</a:t>
            </a:r>
            <a:r>
              <a:rPr lang="cs-CZ" sz="2400" dirty="0"/>
              <a:t>)</a:t>
            </a:r>
          </a:p>
          <a:p>
            <a:r>
              <a:rPr lang="cs-CZ" sz="2400" dirty="0" smtClean="0"/>
              <a:t>2. →NX, NX II KL</a:t>
            </a:r>
          </a:p>
          <a:p>
            <a:r>
              <a:rPr lang="cs-CZ" sz="2400" dirty="0" smtClean="0"/>
              <a:t>3. k, k(L, r=4,5cm)</a:t>
            </a:r>
          </a:p>
          <a:p>
            <a:r>
              <a:rPr lang="cs-CZ" sz="2400" dirty="0" smtClean="0"/>
              <a:t>4. M, M</a:t>
            </a:r>
            <a:r>
              <a:rPr lang="el-GR" sz="2400" dirty="0" smtClean="0"/>
              <a:t>ϵ</a:t>
            </a:r>
            <a:r>
              <a:rPr lang="cs-CZ" sz="2400" dirty="0" smtClean="0"/>
              <a:t>k∩</a:t>
            </a:r>
            <a:r>
              <a:rPr lang="cs-CZ" sz="2400" dirty="0"/>
              <a:t> →</a:t>
            </a:r>
            <a:r>
              <a:rPr lang="cs-CZ" sz="2400" dirty="0" smtClean="0"/>
              <a:t>NX</a:t>
            </a:r>
          </a:p>
          <a:p>
            <a:r>
              <a:rPr lang="cs-CZ" sz="2400" dirty="0" smtClean="0"/>
              <a:t>5. lichoběžník KLMN</a:t>
            </a:r>
          </a:p>
          <a:p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51819" y="2050877"/>
            <a:ext cx="3316114" cy="2250603"/>
            <a:chOff x="851819" y="2050877"/>
            <a:chExt cx="3316114" cy="2250603"/>
          </a:xfrm>
        </p:grpSpPr>
        <p:sp>
          <p:nvSpPr>
            <p:cNvPr id="2" name="Lichoběžník 1"/>
            <p:cNvSpPr/>
            <p:nvPr/>
          </p:nvSpPr>
          <p:spPr>
            <a:xfrm>
              <a:off x="1004265" y="2420209"/>
              <a:ext cx="3022444" cy="1511939"/>
            </a:xfrm>
            <a:prstGeom prst="trapezoid">
              <a:avLst>
                <a:gd name="adj" fmla="val 47262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851819" y="3932148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885483" y="3932148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131840" y="2050877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525513" y="2050877"/>
              <a:ext cx="3337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N</a:t>
              </a:r>
            </a:p>
          </p:txBody>
        </p:sp>
      </p:grpSp>
      <p:cxnSp>
        <p:nvCxnSpPr>
          <p:cNvPr id="11" name="Přímá spojnice 10"/>
          <p:cNvCxnSpPr/>
          <p:nvPr/>
        </p:nvCxnSpPr>
        <p:spPr>
          <a:xfrm>
            <a:off x="988897" y="3932149"/>
            <a:ext cx="302244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7" idx="2"/>
            <a:endCxn id="6" idx="0"/>
          </p:cNvCxnSpPr>
          <p:nvPr/>
        </p:nvCxnSpPr>
        <p:spPr>
          <a:xfrm>
            <a:off x="3322758" y="2420209"/>
            <a:ext cx="703950" cy="151193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6" name="Oblouk 35"/>
          <p:cNvSpPr/>
          <p:nvPr/>
        </p:nvSpPr>
        <p:spPr>
          <a:xfrm>
            <a:off x="777986" y="3474948"/>
            <a:ext cx="914400" cy="914400"/>
          </a:xfrm>
          <a:prstGeom prst="arc">
            <a:avLst>
              <a:gd name="adj1" fmla="val 15878651"/>
              <a:gd name="adj2" fmla="val 0"/>
            </a:avLst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1730267" y="2050877"/>
            <a:ext cx="2524779" cy="553998"/>
            <a:chOff x="988897" y="5219908"/>
            <a:chExt cx="2524779" cy="553998"/>
          </a:xfrm>
        </p:grpSpPr>
        <p:cxnSp>
          <p:nvCxnSpPr>
            <p:cNvPr id="38" name="Přímá spojnice 37"/>
            <p:cNvCxnSpPr/>
            <p:nvPr/>
          </p:nvCxnSpPr>
          <p:spPr>
            <a:xfrm>
              <a:off x="988897" y="5589240"/>
              <a:ext cx="247554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3131840" y="5404574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I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208784" y="5219908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113303" y="1864808"/>
            <a:ext cx="1519813" cy="1710955"/>
            <a:chOff x="1378736" y="5026776"/>
            <a:chExt cx="1519813" cy="1710955"/>
          </a:xfrm>
        </p:grpSpPr>
        <p:sp>
          <p:nvSpPr>
            <p:cNvPr id="43" name="Oblouk 42"/>
            <p:cNvSpPr/>
            <p:nvPr/>
          </p:nvSpPr>
          <p:spPr>
            <a:xfrm rot="16720483">
              <a:off x="1472682" y="5311864"/>
              <a:ext cx="1331921" cy="151981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1979712" y="5026776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5624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Podle předchozího vzoru proveďte konstrukci následujícího lichoběžníku: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ABCD, a = 4,9cm, b = 6,4cm, c = 7,2cm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6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5433467"/>
              </a:xfrm>
            </p:spPr>
            <p:txBody>
              <a:bodyPr/>
              <a:lstStyle/>
              <a:p>
                <a:r>
                  <a:rPr lang="cs-CZ" dirty="0" smtClean="0"/>
                  <a:t>Vypočítejte obvod a obsah lichoběžníku z předchozí úlohy.</a:t>
                </a:r>
              </a:p>
              <a:p>
                <a:r>
                  <a:rPr lang="cs-CZ" dirty="0"/>
                  <a:t>o</a:t>
                </a:r>
                <a:r>
                  <a:rPr lang="cs-CZ" dirty="0" smtClean="0"/>
                  <a:t> = a + b + c + </a:t>
                </a:r>
                <a:r>
                  <a:rPr lang="cs-CZ" dirty="0" smtClean="0"/>
                  <a:t>d</a:t>
                </a:r>
              </a:p>
              <a:p>
                <a:endParaRPr lang="cs-CZ" dirty="0"/>
              </a:p>
              <a:p>
                <a:endParaRPr lang="cs-CZ" smtClean="0"/>
              </a:p>
              <a:p>
                <a:endParaRPr lang="cs-CZ" dirty="0" smtClean="0"/>
              </a:p>
              <a:p>
                <a:r>
                  <a:rPr lang="cs-CZ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/>
                          <m:t>(</m:t>
                        </m:r>
                        <m:r>
                          <m:rPr>
                            <m:nor/>
                          </m:rPr>
                          <a:rPr lang="cs-CZ" dirty="0"/>
                          <m:t>a</m:t>
                        </m:r>
                        <m:r>
                          <m:rPr>
                            <m:nor/>
                          </m:rPr>
                          <a:rPr lang="cs-CZ" dirty="0"/>
                          <m:t> + </m:t>
                        </m:r>
                        <m:r>
                          <m:rPr>
                            <m:nor/>
                          </m:rPr>
                          <a:rPr lang="cs-CZ" dirty="0"/>
                          <m:t>c</m:t>
                        </m:r>
                        <m:r>
                          <m:rPr>
                            <m:nor/>
                          </m:rPr>
                          <a:rPr lang="cs-CZ" dirty="0"/>
                          <m:t>) . 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v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>
                                <a:latin typeface="Cambria Math"/>
                              </a:rPr>
                              <m:t>a</m:t>
                            </m:r>
                          </m:sub>
                        </m:sSub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5433467"/>
              </a:xfrm>
              <a:blipFill rotWithShape="1">
                <a:blip r:embed="rId3"/>
                <a:stretch>
                  <a:fillRect l="-1630" t="-14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0896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163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VY_42_INOVACE_32_Závěrečné opakování – konstrukce čtyřúhelníku</vt:lpstr>
      <vt:lpstr>Sestrojte rovnoramenný lichoběžník KLMN se základnami KL a MN, pro který platí k=6,8cm, l=4,5cm, úhel NKL = 67°. </vt:lpstr>
      <vt:lpstr>Podle předchozího vzoru proveďte konstrukci následujícího lichoběžníku: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6</cp:revision>
  <dcterms:created xsi:type="dcterms:W3CDTF">2011-06-27T20:04:13Z</dcterms:created>
  <dcterms:modified xsi:type="dcterms:W3CDTF">2011-06-28T21:12:05Z</dcterms:modified>
</cp:coreProperties>
</file>