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663" r:id="rId2"/>
    <p:sldMasterId id="2147483675" r:id="rId3"/>
  </p:sldMasterIdLst>
  <p:notesMasterIdLst>
    <p:notesMasterId r:id="rId36"/>
  </p:notesMasterIdLst>
  <p:sldIdLst>
    <p:sldId id="329" r:id="rId4"/>
    <p:sldId id="256" r:id="rId5"/>
    <p:sldId id="257" r:id="rId6"/>
    <p:sldId id="308" r:id="rId7"/>
    <p:sldId id="258" r:id="rId8"/>
    <p:sldId id="331" r:id="rId9"/>
    <p:sldId id="332" r:id="rId10"/>
    <p:sldId id="259" r:id="rId11"/>
    <p:sldId id="314" r:id="rId12"/>
    <p:sldId id="315" r:id="rId13"/>
    <p:sldId id="260" r:id="rId14"/>
    <p:sldId id="261" r:id="rId15"/>
    <p:sldId id="333" r:id="rId16"/>
    <p:sldId id="262" r:id="rId17"/>
    <p:sldId id="263" r:id="rId18"/>
    <p:sldId id="334" r:id="rId19"/>
    <p:sldId id="264" r:id="rId20"/>
    <p:sldId id="317" r:id="rId21"/>
    <p:sldId id="335" r:id="rId22"/>
    <p:sldId id="265" r:id="rId23"/>
    <p:sldId id="266" r:id="rId24"/>
    <p:sldId id="320" r:id="rId25"/>
    <p:sldId id="321" r:id="rId26"/>
    <p:sldId id="267" r:id="rId27"/>
    <p:sldId id="272" r:id="rId28"/>
    <p:sldId id="336" r:id="rId29"/>
    <p:sldId id="274" r:id="rId30"/>
    <p:sldId id="276" r:id="rId31"/>
    <p:sldId id="337" r:id="rId32"/>
    <p:sldId id="305" r:id="rId33"/>
    <p:sldId id="330" r:id="rId34"/>
    <p:sldId id="338" r:id="rId35"/>
  </p:sldIdLst>
  <p:sldSz cx="9144000" cy="6858000" type="screen4x3"/>
  <p:notesSz cx="6858000" cy="9144000"/>
  <p:defaultTextStyle>
    <a:defPPr>
      <a:defRPr lang="cs-CZ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onotype Corsiva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onotype Corsiva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onotype Corsiva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onotype Corsiva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onotype Corsiva" pitchFamily="66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Monotype Corsiva" pitchFamily="66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Monotype Corsiva" pitchFamily="66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Monotype Corsiva" pitchFamily="66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Monotype Corsiva" pitchFamily="66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473" autoAdjust="0"/>
    <p:restoredTop sz="94660"/>
  </p:normalViewPr>
  <p:slideViewPr>
    <p:cSldViewPr>
      <p:cViewPr varScale="1">
        <p:scale>
          <a:sx n="69" d="100"/>
          <a:sy n="69" d="100"/>
        </p:scale>
        <p:origin x="-12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A4FC0C-56A6-4041-9AD5-8DFA7E2D32EC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1C79ED-3789-4917-9FAA-10759589F8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56577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94" name="Group 2"/>
          <p:cNvGrpSpPr>
            <a:grpSpLocks/>
          </p:cNvGrpSpPr>
          <p:nvPr/>
        </p:nvGrpSpPr>
        <p:grpSpPr bwMode="auto">
          <a:xfrm>
            <a:off x="0" y="6350"/>
            <a:ext cx="9140825" cy="6851650"/>
            <a:chOff x="0" y="4"/>
            <a:chExt cx="5758" cy="4316"/>
          </a:xfrm>
        </p:grpSpPr>
        <p:grpSp>
          <p:nvGrpSpPr>
            <p:cNvPr id="59395" name="Group 3"/>
            <p:cNvGrpSpPr>
              <a:grpSpLocks/>
            </p:cNvGrpSpPr>
            <p:nvPr/>
          </p:nvGrpSpPr>
          <p:grpSpPr bwMode="auto">
            <a:xfrm>
              <a:off x="0" y="1161"/>
              <a:ext cx="5758" cy="3159"/>
              <a:chOff x="0" y="1161"/>
              <a:chExt cx="5758" cy="3159"/>
            </a:xfrm>
          </p:grpSpPr>
          <p:sp>
            <p:nvSpPr>
              <p:cNvPr id="59396" name="Freeform 4"/>
              <p:cNvSpPr>
                <a:spLocks/>
              </p:cNvSpPr>
              <p:nvPr/>
            </p:nvSpPr>
            <p:spPr bwMode="hidden">
              <a:xfrm>
                <a:off x="558" y="1161"/>
                <a:ext cx="5200" cy="3159"/>
              </a:xfrm>
              <a:custGeom>
                <a:avLst/>
                <a:gdLst>
                  <a:gd name="T0" fmla="*/ 0 w 5184"/>
                  <a:gd name="T1" fmla="*/ 3159 h 3159"/>
                  <a:gd name="T2" fmla="*/ 5184 w 5184"/>
                  <a:gd name="T3" fmla="*/ 3159 h 3159"/>
                  <a:gd name="T4" fmla="*/ 5184 w 5184"/>
                  <a:gd name="T5" fmla="*/ 0 h 3159"/>
                  <a:gd name="T6" fmla="*/ 0 w 5184"/>
                  <a:gd name="T7" fmla="*/ 0 h 3159"/>
                  <a:gd name="T8" fmla="*/ 0 w 5184"/>
                  <a:gd name="T9" fmla="*/ 3159 h 3159"/>
                  <a:gd name="T10" fmla="*/ 0 w 5184"/>
                  <a:gd name="T11" fmla="*/ 3159 h 3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184" h="3159">
                    <a:moveTo>
                      <a:pt x="0" y="3159"/>
                    </a:moveTo>
                    <a:lnTo>
                      <a:pt x="5184" y="3159"/>
                    </a:lnTo>
                    <a:lnTo>
                      <a:pt x="5184" y="0"/>
                    </a:lnTo>
                    <a:lnTo>
                      <a:pt x="0" y="0"/>
                    </a:lnTo>
                    <a:lnTo>
                      <a:pt x="0" y="3159"/>
                    </a:lnTo>
                    <a:lnTo>
                      <a:pt x="0" y="3159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9397" name="Freeform 5"/>
              <p:cNvSpPr>
                <a:spLocks/>
              </p:cNvSpPr>
              <p:nvPr/>
            </p:nvSpPr>
            <p:spPr bwMode="hidden">
              <a:xfrm>
                <a:off x="0" y="1161"/>
                <a:ext cx="558" cy="3159"/>
              </a:xfrm>
              <a:custGeom>
                <a:avLst/>
                <a:gdLst>
                  <a:gd name="T0" fmla="*/ 0 w 556"/>
                  <a:gd name="T1" fmla="*/ 0 h 3159"/>
                  <a:gd name="T2" fmla="*/ 0 w 556"/>
                  <a:gd name="T3" fmla="*/ 3159 h 3159"/>
                  <a:gd name="T4" fmla="*/ 556 w 556"/>
                  <a:gd name="T5" fmla="*/ 3159 h 3159"/>
                  <a:gd name="T6" fmla="*/ 556 w 556"/>
                  <a:gd name="T7" fmla="*/ 0 h 3159"/>
                  <a:gd name="T8" fmla="*/ 0 w 556"/>
                  <a:gd name="T9" fmla="*/ 0 h 3159"/>
                  <a:gd name="T10" fmla="*/ 0 w 556"/>
                  <a:gd name="T11" fmla="*/ 0 h 3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56" h="3159">
                    <a:moveTo>
                      <a:pt x="0" y="0"/>
                    </a:moveTo>
                    <a:lnTo>
                      <a:pt x="0" y="3159"/>
                    </a:lnTo>
                    <a:lnTo>
                      <a:pt x="556" y="3159"/>
                    </a:lnTo>
                    <a:lnTo>
                      <a:pt x="556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sp>
          <p:nvSpPr>
            <p:cNvPr id="59398" name="Freeform 6"/>
            <p:cNvSpPr>
              <a:spLocks/>
            </p:cNvSpPr>
            <p:nvPr/>
          </p:nvSpPr>
          <p:spPr bwMode="ltGray">
            <a:xfrm>
              <a:off x="552" y="951"/>
              <a:ext cx="12" cy="420"/>
            </a:xfrm>
            <a:custGeom>
              <a:avLst/>
              <a:gdLst>
                <a:gd name="T0" fmla="*/ 0 w 12"/>
                <a:gd name="T1" fmla="*/ 0 h 420"/>
                <a:gd name="T2" fmla="*/ 0 w 12"/>
                <a:gd name="T3" fmla="*/ 420 h 420"/>
                <a:gd name="T4" fmla="*/ 12 w 12"/>
                <a:gd name="T5" fmla="*/ 420 h 420"/>
                <a:gd name="T6" fmla="*/ 12 w 12"/>
                <a:gd name="T7" fmla="*/ 0 h 420"/>
                <a:gd name="T8" fmla="*/ 0 w 12"/>
                <a:gd name="T9" fmla="*/ 0 h 420"/>
                <a:gd name="T10" fmla="*/ 0 w 12"/>
                <a:gd name="T11" fmla="*/ 0 h 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420">
                  <a:moveTo>
                    <a:pt x="0" y="0"/>
                  </a:moveTo>
                  <a:lnTo>
                    <a:pt x="0" y="420"/>
                  </a:lnTo>
                  <a:lnTo>
                    <a:pt x="12" y="42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hlink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9399" name="Freeform 7"/>
            <p:cNvSpPr>
              <a:spLocks/>
            </p:cNvSpPr>
            <p:nvPr/>
          </p:nvSpPr>
          <p:spPr bwMode="ltGray">
            <a:xfrm>
              <a:off x="767" y="1155"/>
              <a:ext cx="252" cy="12"/>
            </a:xfrm>
            <a:custGeom>
              <a:avLst/>
              <a:gdLst>
                <a:gd name="T0" fmla="*/ 251 w 251"/>
                <a:gd name="T1" fmla="*/ 0 h 12"/>
                <a:gd name="T2" fmla="*/ 0 w 251"/>
                <a:gd name="T3" fmla="*/ 0 h 12"/>
                <a:gd name="T4" fmla="*/ 0 w 251"/>
                <a:gd name="T5" fmla="*/ 12 h 12"/>
                <a:gd name="T6" fmla="*/ 251 w 251"/>
                <a:gd name="T7" fmla="*/ 12 h 12"/>
                <a:gd name="T8" fmla="*/ 251 w 251"/>
                <a:gd name="T9" fmla="*/ 0 h 12"/>
                <a:gd name="T10" fmla="*/ 251 w 251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1" h="12">
                  <a:moveTo>
                    <a:pt x="251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lnTo>
                    <a:pt x="25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9400" name="Freeform 8"/>
            <p:cNvSpPr>
              <a:spLocks/>
            </p:cNvSpPr>
            <p:nvPr/>
          </p:nvSpPr>
          <p:spPr bwMode="ltGray">
            <a:xfrm>
              <a:off x="0" y="1155"/>
              <a:ext cx="351" cy="12"/>
            </a:xfrm>
            <a:custGeom>
              <a:avLst/>
              <a:gdLst>
                <a:gd name="T0" fmla="*/ 0 w 251"/>
                <a:gd name="T1" fmla="*/ 0 h 12"/>
                <a:gd name="T2" fmla="*/ 0 w 251"/>
                <a:gd name="T3" fmla="*/ 12 h 12"/>
                <a:gd name="T4" fmla="*/ 251 w 251"/>
                <a:gd name="T5" fmla="*/ 12 h 12"/>
                <a:gd name="T6" fmla="*/ 251 w 251"/>
                <a:gd name="T7" fmla="*/ 0 h 12"/>
                <a:gd name="T8" fmla="*/ 0 w 251"/>
                <a:gd name="T9" fmla="*/ 0 h 12"/>
                <a:gd name="T10" fmla="*/ 0 w 251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1" h="12">
                  <a:moveTo>
                    <a:pt x="0" y="0"/>
                  </a:move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grpSp>
          <p:nvGrpSpPr>
            <p:cNvPr id="59401" name="Group 9"/>
            <p:cNvGrpSpPr>
              <a:grpSpLocks/>
            </p:cNvGrpSpPr>
            <p:nvPr/>
          </p:nvGrpSpPr>
          <p:grpSpPr bwMode="auto">
            <a:xfrm>
              <a:off x="348" y="4"/>
              <a:ext cx="5410" cy="4316"/>
              <a:chOff x="348" y="4"/>
              <a:chExt cx="5410" cy="4316"/>
            </a:xfrm>
          </p:grpSpPr>
          <p:sp>
            <p:nvSpPr>
              <p:cNvPr id="59402" name="Freeform 10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>
                  <a:gd name="T0" fmla="*/ 12 w 12"/>
                  <a:gd name="T1" fmla="*/ 0 h 695"/>
                  <a:gd name="T2" fmla="*/ 0 w 12"/>
                  <a:gd name="T3" fmla="*/ 0 h 695"/>
                  <a:gd name="T4" fmla="*/ 0 w 12"/>
                  <a:gd name="T5" fmla="*/ 695 h 695"/>
                  <a:gd name="T6" fmla="*/ 12 w 12"/>
                  <a:gd name="T7" fmla="*/ 695 h 695"/>
                  <a:gd name="T8" fmla="*/ 12 w 12"/>
                  <a:gd name="T9" fmla="*/ 0 h 695"/>
                  <a:gd name="T10" fmla="*/ 12 w 12"/>
                  <a:gd name="T11" fmla="*/ 0 h 6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9403" name="Freeform 11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>
                  <a:gd name="T0" fmla="*/ 0 w 12"/>
                  <a:gd name="T1" fmla="*/ 2697 h 2697"/>
                  <a:gd name="T2" fmla="*/ 12 w 12"/>
                  <a:gd name="T3" fmla="*/ 2697 h 2697"/>
                  <a:gd name="T4" fmla="*/ 12 w 12"/>
                  <a:gd name="T5" fmla="*/ 0 h 2697"/>
                  <a:gd name="T6" fmla="*/ 0 w 12"/>
                  <a:gd name="T7" fmla="*/ 0 h 2697"/>
                  <a:gd name="T8" fmla="*/ 0 w 12"/>
                  <a:gd name="T9" fmla="*/ 2697 h 2697"/>
                  <a:gd name="T10" fmla="*/ 0 w 12"/>
                  <a:gd name="T11" fmla="*/ 2697 h 26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9404" name="Freeform 12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>
                  <a:gd name="T0" fmla="*/ 4724 w 4724"/>
                  <a:gd name="T1" fmla="*/ 0 h 12"/>
                  <a:gd name="T2" fmla="*/ 0 w 4724"/>
                  <a:gd name="T3" fmla="*/ 0 h 12"/>
                  <a:gd name="T4" fmla="*/ 0 w 4724"/>
                  <a:gd name="T5" fmla="*/ 12 h 12"/>
                  <a:gd name="T6" fmla="*/ 4724 w 4724"/>
                  <a:gd name="T7" fmla="*/ 12 h 12"/>
                  <a:gd name="T8" fmla="*/ 4724 w 4724"/>
                  <a:gd name="T9" fmla="*/ 0 h 12"/>
                  <a:gd name="T10" fmla="*/ 4724 w 4724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9405" name="Freeform 13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>
                  <a:gd name="T0" fmla="*/ 0 w 12"/>
                  <a:gd name="T1" fmla="*/ 252 h 252"/>
                  <a:gd name="T2" fmla="*/ 12 w 12"/>
                  <a:gd name="T3" fmla="*/ 252 h 252"/>
                  <a:gd name="T4" fmla="*/ 12 w 12"/>
                  <a:gd name="T5" fmla="*/ 0 h 252"/>
                  <a:gd name="T6" fmla="*/ 0 w 12"/>
                  <a:gd name="T7" fmla="*/ 0 h 252"/>
                  <a:gd name="T8" fmla="*/ 0 w 12"/>
                  <a:gd name="T9" fmla="*/ 252 h 252"/>
                  <a:gd name="T10" fmla="*/ 0 w 12"/>
                  <a:gd name="T11" fmla="*/ 25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9406" name="Freeform 14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>
                  <a:gd name="T0" fmla="*/ 12 w 12"/>
                  <a:gd name="T1" fmla="*/ 0 h 252"/>
                  <a:gd name="T2" fmla="*/ 0 w 12"/>
                  <a:gd name="T3" fmla="*/ 0 h 252"/>
                  <a:gd name="T4" fmla="*/ 0 w 12"/>
                  <a:gd name="T5" fmla="*/ 252 h 252"/>
                  <a:gd name="T6" fmla="*/ 12 w 12"/>
                  <a:gd name="T7" fmla="*/ 252 h 252"/>
                  <a:gd name="T8" fmla="*/ 12 w 12"/>
                  <a:gd name="T9" fmla="*/ 0 h 252"/>
                  <a:gd name="T10" fmla="*/ 12 w 12"/>
                  <a:gd name="T11" fmla="*/ 0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9407" name="Freeform 15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>
                  <a:gd name="T0" fmla="*/ 0 w 418"/>
                  <a:gd name="T1" fmla="*/ 0 h 12"/>
                  <a:gd name="T2" fmla="*/ 0 w 418"/>
                  <a:gd name="T3" fmla="*/ 12 h 12"/>
                  <a:gd name="T4" fmla="*/ 418 w 418"/>
                  <a:gd name="T5" fmla="*/ 12 h 12"/>
                  <a:gd name="T6" fmla="*/ 418 w 418"/>
                  <a:gd name="T7" fmla="*/ 0 h 12"/>
                  <a:gd name="T8" fmla="*/ 0 w 418"/>
                  <a:gd name="T9" fmla="*/ 0 h 12"/>
                  <a:gd name="T10" fmla="*/ 0 w 418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</p:grpSp>
      <p:sp>
        <p:nvSpPr>
          <p:cNvPr id="59408" name="Rectangle 16"/>
          <p:cNvSpPr>
            <a:spLocks noGrp="1" noChangeArrowheads="1"/>
          </p:cNvSpPr>
          <p:nvPr>
            <p:ph type="ctrTitle" sz="quarter"/>
          </p:nvPr>
        </p:nvSpPr>
        <p:spPr>
          <a:xfrm>
            <a:off x="1066800" y="1997075"/>
            <a:ext cx="7086600" cy="1431925"/>
          </a:xfrm>
        </p:spPr>
        <p:txBody>
          <a:bodyPr anchor="b"/>
          <a:lstStyle>
            <a:lvl1pPr>
              <a:defRPr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59409" name="Rectangle 1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066800" y="3886200"/>
            <a:ext cx="6400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59410" name="Rectangle 18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9411" name="Rectangle 19"/>
          <p:cNvSpPr>
            <a:spLocks noGrp="1" noChangeArrowheads="1"/>
          </p:cNvSpPr>
          <p:nvPr>
            <p:ph type="ftr" sz="quarter" idx="3"/>
          </p:nvPr>
        </p:nvSpPr>
        <p:spPr>
          <a:xfrm>
            <a:off x="33528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9412" name="Rectangle 20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83905516-4B76-4195-827D-5AF0B71F138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590AA3-C2A3-49A6-B639-6360BB4446F3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07737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F9749-D30B-4D97-BB51-CFA3D721A3CC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18366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0668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9149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974F62-6717-4912-B3C3-A055DD52F265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8877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916EEF-8597-4909-A674-F0D8F038697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663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27DBA8-77AD-4016-A606-63D1166B927D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2692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EA0C19-1C40-4B92-ABD7-7ABF601BAA98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4710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25B3CF-39C5-4DEF-BF0B-F4779C89AF3B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3618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E48AF5-6015-4ED2-99A1-AFB5401EBD58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36147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523613-C800-433C-B3B9-0B5B856C3479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25296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24650" y="304800"/>
            <a:ext cx="1885950" cy="5791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066800" y="304800"/>
            <a:ext cx="5505450" cy="5791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3DE93D-62A1-4308-A50E-9E34A8AE85FF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9390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1206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4134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78375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5133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7253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875016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59906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4365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60134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0287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977811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D3501B-3030-4E8C-BAA0-4375BC6C8510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25602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5AC2EC-2929-4B2B-BD4F-01A657EE5465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16869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C2D55E-5861-4A26-B741-D7FE7DB3A720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29670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85E38A-2256-47E0-87B0-3C660CF12B6E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41761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244A0C-54BB-43E7-874C-5805AD16B8CE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44114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1AE9A1-1F61-4419-9C96-61BC4AB53726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52838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3CDE27-B8A8-4305-9D47-D6BC74CB914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37995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7BFC3-C4D9-4421-A47A-5D4F185D33CF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241732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03BA14-DB39-436E-A3C1-8D837C37EDA5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85573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95161E-7EA4-480A-A132-1495B6F788B4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557785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6F94B4-4FBB-48DE-81AA-FE56A0083D1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68075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Nadpis, text a klip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klipart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5498EE-6503-480E-85BD-E07F6B7EF1F2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285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370" name="Group 2"/>
          <p:cNvGrpSpPr>
            <a:grpSpLocks/>
          </p:cNvGrpSpPr>
          <p:nvPr/>
        </p:nvGrpSpPr>
        <p:grpSpPr bwMode="auto">
          <a:xfrm>
            <a:off x="0" y="6350"/>
            <a:ext cx="9140825" cy="6851650"/>
            <a:chOff x="0" y="4"/>
            <a:chExt cx="5758" cy="4316"/>
          </a:xfrm>
        </p:grpSpPr>
        <p:sp>
          <p:nvSpPr>
            <p:cNvPr id="58371" name="Freeform 3"/>
            <p:cNvSpPr>
              <a:spLocks/>
            </p:cNvSpPr>
            <p:nvPr/>
          </p:nvSpPr>
          <p:spPr bwMode="hidden">
            <a:xfrm>
              <a:off x="558" y="1161"/>
              <a:ext cx="5200" cy="3159"/>
            </a:xfrm>
            <a:custGeom>
              <a:avLst/>
              <a:gdLst>
                <a:gd name="T0" fmla="*/ 0 w 5184"/>
                <a:gd name="T1" fmla="*/ 3159 h 3159"/>
                <a:gd name="T2" fmla="*/ 5184 w 5184"/>
                <a:gd name="T3" fmla="*/ 3159 h 3159"/>
                <a:gd name="T4" fmla="*/ 5184 w 5184"/>
                <a:gd name="T5" fmla="*/ 0 h 3159"/>
                <a:gd name="T6" fmla="*/ 0 w 5184"/>
                <a:gd name="T7" fmla="*/ 0 h 3159"/>
                <a:gd name="T8" fmla="*/ 0 w 5184"/>
                <a:gd name="T9" fmla="*/ 3159 h 3159"/>
                <a:gd name="T10" fmla="*/ 0 w 5184"/>
                <a:gd name="T11" fmla="*/ 3159 h 3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84" h="3159">
                  <a:moveTo>
                    <a:pt x="0" y="3159"/>
                  </a:moveTo>
                  <a:lnTo>
                    <a:pt x="5184" y="3159"/>
                  </a:lnTo>
                  <a:lnTo>
                    <a:pt x="5184" y="0"/>
                  </a:lnTo>
                  <a:lnTo>
                    <a:pt x="0" y="0"/>
                  </a:lnTo>
                  <a:lnTo>
                    <a:pt x="0" y="3159"/>
                  </a:lnTo>
                  <a:lnTo>
                    <a:pt x="0" y="315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8372" name="Freeform 4"/>
            <p:cNvSpPr>
              <a:spLocks/>
            </p:cNvSpPr>
            <p:nvPr/>
          </p:nvSpPr>
          <p:spPr bwMode="hidden">
            <a:xfrm>
              <a:off x="0" y="1161"/>
              <a:ext cx="558" cy="3159"/>
            </a:xfrm>
            <a:custGeom>
              <a:avLst/>
              <a:gdLst>
                <a:gd name="T0" fmla="*/ 0 w 556"/>
                <a:gd name="T1" fmla="*/ 0 h 3159"/>
                <a:gd name="T2" fmla="*/ 0 w 556"/>
                <a:gd name="T3" fmla="*/ 3159 h 3159"/>
                <a:gd name="T4" fmla="*/ 556 w 556"/>
                <a:gd name="T5" fmla="*/ 3159 h 3159"/>
                <a:gd name="T6" fmla="*/ 556 w 556"/>
                <a:gd name="T7" fmla="*/ 0 h 3159"/>
                <a:gd name="T8" fmla="*/ 0 w 556"/>
                <a:gd name="T9" fmla="*/ 0 h 3159"/>
                <a:gd name="T10" fmla="*/ 0 w 556"/>
                <a:gd name="T11" fmla="*/ 0 h 3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56" h="3159">
                  <a:moveTo>
                    <a:pt x="0" y="0"/>
                  </a:moveTo>
                  <a:lnTo>
                    <a:pt x="0" y="3159"/>
                  </a:lnTo>
                  <a:lnTo>
                    <a:pt x="556" y="3159"/>
                  </a:lnTo>
                  <a:lnTo>
                    <a:pt x="55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grpSp>
          <p:nvGrpSpPr>
            <p:cNvPr id="58373" name="Group 5"/>
            <p:cNvGrpSpPr>
              <a:grpSpLocks/>
            </p:cNvGrpSpPr>
            <p:nvPr userDrawn="1"/>
          </p:nvGrpSpPr>
          <p:grpSpPr bwMode="auto">
            <a:xfrm>
              <a:off x="0" y="4"/>
              <a:ext cx="5758" cy="4316"/>
              <a:chOff x="0" y="4"/>
              <a:chExt cx="5758" cy="4316"/>
            </a:xfrm>
          </p:grpSpPr>
          <p:sp>
            <p:nvSpPr>
              <p:cNvPr id="58374" name="Freeform 6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>
                  <a:gd name="T0" fmla="*/ 12 w 12"/>
                  <a:gd name="T1" fmla="*/ 0 h 695"/>
                  <a:gd name="T2" fmla="*/ 0 w 12"/>
                  <a:gd name="T3" fmla="*/ 0 h 695"/>
                  <a:gd name="T4" fmla="*/ 0 w 12"/>
                  <a:gd name="T5" fmla="*/ 695 h 695"/>
                  <a:gd name="T6" fmla="*/ 12 w 12"/>
                  <a:gd name="T7" fmla="*/ 695 h 695"/>
                  <a:gd name="T8" fmla="*/ 12 w 12"/>
                  <a:gd name="T9" fmla="*/ 0 h 695"/>
                  <a:gd name="T10" fmla="*/ 12 w 12"/>
                  <a:gd name="T11" fmla="*/ 0 h 6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8375" name="Freeform 7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>
                  <a:gd name="T0" fmla="*/ 0 w 12"/>
                  <a:gd name="T1" fmla="*/ 2697 h 2697"/>
                  <a:gd name="T2" fmla="*/ 12 w 12"/>
                  <a:gd name="T3" fmla="*/ 2697 h 2697"/>
                  <a:gd name="T4" fmla="*/ 12 w 12"/>
                  <a:gd name="T5" fmla="*/ 0 h 2697"/>
                  <a:gd name="T6" fmla="*/ 0 w 12"/>
                  <a:gd name="T7" fmla="*/ 0 h 2697"/>
                  <a:gd name="T8" fmla="*/ 0 w 12"/>
                  <a:gd name="T9" fmla="*/ 2697 h 2697"/>
                  <a:gd name="T10" fmla="*/ 0 w 12"/>
                  <a:gd name="T11" fmla="*/ 2697 h 26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8376" name="Freeform 8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>
                  <a:gd name="T0" fmla="*/ 4724 w 4724"/>
                  <a:gd name="T1" fmla="*/ 0 h 12"/>
                  <a:gd name="T2" fmla="*/ 0 w 4724"/>
                  <a:gd name="T3" fmla="*/ 0 h 12"/>
                  <a:gd name="T4" fmla="*/ 0 w 4724"/>
                  <a:gd name="T5" fmla="*/ 12 h 12"/>
                  <a:gd name="T6" fmla="*/ 4724 w 4724"/>
                  <a:gd name="T7" fmla="*/ 12 h 12"/>
                  <a:gd name="T8" fmla="*/ 4724 w 4724"/>
                  <a:gd name="T9" fmla="*/ 0 h 12"/>
                  <a:gd name="T10" fmla="*/ 4724 w 4724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8377" name="Freeform 9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>
                  <a:gd name="T0" fmla="*/ 0 w 12"/>
                  <a:gd name="T1" fmla="*/ 252 h 252"/>
                  <a:gd name="T2" fmla="*/ 12 w 12"/>
                  <a:gd name="T3" fmla="*/ 252 h 252"/>
                  <a:gd name="T4" fmla="*/ 12 w 12"/>
                  <a:gd name="T5" fmla="*/ 0 h 252"/>
                  <a:gd name="T6" fmla="*/ 0 w 12"/>
                  <a:gd name="T7" fmla="*/ 0 h 252"/>
                  <a:gd name="T8" fmla="*/ 0 w 12"/>
                  <a:gd name="T9" fmla="*/ 252 h 252"/>
                  <a:gd name="T10" fmla="*/ 0 w 12"/>
                  <a:gd name="T11" fmla="*/ 25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8378" name="Freeform 10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>
                  <a:gd name="T0" fmla="*/ 12 w 12"/>
                  <a:gd name="T1" fmla="*/ 0 h 252"/>
                  <a:gd name="T2" fmla="*/ 0 w 12"/>
                  <a:gd name="T3" fmla="*/ 0 h 252"/>
                  <a:gd name="T4" fmla="*/ 0 w 12"/>
                  <a:gd name="T5" fmla="*/ 252 h 252"/>
                  <a:gd name="T6" fmla="*/ 12 w 12"/>
                  <a:gd name="T7" fmla="*/ 252 h 252"/>
                  <a:gd name="T8" fmla="*/ 12 w 12"/>
                  <a:gd name="T9" fmla="*/ 0 h 252"/>
                  <a:gd name="T10" fmla="*/ 12 w 12"/>
                  <a:gd name="T11" fmla="*/ 0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8379" name="Freeform 11"/>
              <p:cNvSpPr>
                <a:spLocks/>
              </p:cNvSpPr>
              <p:nvPr/>
            </p:nvSpPr>
            <p:spPr bwMode="ltGray">
              <a:xfrm>
                <a:off x="552" y="951"/>
                <a:ext cx="12" cy="420"/>
              </a:xfrm>
              <a:custGeom>
                <a:avLst/>
                <a:gdLst>
                  <a:gd name="T0" fmla="*/ 0 w 12"/>
                  <a:gd name="T1" fmla="*/ 0 h 420"/>
                  <a:gd name="T2" fmla="*/ 0 w 12"/>
                  <a:gd name="T3" fmla="*/ 420 h 420"/>
                  <a:gd name="T4" fmla="*/ 12 w 12"/>
                  <a:gd name="T5" fmla="*/ 420 h 420"/>
                  <a:gd name="T6" fmla="*/ 12 w 12"/>
                  <a:gd name="T7" fmla="*/ 0 h 420"/>
                  <a:gd name="T8" fmla="*/ 0 w 12"/>
                  <a:gd name="T9" fmla="*/ 0 h 420"/>
                  <a:gd name="T10" fmla="*/ 0 w 12"/>
                  <a:gd name="T11" fmla="*/ 0 h 4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420">
                    <a:moveTo>
                      <a:pt x="0" y="0"/>
                    </a:moveTo>
                    <a:lnTo>
                      <a:pt x="0" y="420"/>
                    </a:lnTo>
                    <a:lnTo>
                      <a:pt x="12" y="42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8380" name="Freeform 12"/>
              <p:cNvSpPr>
                <a:spLocks/>
              </p:cNvSpPr>
              <p:nvPr/>
            </p:nvSpPr>
            <p:spPr bwMode="ltGray">
              <a:xfrm>
                <a:off x="0" y="1155"/>
                <a:ext cx="351" cy="12"/>
              </a:xfrm>
              <a:custGeom>
                <a:avLst/>
                <a:gdLst>
                  <a:gd name="T0" fmla="*/ 0 w 251"/>
                  <a:gd name="T1" fmla="*/ 0 h 12"/>
                  <a:gd name="T2" fmla="*/ 0 w 251"/>
                  <a:gd name="T3" fmla="*/ 12 h 12"/>
                  <a:gd name="T4" fmla="*/ 251 w 251"/>
                  <a:gd name="T5" fmla="*/ 12 h 12"/>
                  <a:gd name="T6" fmla="*/ 251 w 251"/>
                  <a:gd name="T7" fmla="*/ 0 h 12"/>
                  <a:gd name="T8" fmla="*/ 0 w 251"/>
                  <a:gd name="T9" fmla="*/ 0 h 12"/>
                  <a:gd name="T10" fmla="*/ 0 w 251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1" h="12">
                    <a:moveTo>
                      <a:pt x="0" y="0"/>
                    </a:move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8381" name="Freeform 13"/>
              <p:cNvSpPr>
                <a:spLocks/>
              </p:cNvSpPr>
              <p:nvPr/>
            </p:nvSpPr>
            <p:spPr bwMode="ltGray">
              <a:xfrm>
                <a:off x="767" y="1155"/>
                <a:ext cx="252" cy="12"/>
              </a:xfrm>
              <a:custGeom>
                <a:avLst/>
                <a:gdLst>
                  <a:gd name="T0" fmla="*/ 251 w 251"/>
                  <a:gd name="T1" fmla="*/ 0 h 12"/>
                  <a:gd name="T2" fmla="*/ 0 w 251"/>
                  <a:gd name="T3" fmla="*/ 0 h 12"/>
                  <a:gd name="T4" fmla="*/ 0 w 251"/>
                  <a:gd name="T5" fmla="*/ 12 h 12"/>
                  <a:gd name="T6" fmla="*/ 251 w 251"/>
                  <a:gd name="T7" fmla="*/ 12 h 12"/>
                  <a:gd name="T8" fmla="*/ 251 w 251"/>
                  <a:gd name="T9" fmla="*/ 0 h 12"/>
                  <a:gd name="T10" fmla="*/ 251 w 251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1" h="12">
                    <a:moveTo>
                      <a:pt x="251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25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8382" name="Freeform 14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>
                  <a:gd name="T0" fmla="*/ 0 w 418"/>
                  <a:gd name="T1" fmla="*/ 0 h 12"/>
                  <a:gd name="T2" fmla="*/ 0 w 418"/>
                  <a:gd name="T3" fmla="*/ 12 h 12"/>
                  <a:gd name="T4" fmla="*/ 418 w 418"/>
                  <a:gd name="T5" fmla="*/ 12 h 12"/>
                  <a:gd name="T6" fmla="*/ 418 w 418"/>
                  <a:gd name="T7" fmla="*/ 0 h 12"/>
                  <a:gd name="T8" fmla="*/ 0 w 418"/>
                  <a:gd name="T9" fmla="*/ 0 h 12"/>
                  <a:gd name="T10" fmla="*/ 0 w 418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</p:grpSp>
      <p:sp>
        <p:nvSpPr>
          <p:cNvPr id="58383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04800"/>
            <a:ext cx="7543800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58384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981200"/>
            <a:ext cx="75438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58385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66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58386" name="Rectangle 1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58387" name="Rectangle 1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fld id="{3AE83677-A0C6-4DB5-B2BE-1AFE9628B7A7}" type="slidenum">
              <a:rPr lang="cs-CZ"/>
              <a:pPr/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15.12.2012</a:t>
            </a:fld>
            <a:endParaRPr lang="cs-CZ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cs-CZ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61079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>
              <a:defRPr/>
            </a:pPr>
            <a:endParaRPr lang="cs-CZ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A02675C-6D1B-436C-891D-18BDA4760ECE}" type="slidenum">
              <a:rPr lang="cs-CZ">
                <a:solidFill>
                  <a:srgbClr val="000000"/>
                </a:solidFill>
                <a:latin typeface="Arial" charset="0"/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3589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" TargetMode="External"/><Relationship Id="rId1" Type="http://schemas.openxmlformats.org/officeDocument/2006/relationships/slideLayout" Target="../slideLayouts/slideLayout2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39" y="1124744"/>
            <a:ext cx="9144000" cy="573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55700" y="7938"/>
            <a:ext cx="6832600" cy="241295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Bc. Michael RADIMERSKÝ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VY_32_INOVACE_8_32_ PRAŽSKÉ KVĚTNOVÉ POVSTÁNÍ 1945 A OSVOBOZENÍ PRAHY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CZ.1.07/1.4.00/21.1115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 Prezentace pro 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9. 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ročník. K výkladu</a:t>
            </a:r>
          </a:p>
        </p:txBody>
      </p:sp>
      <p:pic>
        <p:nvPicPr>
          <p:cNvPr id="3077" name="obrázek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5394325"/>
            <a:ext cx="4687887" cy="1463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8875" cy="151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Obrázek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475" y="-14288"/>
            <a:ext cx="1152525" cy="1492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4868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5" y="20782"/>
            <a:ext cx="920044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609600" y="228600"/>
            <a:ext cx="79248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sz="36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ekton Pro Ext" pitchFamily="34" charset="0"/>
              </a:rPr>
              <a:t>Pražské květnové povstání 1945 </a:t>
            </a:r>
            <a:endParaRPr lang="cs-CZ" sz="3600" b="1" u="sng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ekton Pro Ext" pitchFamily="34" charset="0"/>
            </a:endParaRPr>
          </a:p>
          <a:p>
            <a:r>
              <a:rPr lang="cs-CZ" sz="36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ekton Pro Ext" pitchFamily="34" charset="0"/>
              </a:rPr>
              <a:t>a </a:t>
            </a:r>
            <a:r>
              <a:rPr lang="cs-CZ" sz="36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ekton Pro Ext" pitchFamily="34" charset="0"/>
              </a:rPr>
              <a:t>osvobození Prahy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u="sng" dirty="0"/>
              <a:t>Pražské květnové povstání 1945</a:t>
            </a:r>
            <a:r>
              <a:rPr lang="cs-CZ" sz="4000" dirty="0"/>
              <a:t/>
            </a:r>
            <a:br>
              <a:rPr lang="cs-CZ" sz="4000" dirty="0"/>
            </a:br>
            <a:endParaRPr lang="cs-CZ" sz="40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066800" y="1524000"/>
            <a:ext cx="7543800" cy="4953000"/>
          </a:xfrm>
        </p:spPr>
        <p:txBody>
          <a:bodyPr/>
          <a:lstStyle/>
          <a:p>
            <a:r>
              <a:rPr lang="cs-CZ" sz="2700" dirty="0"/>
              <a:t>Celonárodní povstání v protektorátu bylo připravováno východní i západní složkou českého protinacistického odboje již od počátku roku 1945. </a:t>
            </a:r>
            <a:r>
              <a:rPr lang="cs-CZ" sz="2700" b="1" u="sng" dirty="0"/>
              <a:t>Jeho cílem mělo být zejména:</a:t>
            </a:r>
          </a:p>
          <a:p>
            <a:r>
              <a:rPr lang="cs-CZ" sz="2700" dirty="0" smtClean="0">
                <a:solidFill>
                  <a:srgbClr val="FFFF00"/>
                </a:solidFill>
              </a:rPr>
              <a:t>vytvoření </a:t>
            </a:r>
            <a:r>
              <a:rPr lang="cs-CZ" sz="2700" dirty="0">
                <a:solidFill>
                  <a:srgbClr val="FFFF00"/>
                </a:solidFill>
              </a:rPr>
              <a:t>podmínek pro rychlé osvobození Čech a Moravy od německé nadvlády</a:t>
            </a:r>
          </a:p>
          <a:p>
            <a:r>
              <a:rPr lang="cs-CZ" sz="2700" dirty="0" smtClean="0">
                <a:solidFill>
                  <a:srgbClr val="FFFF00"/>
                </a:solidFill>
              </a:rPr>
              <a:t>minimalizace </a:t>
            </a:r>
            <a:r>
              <a:rPr lang="cs-CZ" sz="2700" dirty="0">
                <a:solidFill>
                  <a:srgbClr val="FFFF00"/>
                </a:solidFill>
              </a:rPr>
              <a:t>dalších válečných škod</a:t>
            </a:r>
          </a:p>
          <a:p>
            <a:r>
              <a:rPr lang="cs-CZ" sz="2700" dirty="0" smtClean="0">
                <a:solidFill>
                  <a:srgbClr val="FFFF00"/>
                </a:solidFill>
              </a:rPr>
              <a:t>zamezení </a:t>
            </a:r>
            <a:r>
              <a:rPr lang="cs-CZ" sz="2700" dirty="0">
                <a:solidFill>
                  <a:srgbClr val="FFFF00"/>
                </a:solidFill>
              </a:rPr>
              <a:t>zničení či vyloupení průmyslového potenciálu Československa </a:t>
            </a:r>
            <a:r>
              <a:rPr lang="cs-CZ" sz="2700" dirty="0" smtClean="0">
                <a:solidFill>
                  <a:srgbClr val="FFFF00"/>
                </a:solidFill>
              </a:rPr>
              <a:t>Němci</a:t>
            </a:r>
            <a:r>
              <a:rPr lang="cs-CZ" sz="2700" dirty="0" smtClean="0"/>
              <a:t>.</a:t>
            </a:r>
            <a:endParaRPr lang="cs-CZ" sz="2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Rozsah Českého povstání večer 5.května 1945</a:t>
            </a:r>
          </a:p>
        </p:txBody>
      </p:sp>
      <p:pic>
        <p:nvPicPr>
          <p:cNvPr id="104454" name="Picture 6" descr="275843--Obrazek--1-200x150p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4000" y="1905000"/>
            <a:ext cx="6248400" cy="4686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/>
              <a:t>Situace před povstáním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idx="1"/>
          </p:nvPr>
        </p:nvSpPr>
        <p:spPr>
          <a:xfrm>
            <a:off x="1066800" y="1600200"/>
            <a:ext cx="7543800" cy="5029200"/>
          </a:xfrm>
          <a:noFill/>
          <a:ln/>
        </p:spPr>
        <p:txBody>
          <a:bodyPr/>
          <a:lstStyle/>
          <a:p>
            <a:pPr>
              <a:buNone/>
            </a:pPr>
            <a:r>
              <a:rPr lang="cs-CZ" dirty="0"/>
              <a:t> </a:t>
            </a:r>
            <a:r>
              <a:rPr lang="cs-CZ" dirty="0"/>
              <a:t>  </a:t>
            </a:r>
            <a:r>
              <a:rPr lang="cs-CZ" sz="3000" dirty="0"/>
              <a:t>Celonárodní povstání vypuklo za stavu, kdy se na území Čech a Moravy </a:t>
            </a:r>
            <a:r>
              <a:rPr lang="cs-CZ" sz="3000" dirty="0">
                <a:solidFill>
                  <a:srgbClr val="FFFF00"/>
                </a:solidFill>
              </a:rPr>
              <a:t>nacházela miliónová </a:t>
            </a:r>
            <a:r>
              <a:rPr lang="cs-CZ" sz="3000" dirty="0" err="1">
                <a:solidFill>
                  <a:srgbClr val="FFFF00"/>
                </a:solidFill>
              </a:rPr>
              <a:t>Schörnerova</a:t>
            </a:r>
            <a:r>
              <a:rPr lang="cs-CZ" sz="3000" dirty="0">
                <a:solidFill>
                  <a:srgbClr val="FFFF00"/>
                </a:solidFill>
              </a:rPr>
              <a:t> armáda, která měla rozkaz udržet se v tomto prostoru co </a:t>
            </a:r>
            <a:r>
              <a:rPr lang="cs-CZ" sz="3000" dirty="0" smtClean="0">
                <a:solidFill>
                  <a:srgbClr val="FFFF00"/>
                </a:solidFill>
              </a:rPr>
              <a:t>nejdéle. Praha </a:t>
            </a:r>
            <a:r>
              <a:rPr lang="cs-CZ" sz="3000" dirty="0">
                <a:solidFill>
                  <a:srgbClr val="FFFF00"/>
                </a:solidFill>
              </a:rPr>
              <a:t>se měla stát nedobytnou pevností</a:t>
            </a:r>
            <a:r>
              <a:rPr lang="cs-CZ" sz="3000" dirty="0" smtClean="0"/>
              <a:t>. </a:t>
            </a:r>
            <a:r>
              <a:rPr lang="cs-CZ" sz="3000" dirty="0" err="1" smtClean="0"/>
              <a:t>K.H.Frank</a:t>
            </a:r>
            <a:r>
              <a:rPr lang="cs-CZ" sz="3000" dirty="0" smtClean="0"/>
              <a:t> </a:t>
            </a:r>
            <a:r>
              <a:rPr lang="cs-CZ" sz="3000" dirty="0"/>
              <a:t>vedl rozhovory s protektorátní vládou a při tom byla vidět snaha prezidenta Háchy o vytvoření Českomoravské republiky a převzetí moci Richardem </a:t>
            </a:r>
            <a:r>
              <a:rPr lang="cs-CZ" sz="3000" dirty="0" err="1"/>
              <a:t>Bienertem</a:t>
            </a:r>
            <a:r>
              <a:rPr lang="cs-CZ" sz="3000" dirty="0"/>
              <a:t>.</a:t>
            </a:r>
          </a:p>
          <a:p>
            <a:pPr>
              <a:buFont typeface="Wingdings" pitchFamily="2" charset="2"/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>
                <a:solidFill>
                  <a:srgbClr val="FFFF00"/>
                </a:solidFill>
              </a:rPr>
              <a:t>Richard Bienert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66800" y="1600200"/>
            <a:ext cx="7543800" cy="5029200"/>
          </a:xfrm>
        </p:spPr>
        <p:txBody>
          <a:bodyPr/>
          <a:lstStyle/>
          <a:p>
            <a:r>
              <a:rPr lang="cs-CZ" sz="2400" dirty="0" smtClean="0"/>
              <a:t>Narozen 5</a:t>
            </a:r>
            <a:r>
              <a:rPr lang="cs-CZ" sz="2400" dirty="0"/>
              <a:t>. září 1881, Praha – </a:t>
            </a:r>
            <a:r>
              <a:rPr lang="cs-CZ" sz="2400" dirty="0" smtClean="0"/>
              <a:t>zemřel 3</a:t>
            </a:r>
            <a:r>
              <a:rPr lang="cs-CZ" sz="2400" dirty="0"/>
              <a:t>. února 1949, </a:t>
            </a:r>
            <a:r>
              <a:rPr lang="cs-CZ" sz="2400" dirty="0" smtClean="0"/>
              <a:t>Praha, byl </a:t>
            </a:r>
            <a:r>
              <a:rPr lang="cs-CZ" sz="2400" dirty="0"/>
              <a:t>československý politik.</a:t>
            </a:r>
          </a:p>
          <a:p>
            <a:r>
              <a:rPr lang="cs-CZ" sz="2400" dirty="0"/>
              <a:t>Richard Bienert pracoval jako policejní úředník, po roce 1918 pak jako policejní prezident hlavního města. V roce 1925 se stal viceprezidentem Zemské správy politické v Čechách a od roku 1939 byl českým zemským prezidentem. Od roku 1942 byl ministrem vnitra, </a:t>
            </a:r>
            <a:r>
              <a:rPr lang="cs-CZ" sz="2400" dirty="0">
                <a:solidFill>
                  <a:srgbClr val="FFFF00"/>
                </a:solidFill>
              </a:rPr>
              <a:t>od 19. ledna do 5. května 1945 pak předsedou vlády</a:t>
            </a:r>
            <a:r>
              <a:rPr lang="cs-CZ" sz="2400" dirty="0"/>
              <a:t>.</a:t>
            </a:r>
          </a:p>
          <a:p>
            <a:r>
              <a:rPr lang="cs-CZ" sz="2400" dirty="0"/>
              <a:t>Po válce, už v květnu 1945 byl zatčen za kolaboraci s nacisty a odsouzen v červenci 1945 k třem letům vězení</a:t>
            </a:r>
            <a:r>
              <a:rPr lang="cs-CZ" sz="2400" dirty="0" smtClean="0"/>
              <a:t>. </a:t>
            </a:r>
            <a:r>
              <a:rPr lang="cs-CZ" sz="2400" dirty="0"/>
              <a:t>V roce 1947 byl propuštěn, o dva roky později ve věku 67 let zemřel.</a:t>
            </a:r>
          </a:p>
        </p:txBody>
      </p:sp>
    </p:spTree>
    <p:extLst>
      <p:ext uri="{BB962C8B-B14F-4D97-AF65-F5344CB8AC3E}">
        <p14:creationId xmlns:p14="http://schemas.microsoft.com/office/powerpoint/2010/main" val="103229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"/>
            <a:ext cx="58211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1044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/>
              <a:t>Vypuknutí povstání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524000"/>
            <a:ext cx="7543800" cy="5029200"/>
          </a:xfrm>
        </p:spPr>
        <p:txBody>
          <a:bodyPr/>
          <a:lstStyle/>
          <a:p>
            <a:pPr>
              <a:buNone/>
            </a:pPr>
            <a:r>
              <a:rPr lang="cs-CZ" sz="2800" dirty="0"/>
              <a:t>   </a:t>
            </a:r>
            <a:r>
              <a:rPr lang="cs-CZ" sz="2400" dirty="0">
                <a:solidFill>
                  <a:srgbClr val="FFFF00"/>
                </a:solidFill>
              </a:rPr>
              <a:t>Podnětem pro nepokoje v Praze se stalo oznámení vydané 4. 5. 1945 protektorátní vládou o zrušení nařízení týkající se dvojjazyčného úřadování, dvojjazyčných nápisů a zákazu vyvěšování československých vlajek</a:t>
            </a:r>
            <a:r>
              <a:rPr lang="cs-CZ" sz="2400" dirty="0" smtClean="0">
                <a:solidFill>
                  <a:srgbClr val="FFFF00"/>
                </a:solidFill>
              </a:rPr>
              <a:t>.</a:t>
            </a:r>
            <a:r>
              <a:rPr lang="cs-CZ" sz="2400" dirty="0" smtClean="0"/>
              <a:t> </a:t>
            </a:r>
            <a:r>
              <a:rPr lang="cs-CZ" sz="2400" b="1" dirty="0" smtClean="0"/>
              <a:t>Byl </a:t>
            </a:r>
            <a:r>
              <a:rPr lang="cs-CZ" sz="2400" b="1" dirty="0"/>
              <a:t>vydán pokyn odstranit všechny německé nápisy a vlajky a všude vyvěsit české</a:t>
            </a:r>
            <a:r>
              <a:rPr lang="cs-CZ" sz="2400" dirty="0" smtClean="0"/>
              <a:t>. Snaha </a:t>
            </a:r>
            <a:r>
              <a:rPr lang="cs-CZ" sz="2400" dirty="0"/>
              <a:t>R. </a:t>
            </a:r>
            <a:r>
              <a:rPr lang="cs-CZ" sz="2400" dirty="0" err="1"/>
              <a:t>Bienerta</a:t>
            </a:r>
            <a:r>
              <a:rPr lang="cs-CZ" sz="2400" dirty="0"/>
              <a:t> o vyhlášení Českomoravské republiky se nepovedla</a:t>
            </a:r>
            <a:r>
              <a:rPr lang="cs-CZ" sz="2400" dirty="0" smtClean="0"/>
              <a:t>. </a:t>
            </a:r>
            <a:r>
              <a:rPr lang="cs-CZ" sz="2400" dirty="0" smtClean="0">
                <a:solidFill>
                  <a:srgbClr val="FFFF00"/>
                </a:solidFill>
              </a:rPr>
              <a:t>Policejní </a:t>
            </a:r>
            <a:r>
              <a:rPr lang="cs-CZ" sz="2400" dirty="0">
                <a:solidFill>
                  <a:srgbClr val="FFFF00"/>
                </a:solidFill>
              </a:rPr>
              <a:t>jednotka která měla převzít rozhlas do českých rukou narazila na německé vojáky</a:t>
            </a:r>
            <a:r>
              <a:rPr lang="cs-CZ" sz="2400" dirty="0" smtClean="0">
                <a:solidFill>
                  <a:srgbClr val="FFFF00"/>
                </a:solidFill>
              </a:rPr>
              <a:t>. Došlo </a:t>
            </a:r>
            <a:r>
              <a:rPr lang="cs-CZ" sz="2400" dirty="0">
                <a:solidFill>
                  <a:srgbClr val="FFFF00"/>
                </a:solidFill>
              </a:rPr>
              <a:t>k boji</a:t>
            </a:r>
            <a:r>
              <a:rPr lang="cs-CZ" sz="2400" dirty="0" smtClean="0">
                <a:solidFill>
                  <a:srgbClr val="FFFF00"/>
                </a:solidFill>
              </a:rPr>
              <a:t>, a </a:t>
            </a:r>
            <a:r>
              <a:rPr lang="cs-CZ" sz="2400" dirty="0">
                <a:solidFill>
                  <a:srgbClr val="FFFF00"/>
                </a:solidFill>
              </a:rPr>
              <a:t>rozhlas volal o pomoc</a:t>
            </a:r>
            <a:r>
              <a:rPr lang="cs-CZ" sz="2400" dirty="0" smtClean="0"/>
              <a:t>. R. Bienert </a:t>
            </a:r>
            <a:r>
              <a:rPr lang="cs-CZ" sz="2400" dirty="0"/>
              <a:t>se pokusil vyhlásit zprávu o převzetí moci v pražském rozhlase</a:t>
            </a:r>
            <a:r>
              <a:rPr lang="cs-CZ" sz="2400" dirty="0" smtClean="0"/>
              <a:t>, ale </a:t>
            </a:r>
            <a:r>
              <a:rPr lang="cs-CZ" sz="2400" dirty="0"/>
              <a:t>byl zatčen Národním výborem.</a:t>
            </a:r>
          </a:p>
          <a:p>
            <a:pPr>
              <a:buFont typeface="Wingdings" pitchFamily="2" charset="2"/>
              <a:buNone/>
            </a:pP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3855"/>
            <a:ext cx="3047999" cy="3691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2202873"/>
            <a:ext cx="6096000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54" y="762000"/>
            <a:ext cx="9157082" cy="533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914400"/>
            <a:ext cx="8839200" cy="5943600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cs-CZ" dirty="0"/>
              <a:t>   Před polednem hlásil městský pouliční rozhlas: </a:t>
            </a:r>
            <a:r>
              <a:rPr lang="cs-CZ" b="1" dirty="0">
                <a:solidFill>
                  <a:srgbClr val="FFFF00"/>
                </a:solidFill>
                <a:latin typeface="Monotype Corsiva" pitchFamily="66" charset="0"/>
              </a:rPr>
              <a:t>„Českoslovenští občané: Hitlerovo Německo je rozdrceno.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>
                <a:solidFill>
                  <a:srgbClr val="FFFF00"/>
                </a:solidFill>
                <a:latin typeface="Monotype Corsiva" pitchFamily="66" charset="0"/>
              </a:rPr>
              <a:t>Třetí říše přestala existovat! Pryč s válkou! Všichni ihned zastavte práci! Nikdo nesuďte, nikdo nesmíte trestat, ať Čecha nebo Němce, na to jsou lidové soudy. Varujeme všechny Němce před jakýmkoliv zakročením. Česká policie, české četnictvo, vládní vojsko a jiné útvary uposlechnou bezpodmínečně pokynů Národních výborů. Kdo tak neučiní, je zbabělec a zrádce! Stojíme neochvějně za československou vládou!“</a:t>
            </a:r>
            <a:r>
              <a:rPr lang="cs-CZ" b="1" dirty="0">
                <a:solidFill>
                  <a:srgbClr val="FFFF00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304800"/>
            <a:ext cx="8991600" cy="6324600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cs-CZ" dirty="0"/>
              <a:t>   V poledne </a:t>
            </a:r>
            <a:r>
              <a:rPr lang="cs-CZ" dirty="0">
                <a:solidFill>
                  <a:srgbClr val="FFFF00"/>
                </a:solidFill>
              </a:rPr>
              <a:t>primátor Alois Říha odevzdal vedení magistrátu do rukou zástupců Národního výboru Praha</a:t>
            </a:r>
            <a:r>
              <a:rPr lang="cs-CZ" dirty="0"/>
              <a:t>. ČNR zformulovala odpoledne vlastní prohlášení o konci protektorátu</a:t>
            </a:r>
            <a:r>
              <a:rPr lang="cs-CZ" dirty="0" smtClean="0"/>
              <a:t>:</a:t>
            </a:r>
          </a:p>
          <a:p>
            <a:pPr algn="ctr">
              <a:buFont typeface="Wingdings" pitchFamily="2" charset="2"/>
              <a:buNone/>
            </a:pPr>
            <a:r>
              <a:rPr lang="cs-CZ" dirty="0" smtClean="0"/>
              <a:t> </a:t>
            </a:r>
            <a:r>
              <a:rPr lang="cs-CZ" dirty="0"/>
              <a:t>„</a:t>
            </a:r>
            <a:r>
              <a:rPr lang="cs-CZ" dirty="0">
                <a:latin typeface="Monotype Corsiva" pitchFamily="66" charset="0"/>
              </a:rPr>
              <a:t>Lide český! ČNR jako představitelka revolučního hnutí českého lidu a jako zmocněnec vlády ČSR v Košicích, ujímá se dnešním dnem moci vládní a výkonné na území Čech, Moravy a Slezska. Pod údery hrdinných spojeneckých armád a pod údery aktivního odporu českého lidu zanikl tzv. „protektorát Čechy a Morava“, který nám byl Němci vnucen a tím zanikla veškerá správní moc vykonávaná protektorátní vládou a německými úřady“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-34636"/>
            <a:ext cx="799300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6854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609600"/>
            <a:ext cx="9144000" cy="6248400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cs-CZ" dirty="0"/>
              <a:t>   V této době se již pak v Praze střílelo</a:t>
            </a:r>
            <a:r>
              <a:rPr lang="cs-CZ" dirty="0" smtClean="0"/>
              <a:t>. Němečtí </a:t>
            </a:r>
            <a:r>
              <a:rPr lang="cs-CZ" dirty="0"/>
              <a:t>vojáci začali střílet do lidí</a:t>
            </a:r>
            <a:r>
              <a:rPr lang="cs-CZ" dirty="0" smtClean="0"/>
              <a:t>, kteří </a:t>
            </a:r>
            <a:r>
              <a:rPr lang="cs-CZ" dirty="0"/>
              <a:t>vyvěšovali československé vlajky přetírali německé nápisy nebo je shazovali na zem</a:t>
            </a:r>
            <a:r>
              <a:rPr lang="cs-CZ" dirty="0" smtClean="0"/>
              <a:t>. Městský </a:t>
            </a:r>
            <a:r>
              <a:rPr lang="cs-CZ" dirty="0"/>
              <a:t>rozhlas převzal a vysílal i známé volání o pomoc československému rozhlasu: </a:t>
            </a:r>
            <a:endParaRPr lang="cs-CZ" dirty="0" smtClean="0"/>
          </a:p>
          <a:p>
            <a:pPr algn="ctr">
              <a:buFont typeface="Wingdings" pitchFamily="2" charset="2"/>
              <a:buNone/>
            </a:pPr>
            <a:r>
              <a:rPr lang="cs-CZ" b="1" dirty="0" smtClean="0">
                <a:solidFill>
                  <a:srgbClr val="FFFF00"/>
                </a:solidFill>
                <a:latin typeface="Monotype Corsiva" pitchFamily="66" charset="0"/>
              </a:rPr>
              <a:t>„</a:t>
            </a:r>
            <a:r>
              <a:rPr lang="cs-CZ" b="1" dirty="0">
                <a:solidFill>
                  <a:srgbClr val="FFFF00"/>
                </a:solidFill>
                <a:latin typeface="Monotype Corsiva" pitchFamily="66" charset="0"/>
              </a:rPr>
              <a:t>Voláme českou policii, četnictvo a ozbrojené jednotky! Pomozte československému rozhlasu ve </a:t>
            </a:r>
            <a:r>
              <a:rPr lang="cs-CZ" b="1" dirty="0" err="1">
                <a:solidFill>
                  <a:srgbClr val="FFFF00"/>
                </a:solidFill>
                <a:latin typeface="Monotype Corsiva" pitchFamily="66" charset="0"/>
              </a:rPr>
              <a:t>Schwerinově</a:t>
            </a:r>
            <a:r>
              <a:rPr lang="cs-CZ" b="1" dirty="0">
                <a:solidFill>
                  <a:srgbClr val="FFFF00"/>
                </a:solidFill>
                <a:latin typeface="Monotype Corsiva" pitchFamily="66" charset="0"/>
              </a:rPr>
              <a:t> třídě, kde čeští lidé bojují o jeho záchranu! Vchod z Balbínovy ulice je úplně volný! Voláme českou policii, četnictvo a ozbrojené jednotky na pomoc československému rozhlasu!“</a:t>
            </a:r>
            <a:r>
              <a:rPr lang="cs-CZ" b="1" dirty="0">
                <a:solidFill>
                  <a:srgbClr val="FFFF00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381000"/>
            <a:ext cx="9144000" cy="5943600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cs-CZ" sz="4000" dirty="0"/>
              <a:t>   </a:t>
            </a:r>
            <a:r>
              <a:rPr lang="cs-CZ" sz="6600" b="1" dirty="0">
                <a:solidFill>
                  <a:srgbClr val="FFFF00"/>
                </a:solidFill>
              </a:rPr>
              <a:t>Reakce lidí byla spontánní</a:t>
            </a:r>
            <a:r>
              <a:rPr lang="cs-CZ" sz="6600" b="1" dirty="0" smtClean="0">
                <a:solidFill>
                  <a:srgbClr val="FFFF00"/>
                </a:solidFill>
              </a:rPr>
              <a:t>, ozbrojení </a:t>
            </a:r>
            <a:r>
              <a:rPr lang="cs-CZ" sz="6600" b="1" dirty="0">
                <a:solidFill>
                  <a:srgbClr val="FFFF00"/>
                </a:solidFill>
              </a:rPr>
              <a:t>i neozbrojení lidé spěchali na pomoc.</a:t>
            </a:r>
          </a:p>
          <a:p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9572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/>
              <a:t>II</a:t>
            </a:r>
            <a:r>
              <a:rPr lang="cs-CZ" u="sng" dirty="0" smtClean="0"/>
              <a:t>. Etapa-město </a:t>
            </a:r>
            <a:r>
              <a:rPr lang="cs-CZ" u="sng" dirty="0"/>
              <a:t>barikád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/>
              <a:t>   </a:t>
            </a:r>
            <a:r>
              <a:rPr lang="cs-CZ" dirty="0"/>
              <a:t>Povstalci neměli moc šancí při útoku </a:t>
            </a:r>
            <a:r>
              <a:rPr lang="cs-CZ" dirty="0" smtClean="0"/>
              <a:t>Němců zvenčí, </a:t>
            </a:r>
            <a:r>
              <a:rPr lang="cs-CZ" dirty="0"/>
              <a:t>tak v noci z 5. na 6</a:t>
            </a:r>
            <a:r>
              <a:rPr lang="cs-CZ" dirty="0" smtClean="0"/>
              <a:t>. května </a:t>
            </a:r>
            <a:r>
              <a:rPr lang="cs-CZ" dirty="0"/>
              <a:t>vyrostlo v Praze asi 2 tisíce barikád</a:t>
            </a:r>
            <a:r>
              <a:rPr lang="cs-CZ" dirty="0" smtClean="0"/>
              <a:t>. Obránci </a:t>
            </a:r>
            <a:r>
              <a:rPr lang="cs-CZ" dirty="0"/>
              <a:t>měli k dispozici pouze pušky</a:t>
            </a:r>
            <a:r>
              <a:rPr lang="cs-CZ" dirty="0" smtClean="0"/>
              <a:t>, lehké </a:t>
            </a:r>
            <a:r>
              <a:rPr lang="cs-CZ" dirty="0"/>
              <a:t>kulomety</a:t>
            </a:r>
            <a:r>
              <a:rPr lang="cs-CZ" dirty="0" smtClean="0"/>
              <a:t>, granáty a   </a:t>
            </a:r>
            <a:r>
              <a:rPr lang="cs-CZ" dirty="0"/>
              <a:t>pancéřové pěsti. </a:t>
            </a:r>
          </a:p>
          <a:p>
            <a:pPr>
              <a:buNone/>
            </a:pPr>
            <a:r>
              <a:rPr lang="cs-CZ" dirty="0" smtClean="0"/>
              <a:t>   6. </a:t>
            </a:r>
            <a:r>
              <a:rPr lang="cs-CZ" dirty="0"/>
              <a:t>května začala Prahu bombardovat i německá letadla.</a:t>
            </a:r>
          </a:p>
          <a:p>
            <a:pPr>
              <a:buFont typeface="Wingdings" pitchFamily="2" charset="2"/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838200" y="152400"/>
            <a:ext cx="7543800" cy="1431925"/>
          </a:xfrm>
        </p:spPr>
        <p:txBody>
          <a:bodyPr/>
          <a:lstStyle/>
          <a:p>
            <a:pPr algn="ctr"/>
            <a:r>
              <a:rPr lang="cs-CZ" dirty="0"/>
              <a:t>Povstalci hlídají na barikádách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905000"/>
            <a:ext cx="8153400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5741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/>
              <a:t>III</a:t>
            </a:r>
            <a:r>
              <a:rPr lang="cs-CZ" u="sng" dirty="0" smtClean="0"/>
              <a:t>. Etapa-vyvrcholení </a:t>
            </a:r>
            <a:r>
              <a:rPr lang="cs-CZ" u="sng" dirty="0"/>
              <a:t>povstání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981200"/>
            <a:ext cx="7543800" cy="4572000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400" dirty="0"/>
              <a:t>   </a:t>
            </a:r>
            <a:r>
              <a:rPr lang="cs-CZ" sz="2700" dirty="0"/>
              <a:t>ČNR vedla s Vlasovci neúspěšná jednání</a:t>
            </a:r>
            <a:r>
              <a:rPr lang="cs-CZ" sz="2700" dirty="0" smtClean="0"/>
              <a:t>, kdy </a:t>
            </a:r>
            <a:r>
              <a:rPr lang="cs-CZ" sz="2700" dirty="0"/>
              <a:t>pak generál </a:t>
            </a:r>
            <a:r>
              <a:rPr lang="cs-CZ" sz="2700" dirty="0" err="1"/>
              <a:t>Vlasov</a:t>
            </a:r>
            <a:r>
              <a:rPr lang="cs-CZ" sz="2700" dirty="0"/>
              <a:t> opustil Prahu</a:t>
            </a:r>
            <a:r>
              <a:rPr lang="cs-CZ" sz="2700" dirty="0" smtClean="0"/>
              <a:t>. </a:t>
            </a:r>
            <a:r>
              <a:rPr lang="cs-CZ" sz="2700" dirty="0" smtClean="0">
                <a:solidFill>
                  <a:srgbClr val="FFFF00"/>
                </a:solidFill>
              </a:rPr>
              <a:t>Ráno </a:t>
            </a:r>
            <a:r>
              <a:rPr lang="cs-CZ" sz="2700" dirty="0">
                <a:solidFill>
                  <a:srgbClr val="FFFF00"/>
                </a:solidFill>
              </a:rPr>
              <a:t>8.května začal útok na Prahu</a:t>
            </a:r>
            <a:r>
              <a:rPr lang="cs-CZ" sz="2700" dirty="0" smtClean="0"/>
              <a:t>. Pokračovali </a:t>
            </a:r>
            <a:r>
              <a:rPr lang="cs-CZ" sz="2700" dirty="0"/>
              <a:t>masakry českých civilistů</a:t>
            </a:r>
            <a:r>
              <a:rPr lang="cs-CZ" sz="2700" dirty="0" smtClean="0"/>
              <a:t>. Po </a:t>
            </a:r>
            <a:r>
              <a:rPr lang="cs-CZ" sz="2700" dirty="0"/>
              <a:t>odpoledni probíhala jednání mezi ČNR a německou </a:t>
            </a:r>
            <a:r>
              <a:rPr lang="cs-CZ" sz="2700" dirty="0" smtClean="0"/>
              <a:t>armádou = výsledek </a:t>
            </a:r>
            <a:r>
              <a:rPr lang="cs-CZ" sz="2700" dirty="0"/>
              <a:t>byl v pozdních odpoledních hodinách </a:t>
            </a:r>
            <a:r>
              <a:rPr lang="cs-CZ" sz="2700" dirty="0" smtClean="0"/>
              <a:t> = </a:t>
            </a:r>
            <a:r>
              <a:rPr lang="cs-CZ" sz="2700" b="1" dirty="0" smtClean="0">
                <a:solidFill>
                  <a:srgbClr val="FFFF00"/>
                </a:solidFill>
              </a:rPr>
              <a:t>byly </a:t>
            </a:r>
            <a:r>
              <a:rPr lang="cs-CZ" sz="2700" b="1" dirty="0">
                <a:solidFill>
                  <a:srgbClr val="FFFF00"/>
                </a:solidFill>
              </a:rPr>
              <a:t>zastaveny </a:t>
            </a:r>
            <a:r>
              <a:rPr lang="cs-CZ" sz="2700" b="1" dirty="0" smtClean="0">
                <a:solidFill>
                  <a:srgbClr val="FFFF00"/>
                </a:solidFill>
              </a:rPr>
              <a:t>boje, jednotky </a:t>
            </a:r>
            <a:r>
              <a:rPr lang="cs-CZ" sz="2700" b="1" dirty="0">
                <a:solidFill>
                  <a:srgbClr val="FFFF00"/>
                </a:solidFill>
              </a:rPr>
              <a:t>Wehrmachtu podepsali kapitulaci a byl jim povolen volný odchod z Prahy</a:t>
            </a:r>
            <a:r>
              <a:rPr lang="cs-CZ" sz="2700" b="1" dirty="0" smtClean="0">
                <a:solidFill>
                  <a:srgbClr val="FFFF00"/>
                </a:solidFill>
              </a:rPr>
              <a:t>. Prahu </a:t>
            </a:r>
            <a:r>
              <a:rPr lang="cs-CZ" sz="2700" b="1" dirty="0">
                <a:solidFill>
                  <a:srgbClr val="FFFF00"/>
                </a:solidFill>
              </a:rPr>
              <a:t>opustili i jiné okupační úřady</a:t>
            </a:r>
            <a:r>
              <a:rPr lang="cs-CZ" sz="2700" b="1" dirty="0" smtClean="0">
                <a:solidFill>
                  <a:srgbClr val="FFFF00"/>
                </a:solidFill>
              </a:rPr>
              <a:t>, organizace </a:t>
            </a:r>
            <a:r>
              <a:rPr lang="cs-CZ" sz="2700" b="1" dirty="0">
                <a:solidFill>
                  <a:srgbClr val="FFFF00"/>
                </a:solidFill>
              </a:rPr>
              <a:t>a instituce</a:t>
            </a:r>
            <a:r>
              <a:rPr lang="cs-CZ" sz="2700" b="1" dirty="0" smtClean="0">
                <a:solidFill>
                  <a:srgbClr val="FFFF00"/>
                </a:solidFill>
              </a:rPr>
              <a:t>. I </a:t>
            </a:r>
            <a:r>
              <a:rPr lang="cs-CZ" sz="2700" b="1" dirty="0">
                <a:solidFill>
                  <a:srgbClr val="FFFF00"/>
                </a:solidFill>
              </a:rPr>
              <a:t>příslušníci Waffen-SS.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/>
              <a:t>Příjezd Rudé armády, poslední boje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981200"/>
            <a:ext cx="7543800" cy="46482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cs-CZ" dirty="0" smtClean="0"/>
              <a:t>   </a:t>
            </a:r>
            <a:r>
              <a:rPr lang="cs-CZ" sz="3600" dirty="0" smtClean="0">
                <a:solidFill>
                  <a:srgbClr val="FFFF00"/>
                </a:solidFill>
              </a:rPr>
              <a:t>Ráno </a:t>
            </a:r>
            <a:r>
              <a:rPr lang="cs-CZ" sz="3600" dirty="0">
                <a:solidFill>
                  <a:srgbClr val="FFFF00"/>
                </a:solidFill>
              </a:rPr>
              <a:t>9.května 1945 vjely do Prahy sovětské tanky</a:t>
            </a:r>
            <a:r>
              <a:rPr lang="cs-CZ" sz="3600" dirty="0" smtClean="0"/>
              <a:t>. Začali </a:t>
            </a:r>
            <a:r>
              <a:rPr lang="cs-CZ" sz="3600" dirty="0"/>
              <a:t>střety mezi jednotkami </a:t>
            </a:r>
            <a:r>
              <a:rPr lang="cs-CZ" sz="3600" dirty="0" smtClean="0"/>
              <a:t>Rudé </a:t>
            </a:r>
            <a:r>
              <a:rPr lang="cs-CZ" sz="3600" dirty="0"/>
              <a:t>armády a poslední částí německých vojsk</a:t>
            </a:r>
            <a:r>
              <a:rPr lang="cs-CZ" sz="3600" dirty="0" smtClean="0"/>
              <a:t>. Pražané </a:t>
            </a:r>
            <a:r>
              <a:rPr lang="cs-CZ" sz="3600" dirty="0"/>
              <a:t>vítali Rudou armádu</a:t>
            </a:r>
            <a:r>
              <a:rPr lang="cs-CZ" sz="3600" dirty="0" smtClean="0"/>
              <a:t>. V </a:t>
            </a:r>
            <a:r>
              <a:rPr lang="cs-CZ" sz="3600" dirty="0"/>
              <a:t>Praze musely být uhašeny požáry</a:t>
            </a:r>
            <a:r>
              <a:rPr lang="cs-CZ" sz="3600" dirty="0" smtClean="0"/>
              <a:t>, strženy </a:t>
            </a:r>
            <a:r>
              <a:rPr lang="cs-CZ" sz="3600" dirty="0"/>
              <a:t>budovy hrozící zřícením</a:t>
            </a:r>
            <a:r>
              <a:rPr lang="cs-CZ" sz="3600" dirty="0" smtClean="0"/>
              <a:t>, rozebrány </a:t>
            </a:r>
            <a:r>
              <a:rPr lang="cs-CZ" sz="3600" dirty="0"/>
              <a:t>barikády.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57856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9144000" cy="586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/>
              <a:t>Při bojích zahynulo: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cs-CZ" sz="4000" b="1" dirty="0">
                <a:solidFill>
                  <a:srgbClr val="FFFF00"/>
                </a:solidFill>
              </a:rPr>
              <a:t> - přes 1500 Čechů</a:t>
            </a:r>
          </a:p>
          <a:p>
            <a:pPr algn="ctr">
              <a:buFont typeface="Wingdings" pitchFamily="2" charset="2"/>
              <a:buNone/>
            </a:pPr>
            <a:r>
              <a:rPr lang="cs-CZ" sz="4000" b="1" dirty="0">
                <a:solidFill>
                  <a:srgbClr val="FFFF00"/>
                </a:solidFill>
              </a:rPr>
              <a:t> - přes 300 Vlasovců</a:t>
            </a:r>
          </a:p>
          <a:p>
            <a:pPr algn="ctr">
              <a:buFont typeface="Wingdings" pitchFamily="2" charset="2"/>
              <a:buNone/>
            </a:pPr>
            <a:r>
              <a:rPr lang="cs-CZ" sz="4000" b="1" dirty="0">
                <a:solidFill>
                  <a:srgbClr val="FFFF00"/>
                </a:solidFill>
              </a:rPr>
              <a:t> - kolem 1000 Němců</a:t>
            </a:r>
          </a:p>
          <a:p>
            <a:pPr algn="ctr">
              <a:buFont typeface="Wingdings" pitchFamily="2" charset="2"/>
              <a:buNone/>
            </a:pPr>
            <a:r>
              <a:rPr lang="cs-CZ" sz="4000" b="1" dirty="0">
                <a:solidFill>
                  <a:srgbClr val="FFFF00"/>
                </a:solidFill>
              </a:rPr>
              <a:t> - v okolí Prahy 692 vojáků Rudé armády</a:t>
            </a:r>
          </a:p>
          <a:p>
            <a:pPr algn="ctr">
              <a:buFont typeface="Wingdings" pitchFamily="2" charset="2"/>
              <a:buNone/>
            </a:pPr>
            <a:r>
              <a:rPr lang="cs-CZ" sz="4000" b="1" dirty="0">
                <a:solidFill>
                  <a:srgbClr val="FFFF00"/>
                </a:solidFill>
              </a:rPr>
              <a:t> - z toho 30 ve vnitřní Praze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152400" y="304800"/>
            <a:ext cx="8686800" cy="64008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 smtClean="0">
                <a:solidFill>
                  <a:srgbClr val="FFFF00"/>
                </a:solidFill>
              </a:rPr>
              <a:t>9</a:t>
            </a:r>
            <a:r>
              <a:rPr lang="cs-CZ" dirty="0">
                <a:solidFill>
                  <a:srgbClr val="FFFF00"/>
                </a:solidFill>
              </a:rPr>
              <a:t>. května ve čtyři hodiny ráno, osvobodily od německých okupantů hlavní město našeho spojeneckého Československa - Prahu</a:t>
            </a:r>
            <a:r>
              <a:rPr lang="cs-CZ" dirty="0" smtClean="0">
                <a:solidFill>
                  <a:srgbClr val="FFFF00"/>
                </a:solidFill>
              </a:rPr>
              <a:t>!</a:t>
            </a:r>
          </a:p>
          <a:p>
            <a:pPr>
              <a:buFont typeface="Wingdings" pitchFamily="2" charset="2"/>
              <a:buNone/>
            </a:pPr>
            <a:endParaRPr lang="cs-CZ" dirty="0">
              <a:solidFill>
                <a:srgbClr val="FFFF00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FFFF00"/>
                </a:solidFill>
              </a:rPr>
              <a:t>   </a:t>
            </a:r>
            <a:r>
              <a:rPr lang="cs-CZ" sz="3000" dirty="0" smtClean="0">
                <a:solidFill>
                  <a:srgbClr val="FFFF00"/>
                </a:solidFill>
              </a:rPr>
              <a:t>Praha </a:t>
            </a:r>
            <a:r>
              <a:rPr lang="cs-CZ" sz="3000" dirty="0">
                <a:solidFill>
                  <a:srgbClr val="FFFF00"/>
                </a:solidFill>
              </a:rPr>
              <a:t>oslavuje. </a:t>
            </a:r>
            <a:r>
              <a:rPr lang="cs-CZ" sz="3000" dirty="0"/>
              <a:t>"Na ulicích jsou stopy po boji - padlý kůň, zbytky domů," popisuje to, co vidí, reportér, který jede mezi sovětskými tanky. "Obrovské detonace granátů zní nám dosud v </a:t>
            </a:r>
            <a:r>
              <a:rPr lang="cs-CZ" sz="3000" dirty="0" err="1"/>
              <a:t>uších.Dosud</a:t>
            </a:r>
            <a:r>
              <a:rPr lang="cs-CZ" sz="3000" dirty="0"/>
              <a:t> čpí v ulicích střelný prach. V ulicích je nepořádek, vyhozené dláždění, shozené nástupiště tramvaje, prostřelený roh budovy. Jedeme však bezpečně za ruskými tanky. Jedeme do středu města."</a:t>
            </a:r>
          </a:p>
          <a:p>
            <a:pPr>
              <a:buFont typeface="Wingdings" pitchFamily="2" charset="2"/>
              <a:buNone/>
            </a:pPr>
            <a:endParaRPr lang="cs-CZ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81000"/>
            <a:ext cx="9144001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6620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228600"/>
            <a:ext cx="8686800" cy="6324600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dirty="0" smtClean="0"/>
              <a:t>   </a:t>
            </a:r>
            <a:r>
              <a:rPr lang="cs-CZ" sz="2800" u="sng" dirty="0" smtClean="0"/>
              <a:t>Na </a:t>
            </a:r>
            <a:r>
              <a:rPr lang="cs-CZ" sz="2800" u="sng" dirty="0"/>
              <a:t>některých jiných místech Čech se ale Němci stále ještě zuřivě brání.</a:t>
            </a:r>
            <a:r>
              <a:rPr lang="cs-CZ" sz="2800" dirty="0"/>
              <a:t> Netuší totiž, že jejich velení den předtím podepsalo bezpodmínečnou kapitulaci. Proto německý rozhlas vysílá nepřetržitě tuto zprávu: "Po půlnoci jsme složili na všech frontách zbraně. Německá moc je u konce. Byli jsme poraženi</a:t>
            </a:r>
            <a:r>
              <a:rPr lang="cs-CZ" sz="2800" dirty="0" smtClean="0"/>
              <a:t>.„</a:t>
            </a:r>
          </a:p>
          <a:p>
            <a:pPr>
              <a:lnSpc>
                <a:spcPct val="90000"/>
              </a:lnSpc>
              <a:buNone/>
            </a:pPr>
            <a:r>
              <a:rPr lang="cs-CZ" sz="2800" dirty="0" smtClean="0"/>
              <a:t>   I </a:t>
            </a:r>
            <a:r>
              <a:rPr lang="cs-CZ" sz="2800" dirty="0"/>
              <a:t>přesto, že jsou ulice plné sovětských uniforem, stále je nebezpečno. Hlasatel však i nadále </a:t>
            </a:r>
            <a:r>
              <a:rPr lang="cs-CZ" sz="2800" dirty="0" smtClean="0"/>
              <a:t>pokračuje </a:t>
            </a:r>
            <a:r>
              <a:rPr lang="cs-CZ" sz="2800" dirty="0"/>
              <a:t>v reportáži: </a:t>
            </a:r>
            <a:r>
              <a:rPr lang="cs-CZ" sz="2800" dirty="0">
                <a:solidFill>
                  <a:srgbClr val="FFFF00"/>
                </a:solidFill>
              </a:rPr>
              <a:t>"Vjíždíme na Václavské náměstí. Projíždíme špalírem českých lidí, ozdobených vlajkami. Václavské náměstí je srdcem tohoto lidu. Na něm se odrážejí všechny záchvěvy, které prožívá naše země."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304800"/>
            <a:ext cx="8001000" cy="6172200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cs-CZ" sz="4800" b="1" dirty="0">
                <a:solidFill>
                  <a:srgbClr val="FFFF00"/>
                </a:solidFill>
              </a:rPr>
              <a:t>Poslední zbytky německého odporu jsou v Čechách zlikvidovány až o dva dny později v bitvě u Milína. Dočišťování Čech trvá až do 20. května.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57200"/>
            <a:ext cx="9144001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9313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/>
              <a:t>Zdroje:</a:t>
            </a:r>
            <a:endParaRPr lang="cs-CZ" u="sng" dirty="0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cs-CZ" dirty="0" smtClean="0"/>
              <a:t>www.wikipedie.cz</a:t>
            </a:r>
            <a:endParaRPr lang="cs-CZ" dirty="0"/>
          </a:p>
          <a:p>
            <a:pPr>
              <a:buFont typeface="Wingdings" pitchFamily="2" charset="2"/>
              <a:buNone/>
            </a:pPr>
            <a:r>
              <a:rPr lang="cs-CZ" dirty="0" smtClean="0"/>
              <a:t>www.</a:t>
            </a:r>
            <a:r>
              <a:rPr lang="cs-CZ" dirty="0" smtClean="0"/>
              <a:t>filmovamista.cz </a:t>
            </a:r>
            <a:endParaRPr lang="cs-CZ" dirty="0"/>
          </a:p>
          <a:p>
            <a:pPr>
              <a:buFont typeface="Wingdings" pitchFamily="2" charset="2"/>
              <a:buNone/>
            </a:pPr>
            <a:r>
              <a:rPr lang="cs-CZ" dirty="0" smtClean="0"/>
              <a:t>www.rozhlas.cz</a:t>
            </a:r>
            <a:endParaRPr lang="cs-CZ" dirty="0"/>
          </a:p>
          <a:p>
            <a:pPr>
              <a:buFont typeface="Wingdings" pitchFamily="2" charset="2"/>
              <a:buNone/>
            </a:pPr>
            <a:r>
              <a:rPr lang="cs-CZ" dirty="0"/>
              <a:t>Kniha</a:t>
            </a:r>
            <a:r>
              <a:rPr lang="cs-CZ" dirty="0" smtClean="0"/>
              <a:t>: PRAHA </a:t>
            </a:r>
            <a:r>
              <a:rPr lang="cs-CZ" dirty="0"/>
              <a:t>V KVĚTNU </a:t>
            </a:r>
            <a:r>
              <a:rPr lang="cs-CZ" dirty="0" smtClean="0"/>
              <a:t>1945, Stanislav Kokoška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zdroje: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>
              <a:defRPr/>
            </a:pPr>
            <a:r>
              <a:rPr lang="cs-CZ" sz="2400" dirty="0" smtClean="0"/>
              <a:t>Obrázky jsou z </a:t>
            </a:r>
            <a:r>
              <a:rPr lang="cs-CZ" sz="2400" dirty="0" smtClean="0">
                <a:hlinkClick r:id="rId2"/>
              </a:rPr>
              <a:t>www.google.cz</a:t>
            </a:r>
            <a:r>
              <a:rPr lang="cs-CZ" sz="2400" dirty="0" smtClean="0"/>
              <a:t> a nepodléhají žádným autorským právům.</a:t>
            </a:r>
          </a:p>
          <a:p>
            <a:pPr eaLnBrk="1" hangingPunct="1">
              <a:defRPr/>
            </a:pPr>
            <a:r>
              <a:rPr lang="cs-CZ" sz="2400" dirty="0"/>
              <a:t>Není-li uvedeno jinak je materiál dílem autorky podle učebních osnov odpovídajících ŠVP vyučovaných podle učebnic</a:t>
            </a:r>
            <a:r>
              <a:rPr lang="cs-CZ" sz="2400" dirty="0" smtClean="0"/>
              <a:t>: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400" b="1" dirty="0" smtClean="0"/>
              <a:t>CSC. ČAPKA, František doc. PhDr</a:t>
            </a:r>
            <a:r>
              <a:rPr lang="cs-CZ" sz="2400" dirty="0" smtClean="0"/>
              <a:t>. </a:t>
            </a:r>
            <a:r>
              <a:rPr lang="cs-CZ" sz="2400" b="1" i="1" dirty="0" smtClean="0"/>
              <a:t>Dějepis pro 9. ročník. Novověk, moderní dějiny</a:t>
            </a:r>
            <a:r>
              <a:rPr lang="cs-CZ" sz="2400" i="1" dirty="0" smtClean="0"/>
              <a:t>.</a:t>
            </a:r>
            <a:r>
              <a:rPr lang="cs-CZ" sz="2400" dirty="0" smtClean="0"/>
              <a:t> 1</a:t>
            </a:r>
            <a:r>
              <a:rPr lang="cs-CZ" sz="2400" dirty="0"/>
              <a:t>. vydání. </a:t>
            </a:r>
            <a:r>
              <a:rPr lang="cs-CZ" sz="2400" dirty="0" smtClean="0"/>
              <a:t>Nový Malín: Nová škola, s. </a:t>
            </a:r>
            <a:r>
              <a:rPr lang="cs-CZ" sz="2400" dirty="0"/>
              <a:t>r. o</a:t>
            </a:r>
            <a:r>
              <a:rPr lang="cs-CZ" sz="2400"/>
              <a:t>., </a:t>
            </a:r>
            <a:r>
              <a:rPr lang="cs-CZ" sz="2400" smtClean="0"/>
              <a:t>2010. </a:t>
            </a:r>
            <a:r>
              <a:rPr lang="cs-CZ" sz="2400" dirty="0"/>
              <a:t>učebnice </a:t>
            </a:r>
            <a:r>
              <a:rPr lang="cs-CZ" sz="2400" dirty="0" smtClean="0"/>
              <a:t>vytvořená v souladu s RVP ZV. </a:t>
            </a:r>
            <a:r>
              <a:rPr lang="cs-CZ" sz="2400" dirty="0"/>
              <a:t>ISBN </a:t>
            </a:r>
            <a:r>
              <a:rPr lang="cs-CZ" sz="2400" dirty="0" smtClean="0"/>
              <a:t>978-80-7289-185-6. 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400" dirty="0" smtClean="0"/>
              <a:t>Učebnice je vybavena doložkou: „Schválilo MŠMT čj. 11336/2010-22 dne 24. června 2010 k zařazení do seznamu učebnic pro základní školy jako součást ucelené řady učebnic pro vzdělávací obor Dějepis s dobou platnosti šest let.</a:t>
            </a:r>
            <a:endParaRPr lang="cs-CZ" sz="2400" dirty="0"/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81050562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 PRO OBRÁZKY: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55000" lnSpcReduction="20000"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www.libcice.cz/x_clanky/foto7.jpg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www.whitwa.net/weblog/wp-content/doc/60-vyroci-konce-II-svetove-valky/img/00275843.jpg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forum.valka.cz/files/bienert.jpg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www.ceskapolitika.cz/fotogalerie/obr4/rozhlas2.jpg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www.vinohrady.cz/data/pictures/00261903.jpg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www.moderni-dejiny.cz/PublicFiles/UserFiles/image/Metodika/05_CSR_1938-1945/800x800_prague-liberation-1945-tanks-barricades.jpg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svornost.com/wp-content/uploads/boj_o_rohlas.jpg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img.aktualne.centrum.cz/401/19/4011987-1945-konec-valky-v-cechach.jpg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www.vinohrady.cz/data/pictures/prazskepovstaniuvodarny.jpg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www.smirice.eu/valka/praha/32.jpg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http://nd03.jxs.cz/056/529/3eab627dc1_64831162_o2.jpg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http://www.army.cz/images/www_mimoWTD/60/arm/foto/1.jpg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http://www.smirice.eu/valka/praha/16.jpg</a:t>
            </a:r>
          </a:p>
          <a:p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60338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řpyt">
  <a:themeElements>
    <a:clrScheme name="Třpyt 2">
      <a:dk1>
        <a:srgbClr val="000099"/>
      </a:dk1>
      <a:lt1>
        <a:srgbClr val="FFFFFF"/>
      </a:lt1>
      <a:dk2>
        <a:srgbClr val="000066"/>
      </a:dk2>
      <a:lt2>
        <a:srgbClr val="EAEAEA"/>
      </a:lt2>
      <a:accent1>
        <a:srgbClr val="66CCFF"/>
      </a:accent1>
      <a:accent2>
        <a:srgbClr val="0066FF"/>
      </a:accent2>
      <a:accent3>
        <a:srgbClr val="AAAAB8"/>
      </a:accent3>
      <a:accent4>
        <a:srgbClr val="DADADA"/>
      </a:accent4>
      <a:accent5>
        <a:srgbClr val="B8E2FF"/>
      </a:accent5>
      <a:accent6>
        <a:srgbClr val="005CE7"/>
      </a:accent6>
      <a:hlink>
        <a:srgbClr val="FFFFCC"/>
      </a:hlink>
      <a:folHlink>
        <a:srgbClr val="99CC00"/>
      </a:folHlink>
    </a:clrScheme>
    <a:fontScheme name="Třpyt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lnDef>
  </a:objectDefaults>
  <a:extraClrSchemeLst>
    <a:extraClrScheme>
      <a:clrScheme name="Třpyt 1">
        <a:dk1>
          <a:srgbClr val="BD3737"/>
        </a:dk1>
        <a:lt1>
          <a:srgbClr val="FFFFFF"/>
        </a:lt1>
        <a:dk2>
          <a:srgbClr val="721E1E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BCABAB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řpyt 2">
        <a:dk1>
          <a:srgbClr val="000099"/>
        </a:dk1>
        <a:lt1>
          <a:srgbClr val="FFFFFF"/>
        </a:lt1>
        <a:dk2>
          <a:srgbClr val="000066"/>
        </a:dk2>
        <a:lt2>
          <a:srgbClr val="EAEAEA"/>
        </a:lt2>
        <a:accent1>
          <a:srgbClr val="66CCFF"/>
        </a:accent1>
        <a:accent2>
          <a:srgbClr val="0066FF"/>
        </a:accent2>
        <a:accent3>
          <a:srgbClr val="AAAAB8"/>
        </a:accent3>
        <a:accent4>
          <a:srgbClr val="DADADA"/>
        </a:accent4>
        <a:accent5>
          <a:srgbClr val="B8E2FF"/>
        </a:accent5>
        <a:accent6>
          <a:srgbClr val="005CE7"/>
        </a:accent6>
        <a:hlink>
          <a:srgbClr val="FFFFCC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řpyt 3">
        <a:dk1>
          <a:srgbClr val="6600CC"/>
        </a:dk1>
        <a:lt1>
          <a:srgbClr val="FFFFFF"/>
        </a:lt1>
        <a:dk2>
          <a:srgbClr val="4B0096"/>
        </a:dk2>
        <a:lt2>
          <a:srgbClr val="CDD7DF"/>
        </a:lt2>
        <a:accent1>
          <a:srgbClr val="9999FF"/>
        </a:accent1>
        <a:accent2>
          <a:srgbClr val="7850BA"/>
        </a:accent2>
        <a:accent3>
          <a:srgbClr val="B1AAC9"/>
        </a:accent3>
        <a:accent4>
          <a:srgbClr val="DADADA"/>
        </a:accent4>
        <a:accent5>
          <a:srgbClr val="CACAFF"/>
        </a:accent5>
        <a:accent6>
          <a:srgbClr val="6C48A8"/>
        </a:accent6>
        <a:hlink>
          <a:srgbClr val="00CCFF"/>
        </a:hlink>
        <a:folHlink>
          <a:srgbClr val="0796B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řpyt 4">
        <a:dk1>
          <a:srgbClr val="55863C"/>
        </a:dk1>
        <a:lt1>
          <a:srgbClr val="FFFFFF"/>
        </a:lt1>
        <a:dk2>
          <a:srgbClr val="375F2F"/>
        </a:dk2>
        <a:lt2>
          <a:srgbClr val="D1EFB3"/>
        </a:lt2>
        <a:accent1>
          <a:srgbClr val="00CC66"/>
        </a:accent1>
        <a:accent2>
          <a:srgbClr val="8EAC66"/>
        </a:accent2>
        <a:accent3>
          <a:srgbClr val="AEB6AD"/>
        </a:accent3>
        <a:accent4>
          <a:srgbClr val="DADADA"/>
        </a:accent4>
        <a:accent5>
          <a:srgbClr val="AAE2B8"/>
        </a:accent5>
        <a:accent6>
          <a:srgbClr val="809B5C"/>
        </a:accent6>
        <a:hlink>
          <a:srgbClr val="B4EF7F"/>
        </a:hlink>
        <a:folHlink>
          <a:srgbClr val="F8F6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řpyt 5">
        <a:dk1>
          <a:srgbClr val="588073"/>
        </a:dk1>
        <a:lt1>
          <a:srgbClr val="FFFFFF"/>
        </a:lt1>
        <a:dk2>
          <a:srgbClr val="486768"/>
        </a:dk2>
        <a:lt2>
          <a:srgbClr val="DDDDDD"/>
        </a:lt2>
        <a:accent1>
          <a:srgbClr val="33CCCC"/>
        </a:accent1>
        <a:accent2>
          <a:srgbClr val="008871"/>
        </a:accent2>
        <a:accent3>
          <a:srgbClr val="B1B8B9"/>
        </a:accent3>
        <a:accent4>
          <a:srgbClr val="DADADA"/>
        </a:accent4>
        <a:accent5>
          <a:srgbClr val="ADE2E2"/>
        </a:accent5>
        <a:accent6>
          <a:srgbClr val="007B66"/>
        </a:accent6>
        <a:hlink>
          <a:srgbClr val="00CC99"/>
        </a:hlink>
        <a:folHlink>
          <a:srgbClr val="A8A8A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řpyt 6">
        <a:dk1>
          <a:srgbClr val="6B6C75"/>
        </a:dk1>
        <a:lt1>
          <a:srgbClr val="FFFFFF"/>
        </a:lt1>
        <a:dk2>
          <a:srgbClr val="575863"/>
        </a:dk2>
        <a:lt2>
          <a:srgbClr val="FFFFCC"/>
        </a:lt2>
        <a:accent1>
          <a:srgbClr val="677481"/>
        </a:accent1>
        <a:accent2>
          <a:srgbClr val="697E5E"/>
        </a:accent2>
        <a:accent3>
          <a:srgbClr val="B4B4B7"/>
        </a:accent3>
        <a:accent4>
          <a:srgbClr val="DADADA"/>
        </a:accent4>
        <a:accent5>
          <a:srgbClr val="B8BCC1"/>
        </a:accent5>
        <a:accent6>
          <a:srgbClr val="5E7254"/>
        </a:accent6>
        <a:hlink>
          <a:srgbClr val="E9E77F"/>
        </a:hlink>
        <a:folHlink>
          <a:srgbClr val="D3A4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řpyt 7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DEE8DB"/>
        </a:accent3>
        <a:accent4>
          <a:srgbClr val="000000"/>
        </a:accent4>
        <a:accent5>
          <a:srgbClr val="EBEBEB"/>
        </a:accent5>
        <a:accent6>
          <a:srgbClr val="B9E78A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řpyt 8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E8EAEF"/>
        </a:accent3>
        <a:accent4>
          <a:srgbClr val="000000"/>
        </a:accent4>
        <a:accent5>
          <a:srgbClr val="DCECEF"/>
        </a:accent5>
        <a:accent6>
          <a:srgbClr val="AEAEAE"/>
        </a:accent6>
        <a:hlink>
          <a:srgbClr val="3333CC"/>
        </a:hlink>
        <a:folHlink>
          <a:srgbClr val="5E93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řpyt 9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9C98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Shimmer</Template>
  <TotalTime>410</TotalTime>
  <Words>1297</Words>
  <Application>Microsoft Office PowerPoint</Application>
  <PresentationFormat>Předvádění na obrazovce (4:3)</PresentationFormat>
  <Paragraphs>68</Paragraphs>
  <Slides>32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32</vt:i4>
      </vt:variant>
    </vt:vector>
  </HeadingPairs>
  <TitlesOfParts>
    <vt:vector size="35" baseType="lpstr">
      <vt:lpstr>Třpyt</vt:lpstr>
      <vt:lpstr>Motiv sady Office</vt:lpstr>
      <vt:lpstr>Výchozí návrh</vt:lpstr>
      <vt:lpstr>Název školy: ZŠ Klášterec nad Ohří, Krátká 676 Autor: Bc. Michael RADIMERSKÝ Název materiálu: VY_32_INOVACE_8_32_ PRAŽSKÉ KVĚTNOVÉ POVSTÁNÍ 1945 A OSVOBOZENÍ PRAHY Číslo projektu: CZ.1.07/1.4.00/21.1115</vt:lpstr>
      <vt:lpstr>Prezentace aplikace PowerPoint</vt:lpstr>
      <vt:lpstr>Pražské květnové povstání 1945 </vt:lpstr>
      <vt:lpstr>Rozsah Českého povstání večer 5.května 1945</vt:lpstr>
      <vt:lpstr>Situace před povstáním</vt:lpstr>
      <vt:lpstr>Richard Bienert</vt:lpstr>
      <vt:lpstr>Prezentace aplikace PowerPoint</vt:lpstr>
      <vt:lpstr>Vypuknutí povstání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II. Etapa-město barikád</vt:lpstr>
      <vt:lpstr>Povstalci hlídají na barikádách</vt:lpstr>
      <vt:lpstr>Prezentace aplikace PowerPoint</vt:lpstr>
      <vt:lpstr>III. Etapa-vyvrcholení povstání</vt:lpstr>
      <vt:lpstr>Příjezd Rudé armády, poslední boje</vt:lpstr>
      <vt:lpstr>Prezentace aplikace PowerPoint</vt:lpstr>
      <vt:lpstr>Prezentace aplikace PowerPoint</vt:lpstr>
      <vt:lpstr>Při bojích zahynulo: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Zdroje:</vt:lpstr>
      <vt:lpstr>Použité zdroje:</vt:lpstr>
      <vt:lpstr>ZDROJE PRO OBRÁZKY: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Bc. Michael Radimerský</dc:creator>
  <cp:lastModifiedBy>Bc. Michael RADIMERSKÝ</cp:lastModifiedBy>
  <cp:revision>40</cp:revision>
  <cp:lastPrinted>1601-01-01T00:00:00Z</cp:lastPrinted>
  <dcterms:created xsi:type="dcterms:W3CDTF">1601-01-01T00:00:00Z</dcterms:created>
  <dcterms:modified xsi:type="dcterms:W3CDTF">2012-12-15T08:38:14Z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