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4" r:id="rId1"/>
    <p:sldMasterId id="2147483936" r:id="rId2"/>
    <p:sldMasterId id="2147483948" r:id="rId3"/>
  </p:sldMasterIdLst>
  <p:notesMasterIdLst>
    <p:notesMasterId r:id="rId58"/>
  </p:notesMasterIdLst>
  <p:handoutMasterIdLst>
    <p:handoutMasterId r:id="rId59"/>
  </p:handoutMasterIdLst>
  <p:sldIdLst>
    <p:sldId id="296" r:id="rId4"/>
    <p:sldId id="256" r:id="rId5"/>
    <p:sldId id="257" r:id="rId6"/>
    <p:sldId id="279" r:id="rId7"/>
    <p:sldId id="280" r:id="rId8"/>
    <p:sldId id="298" r:id="rId9"/>
    <p:sldId id="264" r:id="rId10"/>
    <p:sldId id="281" r:id="rId11"/>
    <p:sldId id="265" r:id="rId12"/>
    <p:sldId id="266" r:id="rId13"/>
    <p:sldId id="299" r:id="rId14"/>
    <p:sldId id="300" r:id="rId15"/>
    <p:sldId id="301" r:id="rId16"/>
    <p:sldId id="302" r:id="rId17"/>
    <p:sldId id="259" r:id="rId18"/>
    <p:sldId id="303" r:id="rId19"/>
    <p:sldId id="304" r:id="rId20"/>
    <p:sldId id="305" r:id="rId21"/>
    <p:sldId id="306" r:id="rId22"/>
    <p:sldId id="307" r:id="rId23"/>
    <p:sldId id="308" r:id="rId24"/>
    <p:sldId id="309" r:id="rId25"/>
    <p:sldId id="287" r:id="rId26"/>
    <p:sldId id="310" r:id="rId27"/>
    <p:sldId id="261" r:id="rId28"/>
    <p:sldId id="311" r:id="rId29"/>
    <p:sldId id="272" r:id="rId30"/>
    <p:sldId id="312" r:id="rId31"/>
    <p:sldId id="313" r:id="rId32"/>
    <p:sldId id="314" r:id="rId33"/>
    <p:sldId id="315" r:id="rId34"/>
    <p:sldId id="316" r:id="rId35"/>
    <p:sldId id="263" r:id="rId36"/>
    <p:sldId id="274" r:id="rId37"/>
    <p:sldId id="317" r:id="rId38"/>
    <p:sldId id="318" r:id="rId39"/>
    <p:sldId id="319" r:id="rId40"/>
    <p:sldId id="275" r:id="rId41"/>
    <p:sldId id="320" r:id="rId42"/>
    <p:sldId id="321" r:id="rId43"/>
    <p:sldId id="322" r:id="rId44"/>
    <p:sldId id="323" r:id="rId45"/>
    <p:sldId id="324" r:id="rId46"/>
    <p:sldId id="325" r:id="rId47"/>
    <p:sldId id="326" r:id="rId48"/>
    <p:sldId id="327" r:id="rId49"/>
    <p:sldId id="328" r:id="rId50"/>
    <p:sldId id="329" r:id="rId51"/>
    <p:sldId id="297" r:id="rId52"/>
    <p:sldId id="330" r:id="rId53"/>
    <p:sldId id="331" r:id="rId54"/>
    <p:sldId id="332" r:id="rId55"/>
    <p:sldId id="333" r:id="rId56"/>
    <p:sldId id="334" r:id="rId5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571" autoAdjust="0"/>
  </p:normalViewPr>
  <p:slideViewPr>
    <p:cSldViewPr>
      <p:cViewPr varScale="1">
        <p:scale>
          <a:sx n="70" d="100"/>
          <a:sy n="70" d="100"/>
        </p:scale>
        <p:origin x="-1386" y="-9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p:cViewPr varScale="1">
        <p:scale>
          <a:sx n="70" d="100"/>
          <a:sy n="70" d="100"/>
        </p:scale>
        <p:origin x="-2814"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slide" Target="slides/slide52.xml"/><Relationship Id="rId63" Type="http://schemas.openxmlformats.org/officeDocument/2006/relationships/tableStyles" Target="tableStyle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notesMaster" Target="notesMasters/notesMaster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61"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8" Type="http://schemas.openxmlformats.org/officeDocument/2006/relationships/slide" Target="slides/slide5.xml"/><Relationship Id="rId51" Type="http://schemas.openxmlformats.org/officeDocument/2006/relationships/slide" Target="slides/slide48.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7FAE97D7-8D7E-4192-9AAF-CB63E1EBE576}" type="datetimeFigureOut">
              <a:rPr lang="cs-CZ" smtClean="0"/>
              <a:pPr/>
              <a:t>15.12.2012</a:t>
            </a:fld>
            <a:endParaRPr lang="cs-CZ"/>
          </a:p>
        </p:txBody>
      </p:sp>
      <p:sp>
        <p:nvSpPr>
          <p:cNvPr id="4" name="Zástupný symbol pro zápatí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5" name="Zástupný symbol pro číslo snímku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B8C66A24-E3A9-4A42-802C-4FCB3D75AE77}" type="slidenum">
              <a:rPr lang="cs-CZ" smtClean="0"/>
              <a:pPr/>
              <a:t>‹#›</a:t>
            </a:fld>
            <a:endParaRPr lang="cs-CZ"/>
          </a:p>
        </p:txBody>
      </p:sp>
    </p:spTree>
    <p:extLst>
      <p:ext uri="{BB962C8B-B14F-4D97-AF65-F5344CB8AC3E}">
        <p14:creationId xmlns:p14="http://schemas.microsoft.com/office/powerpoint/2010/main" val="364042623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135EE09-0CE2-4B57-8A44-85647257C117}" type="datetimeFigureOut">
              <a:rPr lang="cs-CZ" smtClean="0"/>
              <a:t>15.12.2012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200B7F0-4FBA-473C-AE54-E4280EDABCA5}" type="slidenum">
              <a:rPr lang="cs-CZ" smtClean="0"/>
              <a:t>‹#›</a:t>
            </a:fld>
            <a:endParaRPr lang="cs-CZ"/>
          </a:p>
        </p:txBody>
      </p:sp>
    </p:spTree>
    <p:extLst>
      <p:ext uri="{BB962C8B-B14F-4D97-AF65-F5344CB8AC3E}">
        <p14:creationId xmlns:p14="http://schemas.microsoft.com/office/powerpoint/2010/main" val="24891752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Zástupný symbol pro obrázek snímku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Zástupný symbol pro poznámky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cs-CZ"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2">
        <a:schemeClr val="bg2"/>
      </p:bgRef>
    </p:bg>
    <p:spTree>
      <p:nvGrpSpPr>
        <p:cNvPr id="1" name=""/>
        <p:cNvGrpSpPr/>
        <p:nvPr/>
      </p:nvGrpSpPr>
      <p:grpSpPr>
        <a:xfrm>
          <a:off x="0" y="0"/>
          <a:ext cx="0" cy="0"/>
          <a:chOff x="0" y="0"/>
          <a:chExt cx="0" cy="0"/>
        </a:xfrm>
      </p:grpSpPr>
      <p:sp>
        <p:nvSpPr>
          <p:cNvPr id="9" name="Obdélník 8"/>
          <p:cNvSpPr/>
          <p:nvPr/>
        </p:nvSpPr>
        <p:spPr bwMode="ltGray">
          <a:xfrm>
            <a:off x="0" y="0"/>
            <a:ext cx="9143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Nadpis 1"/>
          <p:cNvSpPr>
            <a:spLocks noGrp="1"/>
          </p:cNvSpPr>
          <p:nvPr>
            <p:ph type="ctrTitle"/>
          </p:nvPr>
        </p:nvSpPr>
        <p:spPr>
          <a:xfrm>
            <a:off x="685800" y="3355848"/>
            <a:ext cx="80772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cs-CZ" smtClean="0"/>
              <a:t>Klepnutím lze upravit styl předlohy nadpisů.</a:t>
            </a:r>
            <a:endParaRPr kumimoji="0" lang="en-US"/>
          </a:p>
        </p:txBody>
      </p:sp>
      <p:sp>
        <p:nvSpPr>
          <p:cNvPr id="3" name="Podnadpis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cs-CZ" smtClean="0"/>
              <a:t>Klepnutím lze upravit styl předlohy podnadpisů.</a:t>
            </a:r>
            <a:endParaRPr kumimoji="0" lang="en-US"/>
          </a:p>
        </p:txBody>
      </p:sp>
      <p:sp>
        <p:nvSpPr>
          <p:cNvPr id="4" name="Zástupný symbol pro datum 3"/>
          <p:cNvSpPr>
            <a:spLocks noGrp="1"/>
          </p:cNvSpPr>
          <p:nvPr>
            <p:ph type="dt" sz="half" idx="10"/>
          </p:nvPr>
        </p:nvSpPr>
        <p:spPr/>
        <p:txBody>
          <a:bodyPr/>
          <a:lstStyle/>
          <a:p>
            <a:fld id="{DD684741-D24E-4D5B-9AF7-69A89F945EE5}" type="datetimeFigureOut">
              <a:rPr lang="cs-CZ" smtClean="0"/>
              <a:pPr/>
              <a:t>15.12.2012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3A5B73E-85C1-41EB-962C-5C3F7CF1B379}" type="slidenum">
              <a:rPr lang="cs-CZ" smtClean="0"/>
              <a:pPr/>
              <a:t>‹#›</a:t>
            </a:fld>
            <a:endParaRPr lang="cs-CZ"/>
          </a:p>
        </p:txBody>
      </p:sp>
      <p:sp>
        <p:nvSpPr>
          <p:cNvPr id="10" name="Obdélník 9"/>
          <p:cNvSpPr/>
          <p:nvPr/>
        </p:nvSpPr>
        <p:spPr bwMode="invGray">
          <a:xfrm>
            <a:off x="0" y="5128334"/>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a:xfrm>
            <a:off x="457200" y="155448"/>
            <a:ext cx="8229600" cy="1252728"/>
          </a:xfrm>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idx="1"/>
          </p:nvPr>
        </p:nvSpPr>
        <p:spPr/>
        <p:txBody>
          <a:bodyPr/>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DD684741-D24E-4D5B-9AF7-69A89F945EE5}" type="datetimeFigureOut">
              <a:rPr lang="cs-CZ" smtClean="0"/>
              <a:pPr/>
              <a:t>15.12.2012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3A5B73E-85C1-41EB-962C-5C3F7CF1B379}"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2">
        <a:schemeClr val="bg2"/>
      </p:bgRef>
    </p:bg>
    <p:spTree>
      <p:nvGrpSpPr>
        <p:cNvPr id="1" name=""/>
        <p:cNvGrpSpPr/>
        <p:nvPr/>
      </p:nvGrpSpPr>
      <p:grpSpPr>
        <a:xfrm>
          <a:off x="0" y="0"/>
          <a:ext cx="0" cy="0"/>
          <a:chOff x="0" y="0"/>
          <a:chExt cx="0" cy="0"/>
        </a:xfrm>
      </p:grpSpPr>
      <p:sp>
        <p:nvSpPr>
          <p:cNvPr id="9" name="Obdélník 8"/>
          <p:cNvSpPr/>
          <p:nvPr/>
        </p:nvSpPr>
        <p:spPr bwMode="ltGray">
          <a:xfrm>
            <a:off x="0" y="1"/>
            <a:ext cx="9144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12" name="Obdélník 11"/>
          <p:cNvSpPr/>
          <p:nvPr/>
        </p:nvSpPr>
        <p:spPr bwMode="invGray">
          <a:xfrm>
            <a:off x="0" y="2602520"/>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Nadpis 1"/>
          <p:cNvSpPr>
            <a:spLocks noGrp="1"/>
          </p:cNvSpPr>
          <p:nvPr>
            <p:ph type="title"/>
          </p:nvPr>
        </p:nvSpPr>
        <p:spPr>
          <a:xfrm>
            <a:off x="749808" y="118872"/>
            <a:ext cx="8013192"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740664" y="1828800"/>
            <a:ext cx="8022336"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p:txBody>
          <a:bodyPr/>
          <a:lstStyle/>
          <a:p>
            <a:fld id="{DD684741-D24E-4D5B-9AF7-69A89F945EE5}" type="datetimeFigureOut">
              <a:rPr lang="cs-CZ" smtClean="0"/>
              <a:pPr/>
              <a:t>15.12.2012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3A5B73E-85C1-41EB-962C-5C3F7CF1B379}"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cs-CZ" dirty="0" smtClean="0"/>
              <a:t>Klepnutím lze upravit styly předlohy textu.</a:t>
            </a:r>
          </a:p>
          <a:p>
            <a:pPr lvl="1" eaLnBrk="1" latinLnBrk="0" hangingPunct="1"/>
            <a:r>
              <a:rPr lang="cs-CZ" dirty="0" smtClean="0"/>
              <a:t>Druhá úroveň</a:t>
            </a:r>
          </a:p>
          <a:p>
            <a:pPr lvl="2" eaLnBrk="1" latinLnBrk="0" hangingPunct="1"/>
            <a:r>
              <a:rPr lang="cs-CZ" dirty="0" smtClean="0"/>
              <a:t>Třetí úroveň</a:t>
            </a:r>
          </a:p>
          <a:p>
            <a:pPr lvl="3" eaLnBrk="1" latinLnBrk="0" hangingPunct="1"/>
            <a:r>
              <a:rPr lang="cs-CZ" dirty="0" smtClean="0"/>
              <a:t>Čtvrtá úroveň</a:t>
            </a:r>
          </a:p>
          <a:p>
            <a:pPr lvl="4" eaLnBrk="1" latinLnBrk="0" hangingPunct="1"/>
            <a:r>
              <a:rPr lang="cs-CZ" dirty="0" smtClean="0"/>
              <a:t>Pátá úroveň</a:t>
            </a:r>
            <a:endParaRPr kumimoji="0" lang="en-US" dirty="0"/>
          </a:p>
        </p:txBody>
      </p:sp>
      <p:sp>
        <p:nvSpPr>
          <p:cNvPr id="4" name="Zástupný symbol pro obsah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DD684741-D24E-4D5B-9AF7-69A89F945EE5}" type="datetimeFigureOut">
              <a:rPr lang="cs-CZ" smtClean="0"/>
              <a:pPr/>
              <a:t>15.12.2012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3A5B73E-85C1-41EB-962C-5C3F7CF1B379}"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cs-CZ" smtClean="0"/>
              <a:t>Klepnutím lze upravit styly předlohy textu.</a:t>
            </a:r>
          </a:p>
        </p:txBody>
      </p:sp>
      <p:sp>
        <p:nvSpPr>
          <p:cNvPr id="4" name="Zástupný symbol pro obsah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text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cs-CZ" smtClean="0"/>
              <a:t>Klepnutím lze upravit styly předlohy textu.</a:t>
            </a:r>
          </a:p>
        </p:txBody>
      </p:sp>
      <p:sp>
        <p:nvSpPr>
          <p:cNvPr id="6" name="Zástupný symbol pro obsah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p>
            <a:fld id="{DD684741-D24E-4D5B-9AF7-69A89F945EE5}" type="datetimeFigureOut">
              <a:rPr lang="cs-CZ" smtClean="0"/>
              <a:pPr/>
              <a:t>15.12.2012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B3A5B73E-85C1-41EB-962C-5C3F7CF1B379}"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p>
            <a:fld id="{DD684741-D24E-4D5B-9AF7-69A89F945EE5}" type="datetimeFigureOut">
              <a:rPr lang="cs-CZ" smtClean="0"/>
              <a:pPr/>
              <a:t>15.12.2012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B3A5B73E-85C1-41EB-962C-5C3F7CF1B379}"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DD684741-D24E-4D5B-9AF7-69A89F945EE5}" type="datetimeFigureOut">
              <a:rPr lang="cs-CZ" smtClean="0"/>
              <a:pPr/>
              <a:t>15.12.2012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B3A5B73E-85C1-41EB-962C-5C3F7CF1B379}"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67838" y="152400"/>
            <a:ext cx="2523744" cy="978408"/>
          </a:xfrm>
        </p:spPr>
        <p:txBody>
          <a:bodyPr vert="horz" lIns="73152" rIns="45720" bIns="0" rtlCol="0" anchor="b">
            <a:normAutofit/>
            <a:sp3d prstMaterial="matte"/>
          </a:bodyPr>
          <a:lstStyle>
            <a:lvl1pPr algn="l">
              <a:defRPr sz="2000" b="0"/>
            </a:lvl1pPr>
            <a:extLst/>
          </a:lstStyle>
          <a:p>
            <a:r>
              <a:rPr kumimoji="0" lang="cs-CZ" smtClean="0"/>
              <a:t>Klepnutím lze upravit styl předlohy nadpisů.</a:t>
            </a:r>
            <a:endParaRPr kumimoji="0" lang="en-US"/>
          </a:p>
        </p:txBody>
      </p:sp>
      <p:sp>
        <p:nvSpPr>
          <p:cNvPr id="3" name="Zástupný symbol pro obsah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text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cs-CZ" smtClean="0"/>
              <a:t>Klepnutím lze upravit styly předlohy textu.</a:t>
            </a:r>
          </a:p>
        </p:txBody>
      </p:sp>
      <p:sp>
        <p:nvSpPr>
          <p:cNvPr id="5" name="Zástupný symbol pro datum 4"/>
          <p:cNvSpPr>
            <a:spLocks noGrp="1"/>
          </p:cNvSpPr>
          <p:nvPr>
            <p:ph type="dt" sz="half" idx="10"/>
          </p:nvPr>
        </p:nvSpPr>
        <p:spPr/>
        <p:txBody>
          <a:bodyPr/>
          <a:lstStyle/>
          <a:p>
            <a:fld id="{DD684741-D24E-4D5B-9AF7-69A89F945EE5}" type="datetimeFigureOut">
              <a:rPr lang="cs-CZ" smtClean="0"/>
              <a:pPr/>
              <a:t>15.12.2012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3A5B73E-85C1-41EB-962C-5C3F7CF1B379}" type="slidenum">
              <a:rPr lang="cs-CZ" smtClean="0"/>
              <a:pPr/>
              <a:t>‹#›</a:t>
            </a:fld>
            <a:endParaRPr lang="cs-CZ"/>
          </a:p>
        </p:txBody>
      </p:sp>
      <p:sp>
        <p:nvSpPr>
          <p:cNvPr id="12" name="Obdélník 11"/>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Obdélník 8"/>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bg>
      <p:bgRef idx="1001">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kumimoji="0" lang="cs-CZ" smtClean="0"/>
              <a:t>Klepnutím lze upravit styl předlohy nadpisů.</a:t>
            </a:r>
            <a:endParaRPr kumimoji="0" lang="en-US"/>
          </a:p>
        </p:txBody>
      </p:sp>
      <p:sp>
        <p:nvSpPr>
          <p:cNvPr id="3" name="Zástupný symbol pro obrázek 2"/>
          <p:cNvSpPr>
            <a:spLocks noGrp="1"/>
          </p:cNvSpPr>
          <p:nvPr>
            <p:ph type="pic" idx="1"/>
          </p:nvPr>
        </p:nvSpPr>
        <p:spPr>
          <a:xfrm>
            <a:off x="2903805" y="1484808"/>
            <a:ext cx="6247397"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cs-CZ" smtClean="0"/>
              <a:t>Klepnutím na ikonu přidáte obrázek.</a:t>
            </a:r>
            <a:endParaRPr kumimoji="0" lang="en-US" dirty="0"/>
          </a:p>
        </p:txBody>
      </p:sp>
      <p:sp>
        <p:nvSpPr>
          <p:cNvPr id="4" name="Zástupný symbol pro text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cs-CZ" smtClean="0"/>
              <a:t>Klepnutím lze upravit styly předlohy textu.</a:t>
            </a:r>
          </a:p>
        </p:txBody>
      </p:sp>
      <p:sp>
        <p:nvSpPr>
          <p:cNvPr id="5" name="Zástupný symbol pro datum 4"/>
          <p:cNvSpPr>
            <a:spLocks noGrp="1"/>
          </p:cNvSpPr>
          <p:nvPr>
            <p:ph type="dt" sz="half" idx="10"/>
          </p:nvPr>
        </p:nvSpPr>
        <p:spPr>
          <a:xfrm>
            <a:off x="164592" y="1170432"/>
            <a:ext cx="2523744" cy="201168"/>
          </a:xfrm>
        </p:spPr>
        <p:txBody>
          <a:bodyPr/>
          <a:lstStyle/>
          <a:p>
            <a:fld id="{DD684741-D24E-4D5B-9AF7-69A89F945EE5}" type="datetimeFigureOut">
              <a:rPr lang="cs-CZ" smtClean="0"/>
              <a:pPr/>
              <a:t>15.12.2012</a:t>
            </a:fld>
            <a:endParaRPr lang="cs-CZ"/>
          </a:p>
        </p:txBody>
      </p:sp>
      <p:sp>
        <p:nvSpPr>
          <p:cNvPr id="11" name="Obdélník 10"/>
          <p:cNvSpPr/>
          <p:nvPr/>
        </p:nvSpPr>
        <p:spPr>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Obdélník 8"/>
          <p:cNvSpPr/>
          <p:nvPr/>
        </p:nvSpPr>
        <p:spPr bwMode="invGray">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6" name="Zástupný symbol pro zápatí 5"/>
          <p:cNvSpPr>
            <a:spLocks noGrp="1"/>
          </p:cNvSpPr>
          <p:nvPr>
            <p:ph type="ftr" sz="quarter" idx="11"/>
          </p:nvPr>
        </p:nvSpPr>
        <p:spPr>
          <a:xfrm>
            <a:off x="3035808" y="1170432"/>
            <a:ext cx="5193792" cy="201168"/>
          </a:xfrm>
        </p:spPr>
        <p:txBody>
          <a:bodyPr/>
          <a:lstStyle>
            <a:lvl1pPr>
              <a:defRPr>
                <a:solidFill>
                  <a:schemeClr val="bg1">
                    <a:shade val="50000"/>
                  </a:schemeClr>
                </a:solidFill>
              </a:defRPr>
            </a:lvl1pPr>
          </a:lstStyle>
          <a:p>
            <a:endParaRPr lang="cs-CZ"/>
          </a:p>
        </p:txBody>
      </p:sp>
      <p:sp>
        <p:nvSpPr>
          <p:cNvPr id="7" name="Zástupný symbol pro číslo snímku 6"/>
          <p:cNvSpPr>
            <a:spLocks noGrp="1"/>
          </p:cNvSpPr>
          <p:nvPr>
            <p:ph type="sldNum" sz="quarter" idx="12"/>
          </p:nvPr>
        </p:nvSpPr>
        <p:spPr>
          <a:xfrm>
            <a:off x="8339328" y="1170432"/>
            <a:ext cx="733864" cy="201168"/>
          </a:xfrm>
        </p:spPr>
        <p:txBody>
          <a:bodyPr/>
          <a:lstStyle/>
          <a:p>
            <a:fld id="{B3A5B73E-85C1-41EB-962C-5C3F7CF1B379}" type="slidenum">
              <a:rPr lang="cs-CZ" smtClean="0"/>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DD684741-D24E-4D5B-9AF7-69A89F945EE5}" type="datetimeFigureOut">
              <a:rPr lang="cs-CZ" smtClean="0"/>
              <a:pPr/>
              <a:t>15.12.2012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3A5B73E-85C1-41EB-962C-5C3F7CF1B379}"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spTree>
      <p:nvGrpSpPr>
        <p:cNvPr id="1" name=""/>
        <p:cNvGrpSpPr/>
        <p:nvPr/>
      </p:nvGrpSpPr>
      <p:grpSpPr>
        <a:xfrm>
          <a:off x="0" y="0"/>
          <a:ext cx="0" cy="0"/>
          <a:chOff x="0" y="0"/>
          <a:chExt cx="0" cy="0"/>
        </a:xfrm>
      </p:grpSpPr>
      <p:sp>
        <p:nvSpPr>
          <p:cNvPr id="9" name="Obdélník 8"/>
          <p:cNvSpPr/>
          <p:nvPr/>
        </p:nvSpPr>
        <p:spPr bwMode="invGray">
          <a:xfrm>
            <a:off x="6598920" y="0"/>
            <a:ext cx="4572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8" name="Obdélník 7"/>
          <p:cNvSpPr/>
          <p:nvPr/>
        </p:nvSpPr>
        <p:spPr bwMode="ltGray">
          <a:xfrm>
            <a:off x="6647687" y="0"/>
            <a:ext cx="25146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Svislý nadpis 1"/>
          <p:cNvSpPr>
            <a:spLocks noGrp="1"/>
          </p:cNvSpPr>
          <p:nvPr>
            <p:ph type="title" orient="vert"/>
          </p:nvPr>
        </p:nvSpPr>
        <p:spPr>
          <a:xfrm>
            <a:off x="6781800" y="274640"/>
            <a:ext cx="1905000" cy="5851525"/>
          </a:xfrm>
        </p:spPr>
        <p:txBody>
          <a:bodyPr vert="eaVert"/>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304800"/>
            <a:ext cx="6019800" cy="5851525"/>
          </a:xfrm>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DD684741-D24E-4D5B-9AF7-69A89F945EE5}" type="datetimeFigureOut">
              <a:rPr lang="cs-CZ" smtClean="0"/>
              <a:pPr/>
              <a:t>15.12.2012</a:t>
            </a:fld>
            <a:endParaRPr lang="cs-CZ"/>
          </a:p>
        </p:txBody>
      </p:sp>
      <p:sp>
        <p:nvSpPr>
          <p:cNvPr id="5" name="Zástupný symbol pro zápatí 4"/>
          <p:cNvSpPr>
            <a:spLocks noGrp="1"/>
          </p:cNvSpPr>
          <p:nvPr>
            <p:ph type="ftr" sz="quarter" idx="11"/>
          </p:nvPr>
        </p:nvSpPr>
        <p:spPr>
          <a:xfrm>
            <a:off x="2640597" y="6377459"/>
            <a:ext cx="3836404" cy="365125"/>
          </a:xfrm>
        </p:spPr>
        <p:txBody>
          <a:bodyPr/>
          <a:lstStyle/>
          <a:p>
            <a:endParaRPr lang="cs-CZ"/>
          </a:p>
        </p:txBody>
      </p:sp>
      <p:sp>
        <p:nvSpPr>
          <p:cNvPr id="6" name="Zástupný symbol pro číslo snímku 5"/>
          <p:cNvSpPr>
            <a:spLocks noGrp="1"/>
          </p:cNvSpPr>
          <p:nvPr>
            <p:ph type="sldNum" sz="quarter" idx="12"/>
          </p:nvPr>
        </p:nvSpPr>
        <p:spPr/>
        <p:txBody>
          <a:bodyPr/>
          <a:lstStyle/>
          <a:p>
            <a:fld id="{B3A5B73E-85C1-41EB-962C-5C3F7CF1B379}" type="slidenum">
              <a:rPr lang="cs-CZ" smtClean="0"/>
              <a:pPr/>
              <a:t>‹#›</a:t>
            </a:fld>
            <a:endParaRPr lang="cs-CZ"/>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B709B5F3-256B-4911-A9AF-0390F2E14996}" type="datetimeFigureOut">
              <a:rPr lang="cs-CZ" smtClean="0">
                <a:solidFill>
                  <a:prstClr val="black">
                    <a:tint val="75000"/>
                  </a:prstClr>
                </a:solidFill>
              </a:rPr>
              <a:pPr/>
              <a:t>15.12.2012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4561206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709B5F3-256B-4911-A9AF-0390F2E14996}" type="datetimeFigureOut">
              <a:rPr lang="cs-CZ" smtClean="0">
                <a:solidFill>
                  <a:prstClr val="black">
                    <a:tint val="75000"/>
                  </a:prstClr>
                </a:solidFill>
              </a:rPr>
              <a:pPr/>
              <a:t>15.12.2012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7614134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B709B5F3-256B-4911-A9AF-0390F2E14996}" type="datetimeFigureOut">
              <a:rPr lang="cs-CZ" smtClean="0">
                <a:solidFill>
                  <a:prstClr val="black">
                    <a:tint val="75000"/>
                  </a:prstClr>
                </a:solidFill>
              </a:rPr>
              <a:pPr/>
              <a:t>15.12.2012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9778375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B709B5F3-256B-4911-A9AF-0390F2E14996}" type="datetimeFigureOut">
              <a:rPr lang="cs-CZ" smtClean="0">
                <a:solidFill>
                  <a:prstClr val="black">
                    <a:tint val="75000"/>
                  </a:prstClr>
                </a:solidFill>
              </a:rPr>
              <a:pPr/>
              <a:t>15.12.2012</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6995133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B709B5F3-256B-4911-A9AF-0390F2E14996}" type="datetimeFigureOut">
              <a:rPr lang="cs-CZ" smtClean="0">
                <a:solidFill>
                  <a:prstClr val="black">
                    <a:tint val="75000"/>
                  </a:prstClr>
                </a:solidFill>
              </a:rPr>
              <a:pPr/>
              <a:t>15.12.2012</a:t>
            </a:fld>
            <a:endParaRPr lang="cs-CZ">
              <a:solidFill>
                <a:prstClr val="black">
                  <a:tint val="75000"/>
                </a:prstClr>
              </a:solidFill>
            </a:endParaRPr>
          </a:p>
        </p:txBody>
      </p:sp>
      <p:sp>
        <p:nvSpPr>
          <p:cNvPr id="8" name="Zástupný symbol pro zápatí 7"/>
          <p:cNvSpPr>
            <a:spLocks noGrp="1"/>
          </p:cNvSpPr>
          <p:nvPr>
            <p:ph type="ftr" sz="quarter" idx="11"/>
          </p:nvPr>
        </p:nvSpPr>
        <p:spPr/>
        <p:txBody>
          <a:bodyPr/>
          <a:lstStyle/>
          <a:p>
            <a:endParaRPr lang="cs-CZ">
              <a:solidFill>
                <a:prstClr val="black">
                  <a:tint val="75000"/>
                </a:prstClr>
              </a:solidFill>
            </a:endParaRPr>
          </a:p>
        </p:txBody>
      </p:sp>
      <p:sp>
        <p:nvSpPr>
          <p:cNvPr id="9" name="Zástupný symbol pro číslo snímku 8"/>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5267253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B709B5F3-256B-4911-A9AF-0390F2E14996}" type="datetimeFigureOut">
              <a:rPr lang="cs-CZ" smtClean="0">
                <a:solidFill>
                  <a:prstClr val="black">
                    <a:tint val="75000"/>
                  </a:prstClr>
                </a:solidFill>
              </a:rPr>
              <a:pPr/>
              <a:t>15.12.2012</a:t>
            </a:fld>
            <a:endParaRPr lang="cs-CZ">
              <a:solidFill>
                <a:prstClr val="black">
                  <a:tint val="75000"/>
                </a:prstClr>
              </a:solidFill>
            </a:endParaRPr>
          </a:p>
        </p:txBody>
      </p:sp>
      <p:sp>
        <p:nvSpPr>
          <p:cNvPr id="4" name="Zástupný symbol pro zápatí 3"/>
          <p:cNvSpPr>
            <a:spLocks noGrp="1"/>
          </p:cNvSpPr>
          <p:nvPr>
            <p:ph type="ftr" sz="quarter" idx="11"/>
          </p:nvPr>
        </p:nvSpPr>
        <p:spPr/>
        <p:txBody>
          <a:bodyPr/>
          <a:lstStyle/>
          <a:p>
            <a:endParaRPr lang="cs-CZ">
              <a:solidFill>
                <a:prstClr val="black">
                  <a:tint val="75000"/>
                </a:prstClr>
              </a:solidFill>
            </a:endParaRPr>
          </a:p>
        </p:txBody>
      </p:sp>
      <p:sp>
        <p:nvSpPr>
          <p:cNvPr id="5" name="Zástupný symbol pro číslo snímku 4"/>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18875016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B709B5F3-256B-4911-A9AF-0390F2E14996}" type="datetimeFigureOut">
              <a:rPr lang="cs-CZ" smtClean="0">
                <a:solidFill>
                  <a:prstClr val="black">
                    <a:tint val="75000"/>
                  </a:prstClr>
                </a:solidFill>
              </a:rPr>
              <a:pPr/>
              <a:t>15.12.2012</a:t>
            </a:fld>
            <a:endParaRPr lang="cs-CZ">
              <a:solidFill>
                <a:prstClr val="black">
                  <a:tint val="75000"/>
                </a:prstClr>
              </a:solidFill>
            </a:endParaRPr>
          </a:p>
        </p:txBody>
      </p:sp>
      <p:sp>
        <p:nvSpPr>
          <p:cNvPr id="3" name="Zástupný symbol pro zápatí 2"/>
          <p:cNvSpPr>
            <a:spLocks noGrp="1"/>
          </p:cNvSpPr>
          <p:nvPr>
            <p:ph type="ftr" sz="quarter" idx="11"/>
          </p:nvPr>
        </p:nvSpPr>
        <p:spPr/>
        <p:txBody>
          <a:bodyPr/>
          <a:lstStyle/>
          <a:p>
            <a:endParaRPr lang="cs-CZ">
              <a:solidFill>
                <a:prstClr val="black">
                  <a:tint val="75000"/>
                </a:prstClr>
              </a:solidFill>
            </a:endParaRPr>
          </a:p>
        </p:txBody>
      </p:sp>
      <p:sp>
        <p:nvSpPr>
          <p:cNvPr id="4" name="Zástupný symbol pro číslo snímku 3"/>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3359906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B709B5F3-256B-4911-A9AF-0390F2E14996}" type="datetimeFigureOut">
              <a:rPr lang="cs-CZ" smtClean="0">
                <a:solidFill>
                  <a:prstClr val="black">
                    <a:tint val="75000"/>
                  </a:prstClr>
                </a:solidFill>
              </a:rPr>
              <a:pPr/>
              <a:t>15.12.2012</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19543654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B709B5F3-256B-4911-A9AF-0390F2E14996}" type="datetimeFigureOut">
              <a:rPr lang="cs-CZ" smtClean="0">
                <a:solidFill>
                  <a:prstClr val="black">
                    <a:tint val="75000"/>
                  </a:prstClr>
                </a:solidFill>
              </a:rPr>
              <a:pPr/>
              <a:t>15.12.2012</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91601345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709B5F3-256B-4911-A9AF-0390F2E14996}" type="datetimeFigureOut">
              <a:rPr lang="cs-CZ" smtClean="0">
                <a:solidFill>
                  <a:prstClr val="black">
                    <a:tint val="75000"/>
                  </a:prstClr>
                </a:solidFill>
              </a:rPr>
              <a:pPr/>
              <a:t>15.12.2012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12202871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709B5F3-256B-4911-A9AF-0390F2E14996}" type="datetimeFigureOut">
              <a:rPr lang="cs-CZ" smtClean="0">
                <a:solidFill>
                  <a:prstClr val="black">
                    <a:tint val="75000"/>
                  </a:prstClr>
                </a:solidFill>
              </a:rPr>
              <a:pPr/>
              <a:t>15.12.2012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66977811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cs-CZ" smtClean="0"/>
              <a:t>Kliknutím lze upravit styl předlohy.</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CD3501B-3030-4E8C-BAA0-4375BC6C8510}"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209725602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B5AC2EC-2929-4B2B-BD4F-01A657EE5465}"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23416869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cs-CZ" smtClean="0"/>
              <a:t>Kliknutím lze upravit styly předlohy textu.</a:t>
            </a:r>
          </a:p>
        </p:txBody>
      </p:sp>
      <p:sp>
        <p:nvSpPr>
          <p:cNvPr id="4"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BC2D55E-5861-4A26-B741-D7FE7DB3A720}"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389729670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8A85E38A-2256-47E0-87B0-3C660CF12B6E}"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420417617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6E244A0C-54BB-43E7-874C-5805AD16B8CE}"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397544114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041AE9A1-1F61-4419-9C96-61BC4AB53726}"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133352838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063CDE27-B8A8-4305-9D47-D6BC74CB914B}"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25437995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8F07BFC3-C4D9-4421-A47A-5D4F185D33CF}"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371241732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smtClean="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C03BA14-DB39-436E-A3C1-8D837C37EDA5}"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119185573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795161E-7EA4-480A-A132-1495B6F788B4}"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163557785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416F94B4-4FBB-48DE-81AA-FE56A0083D1B}"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281168075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xAndClipArt" preserve="1">
  <p:cSld name="Nadpis, text a klipart">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143000"/>
          </a:xfrm>
        </p:spPr>
        <p:txBody>
          <a:bodyPr/>
          <a:lstStyle/>
          <a:p>
            <a:r>
              <a:rPr lang="cs-CZ" smtClean="0"/>
              <a:t>Kliknutím lze upravit styl.</a:t>
            </a:r>
            <a:endParaRPr lang="cs-CZ"/>
          </a:p>
        </p:txBody>
      </p:sp>
      <p:sp>
        <p:nvSpPr>
          <p:cNvPr id="3" name="Zástupný symbol pro text 2"/>
          <p:cNvSpPr>
            <a:spLocks noGrp="1"/>
          </p:cNvSpPr>
          <p:nvPr>
            <p:ph type="body" sz="half" idx="1"/>
          </p:nvPr>
        </p:nvSpPr>
        <p:spPr>
          <a:xfrm>
            <a:off x="457200" y="1600200"/>
            <a:ext cx="4038600" cy="4525963"/>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klipart 3"/>
          <p:cNvSpPr>
            <a:spLocks noGrp="1"/>
          </p:cNvSpPr>
          <p:nvPr>
            <p:ph type="clipArt" sz="half" idx="2"/>
          </p:nvPr>
        </p:nvSpPr>
        <p:spPr>
          <a:xfrm>
            <a:off x="4648200" y="1600200"/>
            <a:ext cx="4038600" cy="4525963"/>
          </a:xfrm>
        </p:spPr>
        <p:txBody>
          <a:bodyPr/>
          <a:lstStyle/>
          <a:p>
            <a:pPr lvl="0"/>
            <a:endParaRPr lang="cs-CZ" noProof="0" smtClean="0"/>
          </a:p>
        </p:txBody>
      </p:sp>
      <p:sp>
        <p:nvSpPr>
          <p:cNvPr id="5"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B5498EE-6503-480E-85BD-E07F6B7EF1F2}"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5228543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theme" Target="../theme/theme3.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Obdélník 9"/>
          <p:cNvSpPr/>
          <p:nvPr/>
        </p:nvSpPr>
        <p:spPr bwMode="invGray">
          <a:xfrm>
            <a:off x="0" y="1435895"/>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7" name="Obdélník 6"/>
          <p:cNvSpPr/>
          <p:nvPr/>
        </p:nvSpPr>
        <p:spPr bwMode="ltGray">
          <a:xfrm>
            <a:off x="0" y="0"/>
            <a:ext cx="9143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Zástupný symbol pro nadpis 1"/>
          <p:cNvSpPr>
            <a:spLocks noGrp="1"/>
          </p:cNvSpPr>
          <p:nvPr>
            <p:ph type="title"/>
          </p:nvPr>
        </p:nvSpPr>
        <p:spPr>
          <a:xfrm>
            <a:off x="457200" y="152400"/>
            <a:ext cx="82296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57200" y="1775191"/>
            <a:ext cx="8229600" cy="4625609"/>
          </a:xfrm>
          <a:prstGeom prst="rect">
            <a:avLst/>
          </a:prstGeom>
        </p:spPr>
        <p:txBody>
          <a:bodyPr vert="horz" lIns="54864" tIns="91440" rtlCol="0">
            <a:normAutofit/>
          </a:bodyPr>
          <a:lstStyle>
            <a:extLst/>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4" name="Zástupný symbol pro datum 3"/>
          <p:cNvSpPr>
            <a:spLocks noGrp="1"/>
          </p:cNvSpPr>
          <p:nvPr>
            <p:ph type="dt" sz="half" idx="2"/>
          </p:nvPr>
        </p:nvSpPr>
        <p:spPr>
          <a:xfrm>
            <a:off x="457200" y="6476999"/>
            <a:ext cx="21336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DD684741-D24E-4D5B-9AF7-69A89F945EE5}" type="datetimeFigureOut">
              <a:rPr lang="cs-CZ" smtClean="0"/>
              <a:pPr/>
              <a:t>15.12.2012</a:t>
            </a:fld>
            <a:endParaRPr lang="cs-CZ"/>
          </a:p>
        </p:txBody>
      </p:sp>
      <p:sp>
        <p:nvSpPr>
          <p:cNvPr id="5" name="Zástupný symbol pro zápatí 4"/>
          <p:cNvSpPr>
            <a:spLocks noGrp="1"/>
          </p:cNvSpPr>
          <p:nvPr>
            <p:ph type="ftr" sz="quarter" idx="3"/>
          </p:nvPr>
        </p:nvSpPr>
        <p:spPr>
          <a:xfrm>
            <a:off x="2640596" y="6476999"/>
            <a:ext cx="5507719"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cs-CZ"/>
          </a:p>
        </p:txBody>
      </p:sp>
      <p:sp>
        <p:nvSpPr>
          <p:cNvPr id="6" name="Zástupný symbol pro číslo snímku 5"/>
          <p:cNvSpPr>
            <a:spLocks noGrp="1"/>
          </p:cNvSpPr>
          <p:nvPr>
            <p:ph type="sldNum" sz="quarter" idx="4"/>
          </p:nvPr>
        </p:nvSpPr>
        <p:spPr>
          <a:xfrm>
            <a:off x="8204396" y="6476999"/>
            <a:ext cx="733864"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B3A5B73E-85C1-41EB-962C-5C3F7CF1B379}"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925" r:id="rId1"/>
    <p:sldLayoutId id="2147483926" r:id="rId2"/>
    <p:sldLayoutId id="2147483927" r:id="rId3"/>
    <p:sldLayoutId id="2147483928" r:id="rId4"/>
    <p:sldLayoutId id="2147483929" r:id="rId5"/>
    <p:sldLayoutId id="2147483930" r:id="rId6"/>
    <p:sldLayoutId id="2147483931" r:id="rId7"/>
    <p:sldLayoutId id="2147483932" r:id="rId8"/>
    <p:sldLayoutId id="2147483933" r:id="rId9"/>
    <p:sldLayoutId id="2147483934" r:id="rId10"/>
    <p:sldLayoutId id="2147483935"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709B5F3-256B-4911-A9AF-0390F2E14996}" type="datetimeFigureOut">
              <a:rPr lang="cs-CZ" smtClean="0">
                <a:solidFill>
                  <a:prstClr val="black">
                    <a:tint val="75000"/>
                  </a:prstClr>
                </a:solidFill>
              </a:rPr>
              <a:pPr/>
              <a:t>15.12.2012</a:t>
            </a:fld>
            <a:endParaRPr lang="cs-CZ">
              <a:solidFill>
                <a:prstClr val="black">
                  <a:tint val="75000"/>
                </a:prstClr>
              </a:solidFill>
            </a:endParaRPr>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solidFill>
                <a:prstClr val="black">
                  <a:tint val="75000"/>
                </a:prstClr>
              </a:solidFill>
            </a:endParaRPr>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861079561"/>
      </p:ext>
    </p:extLst>
  </p:cSld>
  <p:clrMap bg1="lt1" tx1="dk1" bg2="lt2" tx2="dk2" accent1="accent1" accent2="accent2" accent3="accent3" accent4="accent4" accent5="accent5" accent6="accent6" hlink="hlink" folHlink="folHlink"/>
  <p:sldLayoutIdLst>
    <p:sldLayoutId id="2147483937" r:id="rId1"/>
    <p:sldLayoutId id="2147483938" r:id="rId2"/>
    <p:sldLayoutId id="2147483939" r:id="rId3"/>
    <p:sldLayoutId id="2147483940" r:id="rId4"/>
    <p:sldLayoutId id="2147483941" r:id="rId5"/>
    <p:sldLayoutId id="2147483942" r:id="rId6"/>
    <p:sldLayoutId id="2147483943" r:id="rId7"/>
    <p:sldLayoutId id="2147483944" r:id="rId8"/>
    <p:sldLayoutId id="2147483945" r:id="rId9"/>
    <p:sldLayoutId id="2147483946" r:id="rId10"/>
    <p:sldLayoutId id="214748394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1027" name="Rectangle 3"/>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vl1pPr>
          </a:lstStyle>
          <a:p>
            <a:pPr fontAlgn="base">
              <a:spcBef>
                <a:spcPct val="0"/>
              </a:spcBef>
              <a:spcAft>
                <a:spcPct val="0"/>
              </a:spcAft>
              <a:defRPr/>
            </a:pPr>
            <a:endParaRPr lang="cs-CZ">
              <a:solidFill>
                <a:srgbClr val="000000"/>
              </a:solidFill>
            </a:endParaRPr>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a:lvl1pPr>
          </a:lstStyle>
          <a:p>
            <a:pPr fontAlgn="base">
              <a:spcBef>
                <a:spcPct val="0"/>
              </a:spcBef>
              <a:spcAft>
                <a:spcPct val="0"/>
              </a:spcAft>
              <a:defRPr/>
            </a:pPr>
            <a:endParaRPr lang="cs-CZ">
              <a:solidFill>
                <a:srgbClr val="000000"/>
              </a:solidFill>
            </a:endParaRPr>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pPr fontAlgn="base">
              <a:spcBef>
                <a:spcPct val="0"/>
              </a:spcBef>
              <a:spcAft>
                <a:spcPct val="0"/>
              </a:spcAft>
              <a:defRPr/>
            </a:pPr>
            <a:fld id="{9A02675C-6D1B-436C-891D-18BDA4760ECE}" type="slidenum">
              <a:rPr lang="cs-CZ">
                <a:solidFill>
                  <a:srgbClr val="000000"/>
                </a:solidFill>
              </a:rPr>
              <a:pPr fontAlgn="base">
                <a:spcBef>
                  <a:spcPct val="0"/>
                </a:spcBef>
                <a:spcAft>
                  <a:spcPct val="0"/>
                </a:spcAft>
                <a:defRPr/>
              </a:pPr>
              <a:t>‹#›</a:t>
            </a:fld>
            <a:endParaRPr lang="cs-CZ">
              <a:solidFill>
                <a:srgbClr val="000000"/>
              </a:solidFill>
            </a:endParaRPr>
          </a:p>
        </p:txBody>
      </p:sp>
    </p:spTree>
    <p:extLst>
      <p:ext uri="{BB962C8B-B14F-4D97-AF65-F5344CB8AC3E}">
        <p14:creationId xmlns:p14="http://schemas.microsoft.com/office/powerpoint/2010/main" val="2883589870"/>
      </p:ext>
    </p:extLst>
  </p:cSld>
  <p:clrMap bg1="lt1" tx1="dk1" bg2="lt2" tx2="dk2" accent1="accent1" accent2="accent2" accent3="accent3" accent4="accent4" accent5="accent5" accent6="accent6" hlink="hlink" folHlink="folHlink"/>
  <p:sldLayoutIdLst>
    <p:sldLayoutId id="2147483949" r:id="rId1"/>
    <p:sldLayoutId id="2147483950" r:id="rId2"/>
    <p:sldLayoutId id="2147483951" r:id="rId3"/>
    <p:sldLayoutId id="2147483952" r:id="rId4"/>
    <p:sldLayoutId id="2147483953" r:id="rId5"/>
    <p:sldLayoutId id="2147483954" r:id="rId6"/>
    <p:sldLayoutId id="2147483955" r:id="rId7"/>
    <p:sldLayoutId id="2147483956" r:id="rId8"/>
    <p:sldLayoutId id="2147483957" r:id="rId9"/>
    <p:sldLayoutId id="2147483958" r:id="rId10"/>
    <p:sldLayoutId id="2147483959" r:id="rId11"/>
    <p:sldLayoutId id="2147483960" r:id="rId12"/>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hyperlink" Target="http://www.google.cz/" TargetMode="External"/><Relationship Id="rId1" Type="http://schemas.openxmlformats.org/officeDocument/2006/relationships/slideLayout" Target="../slideLayouts/slideLayout24.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3"/>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4439" y="1124744"/>
            <a:ext cx="9144000" cy="5733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Nadpis 1"/>
          <p:cNvSpPr>
            <a:spLocks noGrp="1"/>
          </p:cNvSpPr>
          <p:nvPr>
            <p:ph type="ctrTitle"/>
          </p:nvPr>
        </p:nvSpPr>
        <p:spPr>
          <a:xfrm>
            <a:off x="1155700" y="7938"/>
            <a:ext cx="6832600" cy="2412950"/>
          </a:xfrm>
        </p:spPr>
        <p:txBody>
          <a:bodyPr>
            <a:normAutofit fontScale="90000"/>
          </a:bodyPr>
          <a:lstStyle/>
          <a:p>
            <a:pPr eaLnBrk="1" hangingPunct="1">
              <a:defRPr/>
            </a:pPr>
            <a:r>
              <a:rPr lang="cs-CZ" sz="2800" b="1" dirty="0">
                <a:solidFill>
                  <a:srgbClr val="C00000"/>
                </a:solidFill>
                <a:latin typeface="Times New Roman" pitchFamily="18" charset="0"/>
                <a:cs typeface="Times New Roman" pitchFamily="18" charset="0"/>
              </a:rPr>
              <a:t>Název školy: </a:t>
            </a:r>
            <a:r>
              <a:rPr lang="cs-CZ" sz="2800" i="1" dirty="0">
                <a:solidFill>
                  <a:srgbClr val="C00000"/>
                </a:solidFill>
                <a:latin typeface="Times New Roman" pitchFamily="18" charset="0"/>
                <a:cs typeface="Times New Roman" pitchFamily="18" charset="0"/>
              </a:rPr>
              <a:t>ZŠ Klášterec nad Ohří, Krátká 676</a:t>
            </a:r>
            <a:br>
              <a:rPr lang="cs-CZ" sz="2800" i="1" dirty="0">
                <a:solidFill>
                  <a:srgbClr val="C00000"/>
                </a:solidFill>
                <a:latin typeface="Times New Roman" pitchFamily="18" charset="0"/>
                <a:cs typeface="Times New Roman" pitchFamily="18" charset="0"/>
              </a:rPr>
            </a:br>
            <a:r>
              <a:rPr lang="cs-CZ" sz="2800" b="1" dirty="0">
                <a:solidFill>
                  <a:srgbClr val="C00000"/>
                </a:solidFill>
                <a:latin typeface="Times New Roman" pitchFamily="18" charset="0"/>
                <a:cs typeface="Times New Roman" pitchFamily="18" charset="0"/>
              </a:rPr>
              <a:t>Autor: </a:t>
            </a:r>
            <a:r>
              <a:rPr lang="cs-CZ" sz="2800" i="1" dirty="0" smtClean="0">
                <a:solidFill>
                  <a:srgbClr val="C00000"/>
                </a:solidFill>
                <a:latin typeface="Times New Roman" pitchFamily="18" charset="0"/>
                <a:cs typeface="Times New Roman" pitchFamily="18" charset="0"/>
              </a:rPr>
              <a:t>Bc. Michael RADIMERSKÝ</a:t>
            </a:r>
            <a:r>
              <a:rPr lang="cs-CZ" sz="2800" i="1" dirty="0">
                <a:solidFill>
                  <a:srgbClr val="C00000"/>
                </a:solidFill>
                <a:latin typeface="Times New Roman" pitchFamily="18" charset="0"/>
                <a:cs typeface="Times New Roman" pitchFamily="18" charset="0"/>
              </a:rPr>
              <a:t/>
            </a:r>
            <a:br>
              <a:rPr lang="cs-CZ" sz="2800" i="1" dirty="0">
                <a:solidFill>
                  <a:srgbClr val="C00000"/>
                </a:solidFill>
                <a:latin typeface="Times New Roman" pitchFamily="18" charset="0"/>
                <a:cs typeface="Times New Roman" pitchFamily="18" charset="0"/>
              </a:rPr>
            </a:br>
            <a:r>
              <a:rPr lang="cs-CZ" sz="2800" b="1" dirty="0">
                <a:solidFill>
                  <a:srgbClr val="C00000"/>
                </a:solidFill>
                <a:latin typeface="Times New Roman" pitchFamily="18" charset="0"/>
                <a:cs typeface="Times New Roman" pitchFamily="18" charset="0"/>
              </a:rPr>
              <a:t>Název materiálu: </a:t>
            </a:r>
            <a:r>
              <a:rPr lang="cs-CZ" sz="2800" i="1" dirty="0" smtClean="0">
                <a:solidFill>
                  <a:srgbClr val="C00000"/>
                </a:solidFill>
                <a:latin typeface="Times New Roman" pitchFamily="18" charset="0"/>
                <a:cs typeface="Times New Roman" pitchFamily="18" charset="0"/>
              </a:rPr>
              <a:t>VY_32_INOVACE_18_32_ ZAJÍMAVÉ SVĚTOVÉ STAVBY OD ROKU 1945 DO SOUČASNOSTI</a:t>
            </a:r>
            <a:r>
              <a:rPr lang="cs-CZ" sz="2800" dirty="0">
                <a:solidFill>
                  <a:srgbClr val="C00000"/>
                </a:solidFill>
                <a:latin typeface="Times New Roman" pitchFamily="18" charset="0"/>
                <a:cs typeface="Times New Roman" pitchFamily="18" charset="0"/>
              </a:rPr>
              <a:t/>
            </a:r>
            <a:br>
              <a:rPr lang="cs-CZ" sz="2800" dirty="0">
                <a:solidFill>
                  <a:srgbClr val="C00000"/>
                </a:solidFill>
                <a:latin typeface="Times New Roman" pitchFamily="18" charset="0"/>
                <a:cs typeface="Times New Roman" pitchFamily="18" charset="0"/>
              </a:rPr>
            </a:br>
            <a:r>
              <a:rPr lang="cs-CZ" sz="2800" b="1" dirty="0">
                <a:solidFill>
                  <a:srgbClr val="C00000"/>
                </a:solidFill>
                <a:latin typeface="Times New Roman" pitchFamily="18" charset="0"/>
                <a:cs typeface="Times New Roman" pitchFamily="18" charset="0"/>
              </a:rPr>
              <a:t>Číslo projektu: </a:t>
            </a:r>
            <a:r>
              <a:rPr lang="cs-CZ" sz="2800" dirty="0">
                <a:solidFill>
                  <a:srgbClr val="C00000"/>
                </a:solidFill>
                <a:latin typeface="Times New Roman" pitchFamily="18" charset="0"/>
                <a:cs typeface="Times New Roman" pitchFamily="18" charset="0"/>
              </a:rPr>
              <a:t>CZ.1.07/1.4.00/21.1115</a:t>
            </a:r>
            <a:endParaRPr lang="cs-CZ" dirty="0">
              <a:solidFill>
                <a:srgbClr val="C00000"/>
              </a:solidFill>
            </a:endParaRPr>
          </a:p>
        </p:txBody>
      </p:sp>
      <p:sp>
        <p:nvSpPr>
          <p:cNvPr id="3" name="Podnadpis 2"/>
          <p:cNvSpPr>
            <a:spLocks noGrp="1"/>
          </p:cNvSpPr>
          <p:nvPr>
            <p:ph type="subTitle" idx="1"/>
          </p:nvPr>
        </p:nvSpPr>
        <p:spPr/>
        <p:txBody>
          <a:bodyPr/>
          <a:lstStyle/>
          <a:p>
            <a:pPr algn="ctr" eaLnBrk="1" hangingPunct="1">
              <a:defRPr/>
            </a:pPr>
            <a:r>
              <a:rPr lang="cs-CZ" b="1" dirty="0">
                <a:solidFill>
                  <a:srgbClr val="FFFF00"/>
                </a:solidFill>
                <a:effectLst>
                  <a:outerShdw blurRad="38100" dist="38100" dir="2700000" algn="tl">
                    <a:srgbClr val="000000">
                      <a:alpha val="43137"/>
                    </a:srgbClr>
                  </a:outerShdw>
                </a:effectLst>
              </a:rPr>
              <a:t>Anotace: Prezentace pro  </a:t>
            </a:r>
            <a:r>
              <a:rPr lang="cs-CZ" b="1" dirty="0" smtClean="0">
                <a:solidFill>
                  <a:srgbClr val="FFFF00"/>
                </a:solidFill>
                <a:effectLst>
                  <a:outerShdw blurRad="38100" dist="38100" dir="2700000" algn="tl">
                    <a:srgbClr val="000000">
                      <a:alpha val="43137"/>
                    </a:srgbClr>
                  </a:outerShdw>
                </a:effectLst>
              </a:rPr>
              <a:t>9. </a:t>
            </a:r>
            <a:r>
              <a:rPr lang="cs-CZ" b="1" dirty="0">
                <a:solidFill>
                  <a:srgbClr val="FFFF00"/>
                </a:solidFill>
                <a:effectLst>
                  <a:outerShdw blurRad="38100" dist="38100" dir="2700000" algn="tl">
                    <a:srgbClr val="000000">
                      <a:alpha val="43137"/>
                    </a:srgbClr>
                  </a:outerShdw>
                </a:effectLst>
              </a:rPr>
              <a:t>ročník. K výkladu</a:t>
            </a:r>
          </a:p>
        </p:txBody>
      </p:sp>
      <p:pic>
        <p:nvPicPr>
          <p:cNvPr id="3077" name="obrázek 1"/>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2195513" y="5394325"/>
            <a:ext cx="4687887" cy="14636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3078" name="Picture 2"/>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0" y="0"/>
            <a:ext cx="1158875" cy="1512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9" name="Obrázek 7"/>
          <p:cNvPicPr>
            <a:picLocks noChangeAspect="1" noChangeArrowheads="1"/>
          </p:cNvPicPr>
          <p:nvPr/>
        </p:nvPicPr>
        <p:blipFill>
          <a:blip r:embed="rId6">
            <a:extLst>
              <a:ext uri="{28A0092B-C50C-407E-A947-70E740481C1C}">
                <a14:useLocalDpi xmlns:a14="http://schemas.microsoft.com/office/drawing/2010/main"/>
              </a:ext>
            </a:extLst>
          </a:blip>
          <a:srcRect/>
          <a:stretch>
            <a:fillRect/>
          </a:stretch>
        </p:blipFill>
        <p:spPr bwMode="auto">
          <a:xfrm>
            <a:off x="7991475" y="-14288"/>
            <a:ext cx="1152525" cy="14922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0486845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ctrTitle"/>
          </p:nvPr>
        </p:nvSpPr>
        <p:spPr>
          <a:xfrm>
            <a:off x="611560" y="620688"/>
            <a:ext cx="8077200" cy="4536504"/>
          </a:xfrm>
        </p:spPr>
        <p:txBody>
          <a:bodyPr>
            <a:noAutofit/>
          </a:bodyPr>
          <a:lstStyle/>
          <a:p>
            <a:pPr algn="ctr"/>
            <a:r>
              <a:rPr lang="cs-CZ" sz="7200" u="sng" dirty="0" smtClean="0">
                <a:ln>
                  <a:solidFill>
                    <a:schemeClr val="tx1"/>
                  </a:solidFill>
                </a:ln>
                <a:solidFill>
                  <a:srgbClr val="7030A0"/>
                </a:solidFill>
                <a:effectLst>
                  <a:outerShdw blurRad="38100" dist="38100" dir="2700000" algn="tl">
                    <a:srgbClr val="000000">
                      <a:alpha val="43137"/>
                    </a:srgbClr>
                  </a:outerShdw>
                </a:effectLst>
                <a:latin typeface="Comic Sans MS" pitchFamily="66" charset="0"/>
              </a:rPr>
              <a:t>Zajímavé světové stavby od roku 1945 do současnosti</a:t>
            </a:r>
            <a:endParaRPr lang="cs-CZ" sz="7200" u="sng" dirty="0">
              <a:ln>
                <a:solidFill>
                  <a:schemeClr val="tx1"/>
                </a:solidFill>
              </a:ln>
              <a:solidFill>
                <a:srgbClr val="7030A0"/>
              </a:solidFill>
              <a:effectLst>
                <a:outerShdw blurRad="38100" dist="38100" dir="2700000" algn="tl">
                  <a:srgbClr val="000000">
                    <a:alpha val="43137"/>
                  </a:srgbClr>
                </a:outerShdw>
              </a:effectLst>
              <a:latin typeface="Comic Sans MS" pitchFamily="66" charset="0"/>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latin typeface="Comic Sans MS" pitchFamily="66" charset="0"/>
              </a:rPr>
              <a:t>Opera v Sydney</a:t>
            </a:r>
            <a:endParaRPr lang="cs-CZ" dirty="0">
              <a:latin typeface="Comic Sans MS" pitchFamily="66" charset="0"/>
            </a:endParaRPr>
          </a:p>
        </p:txBody>
      </p:sp>
      <p:sp>
        <p:nvSpPr>
          <p:cNvPr id="3" name="Zástupný symbol pro obsah 2"/>
          <p:cNvSpPr>
            <a:spLocks noGrp="1"/>
          </p:cNvSpPr>
          <p:nvPr>
            <p:ph idx="1"/>
          </p:nvPr>
        </p:nvSpPr>
        <p:spPr>
          <a:xfrm>
            <a:off x="457200" y="1775191"/>
            <a:ext cx="8258204" cy="4625609"/>
          </a:xfrm>
        </p:spPr>
        <p:txBody>
          <a:bodyPr>
            <a:normAutofit fontScale="92500" lnSpcReduction="20000"/>
          </a:bodyPr>
          <a:lstStyle/>
          <a:p>
            <a:pPr>
              <a:buNone/>
            </a:pPr>
            <a:r>
              <a:rPr lang="cs-CZ" sz="4800" b="1" u="sng" dirty="0" smtClean="0"/>
              <a:t>Sydney Opera House</a:t>
            </a:r>
            <a:r>
              <a:rPr lang="cs-CZ" sz="4800" b="1" dirty="0" smtClean="0"/>
              <a:t>	</a:t>
            </a:r>
          </a:p>
          <a:p>
            <a:pPr>
              <a:buNone/>
            </a:pPr>
            <a:endParaRPr lang="cs-CZ" sz="4800" b="1" dirty="0" smtClean="0"/>
          </a:p>
          <a:p>
            <a:pPr>
              <a:buNone/>
            </a:pPr>
            <a:r>
              <a:rPr lang="cs-CZ" sz="4800" b="1" dirty="0" smtClean="0"/>
              <a:t>	Opera v Sydney</a:t>
            </a:r>
            <a:r>
              <a:rPr lang="cs-CZ" sz="4800" dirty="0" smtClean="0"/>
              <a:t> je stavba navržená v roce 1956 dánským architektem Jørn Utzonem. Nachází se v australském městě Sydney.</a:t>
            </a:r>
          </a:p>
          <a:p>
            <a:pPr>
              <a:buNone/>
            </a:pPr>
            <a:r>
              <a:rPr lang="cs-CZ" dirty="0" smtClean="0"/>
              <a:t/>
            </a:r>
            <a:br>
              <a:rPr lang="cs-CZ" dirty="0" smtClean="0"/>
            </a:br>
            <a:endParaRPr lang="cs-CZ"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1484784"/>
            <a:ext cx="8229600" cy="5184575"/>
          </a:xfrm>
        </p:spPr>
        <p:txBody>
          <a:bodyPr>
            <a:normAutofit fontScale="70000" lnSpcReduction="20000"/>
          </a:bodyPr>
          <a:lstStyle/>
          <a:p>
            <a:r>
              <a:rPr lang="cs-CZ" dirty="0" smtClean="0"/>
              <a:t>V roce 1957 byla vládou Nového Jižního Walesu vyhlášena mezinárodní architektonická soutěž na operní budovu. Podle zadání měla budova disponovat jedním velkým sálem pro 3000 diváků a jedním menším pro 1200 diváků. Do soutěže bylo zasláno 233 návrhů z 23 zemí. V soutěži zvítězil návrh v té době nepříliš známého </a:t>
            </a:r>
            <a:r>
              <a:rPr lang="cs-CZ" b="1" dirty="0" smtClean="0"/>
              <a:t>dánského architekta Jørn Utzona.</a:t>
            </a:r>
          </a:p>
          <a:p>
            <a:r>
              <a:rPr lang="cs-CZ" dirty="0" smtClean="0"/>
              <a:t>Stavba se potýkala s mnoha problémy, ať už technického, ale i politického rázu. Sám Utzon se na stavbě přestal podílet v roce 1966, pro neustálé spory s vládou Nového Jižního Walesu. Stavba byla svěřena australským architektům, kteří ne vždy respektovali Utzonovi projekty, což se projevilo obzvláště na interiérech. Původní rozpočet 7 000 </a:t>
            </a:r>
            <a:r>
              <a:rPr lang="cs-CZ" dirty="0" err="1" smtClean="0"/>
              <a:t>000</a:t>
            </a:r>
            <a:r>
              <a:rPr lang="cs-CZ" dirty="0" smtClean="0"/>
              <a:t> australských dolarů byl mnohonásobně překročen, náklady se vyšplhaly až na 102 miliónů. </a:t>
            </a:r>
            <a:r>
              <a:rPr lang="cs-CZ" b="1" dirty="0" smtClean="0"/>
              <a:t>Stavba byla dokončena v roce 1973</a:t>
            </a:r>
          </a:p>
          <a:p>
            <a:r>
              <a:rPr lang="cs-CZ" dirty="0" smtClean="0"/>
              <a:t>V červenci 2005 byla budova zařazena na seznam australského kulturního dědictví. 29. června 2007 zapsalo UNESCO Operu v Sydney na seznam Světového kulturního dědictví. </a:t>
            </a:r>
            <a:r>
              <a:rPr lang="cs-CZ" b="1" dirty="0" smtClean="0"/>
              <a:t>Jedná se o první stavbu zapsanou na tento seznam ještě za života autora.</a:t>
            </a:r>
          </a:p>
          <a:p>
            <a:endParaRPr lang="cs-CZ"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Nákres Sydney Opera House</a:t>
            </a:r>
            <a:endParaRPr lang="cs-CZ" dirty="0"/>
          </a:p>
        </p:txBody>
      </p:sp>
      <p:pic>
        <p:nvPicPr>
          <p:cNvPr id="4" name="Zástupný symbol pro obsah 3" descr="opera_house_wideweb__470x356,0.jpg"/>
          <p:cNvPicPr>
            <a:picLocks noGrp="1" noChangeAspect="1"/>
          </p:cNvPicPr>
          <p:nvPr>
            <p:ph idx="1"/>
          </p:nvPr>
        </p:nvPicPr>
        <p:blipFill>
          <a:blip r:embed="rId2"/>
          <a:stretch>
            <a:fillRect/>
          </a:stretch>
        </p:blipFill>
        <p:spPr>
          <a:xfrm>
            <a:off x="1000100" y="1571612"/>
            <a:ext cx="6979220" cy="5286388"/>
          </a:xfrm>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393" y="-10360"/>
            <a:ext cx="5561030" cy="68683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0731336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dirty="0" smtClean="0"/>
              <a:t>Obrázek opery v Sydney(uvnitř)</a:t>
            </a:r>
            <a:endParaRPr lang="cs-CZ"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395536" y="1412776"/>
            <a:ext cx="8244408" cy="54907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pic>
        <p:nvPicPr>
          <p:cNvPr id="4" name="Zástupný symbol pro obsah 3" descr="sydney_opera_house_concert_hall.jpg"/>
          <p:cNvPicPr>
            <a:picLocks noGrp="1" noChangeAspect="1"/>
          </p:cNvPicPr>
          <p:nvPr>
            <p:ph idx="1"/>
          </p:nvPr>
        </p:nvPicPr>
        <p:blipFill>
          <a:blip r:embed="rId2"/>
          <a:stretch>
            <a:fillRect/>
          </a:stretch>
        </p:blipFill>
        <p:spPr>
          <a:xfrm>
            <a:off x="1" y="2530"/>
            <a:ext cx="9144000" cy="6855470"/>
          </a:xfrm>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Obrázek opery v Sydney(uvnitř)</a:t>
            </a:r>
            <a:endParaRPr lang="cs-CZ" dirty="0"/>
          </a:p>
        </p:txBody>
      </p:sp>
      <p:pic>
        <p:nvPicPr>
          <p:cNvPr id="5" name="Obrázek 4" descr="4309_Opera_zevnitr.jpg"/>
          <p:cNvPicPr>
            <a:picLocks noChangeAspect="1"/>
          </p:cNvPicPr>
          <p:nvPr/>
        </p:nvPicPr>
        <p:blipFill>
          <a:blip r:embed="rId2"/>
          <a:stretch>
            <a:fillRect/>
          </a:stretch>
        </p:blipFill>
        <p:spPr>
          <a:xfrm>
            <a:off x="714348" y="1714488"/>
            <a:ext cx="7715304" cy="4902200"/>
          </a:xfrm>
          <a:prstGeom prst="rect">
            <a:avLst/>
          </a:prstGeom>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0" y="344911"/>
            <a:ext cx="9159470" cy="60661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7339912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9363" y="620688"/>
            <a:ext cx="9144001" cy="55172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8354514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 y="332656"/>
            <a:ext cx="9132301" cy="60932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0327316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 y="923925"/>
            <a:ext cx="9144000" cy="5010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3162125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28596" y="214290"/>
            <a:ext cx="8286776" cy="1252728"/>
          </a:xfrm>
        </p:spPr>
        <p:txBody>
          <a:bodyPr>
            <a:normAutofit fontScale="90000"/>
          </a:bodyPr>
          <a:lstStyle/>
          <a:p>
            <a:r>
              <a:rPr lang="cs-CZ" dirty="0" smtClean="0"/>
              <a:t>Stadion </a:t>
            </a:r>
            <a:r>
              <a:rPr lang="cs-CZ" dirty="0" err="1" smtClean="0"/>
              <a:t>Superdome</a:t>
            </a:r>
            <a:r>
              <a:rPr lang="cs-CZ" dirty="0" smtClean="0"/>
              <a:t> v New Orleansu</a:t>
            </a:r>
            <a:endParaRPr lang="cs-CZ" dirty="0"/>
          </a:p>
        </p:txBody>
      </p:sp>
      <p:sp>
        <p:nvSpPr>
          <p:cNvPr id="3" name="Zástupný symbol pro obsah 2"/>
          <p:cNvSpPr>
            <a:spLocks noGrp="1"/>
          </p:cNvSpPr>
          <p:nvPr>
            <p:ph idx="1"/>
          </p:nvPr>
        </p:nvSpPr>
        <p:spPr>
          <a:xfrm>
            <a:off x="457200" y="1412776"/>
            <a:ext cx="8229600" cy="5328591"/>
          </a:xfrm>
        </p:spPr>
        <p:txBody>
          <a:bodyPr>
            <a:noAutofit/>
          </a:bodyPr>
          <a:lstStyle/>
          <a:p>
            <a:r>
              <a:rPr lang="cs-CZ" sz="2000" b="1" dirty="0" smtClean="0">
                <a:latin typeface="Comic Sans MS" pitchFamily="66" charset="0"/>
              </a:rPr>
              <a:t>Stadion </a:t>
            </a:r>
            <a:r>
              <a:rPr lang="cs-CZ" sz="2000" b="1" dirty="0" err="1" smtClean="0">
                <a:latin typeface="Comic Sans MS" pitchFamily="66" charset="0"/>
              </a:rPr>
              <a:t>Superdome</a:t>
            </a:r>
            <a:r>
              <a:rPr lang="cs-CZ" sz="2000" b="1" dirty="0" smtClean="0">
                <a:latin typeface="Comic Sans MS" pitchFamily="66" charset="0"/>
              </a:rPr>
              <a:t> v </a:t>
            </a:r>
            <a:r>
              <a:rPr lang="cs-CZ" sz="2000" b="1" dirty="0" err="1" smtClean="0">
                <a:latin typeface="Comic Sans MS" pitchFamily="66" charset="0"/>
              </a:rPr>
              <a:t>Lousianě</a:t>
            </a:r>
            <a:r>
              <a:rPr lang="cs-CZ" sz="2000" b="1" dirty="0" smtClean="0">
                <a:latin typeface="Comic Sans MS" pitchFamily="66" charset="0"/>
              </a:rPr>
              <a:t> v centru města New Orleans je největší krytý stadion na světě. Jedná se vlastně o obrovskou mnohoúčelovou budovu z betonu a z oceli s největší kopulí na světě. Slouží nejen ke sportovním akcím (americkému fotbalu, baseballu, basketbalu, tenisu), ale i ke koncertům, divadelním představením, výstavám i politickým shromážděním. Je vlastně jakýmsi centrem společenského dění.</a:t>
            </a:r>
          </a:p>
          <a:p>
            <a:r>
              <a:rPr lang="cs-CZ" sz="2000" b="1" dirty="0" smtClean="0">
                <a:latin typeface="Comic Sans MS" pitchFamily="66" charset="0"/>
              </a:rPr>
              <a:t>Projekt stavby vznikl už v roce 1967 a roku 1972 byla stavba zahájena. Místo pro stadion bylo vybráno vzhledem k dobré dálniční dostupnosti a obrovským parkovacím plochám v okolí. </a:t>
            </a:r>
            <a:r>
              <a:rPr lang="cs-CZ" sz="2000" b="1" u="sng" dirty="0" smtClean="0">
                <a:effectLst>
                  <a:outerShdw blurRad="38100" dist="38100" dir="2700000" algn="tl">
                    <a:srgbClr val="000000">
                      <a:alpha val="43137"/>
                    </a:srgbClr>
                  </a:outerShdw>
                </a:effectLst>
                <a:latin typeface="Comic Sans MS" pitchFamily="66" charset="0"/>
              </a:rPr>
              <a:t>Budova je vysoká jako 26 poschoďový dům, plocha střechy je 4 ha. Kupole má průměr 207 m, její výška ve středu je 83 m. Kapacita stadionu je 75 000 sedících diváků. </a:t>
            </a:r>
            <a:r>
              <a:rPr lang="cs-CZ" sz="2000" b="1" dirty="0" smtClean="0">
                <a:latin typeface="Comic Sans MS" pitchFamily="66" charset="0"/>
              </a:rPr>
              <a:t>Tato kapacita se může pružně snížit o 15 000 míst, protože různé sporty žádají různou hrací plochu i mají jiné požadavky na hlediště.</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normAutofit fontScale="85000" lnSpcReduction="20000"/>
          </a:bodyPr>
          <a:lstStyle/>
          <a:p>
            <a:r>
              <a:rPr lang="cs-CZ" dirty="0">
                <a:effectLst>
                  <a:outerShdw blurRad="38100" dist="38100" dir="2700000" algn="tl">
                    <a:srgbClr val="000000">
                      <a:alpha val="43137"/>
                    </a:srgbClr>
                  </a:outerShdw>
                </a:effectLst>
              </a:rPr>
              <a:t>Dole je parkoviště pro 5 000 aut, nad ním jsou kanceláře a nad těmi se nachází sjezdová hala. Uprostřed kupole je spuštěn závěsný televizní panel a na něm je 6 obrovských obrazovek o rozměrech 6,7 x 8 m, zvuková aparatura a osvětlení.</a:t>
            </a:r>
            <a:br>
              <a:rPr lang="cs-CZ" dirty="0">
                <a:effectLst>
                  <a:outerShdw blurRad="38100" dist="38100" dir="2700000" algn="tl">
                    <a:srgbClr val="000000">
                      <a:alpha val="43137"/>
                    </a:srgbClr>
                  </a:outerShdw>
                </a:effectLst>
              </a:rPr>
            </a:br>
            <a:r>
              <a:rPr lang="cs-CZ" dirty="0">
                <a:effectLst>
                  <a:outerShdw blurRad="38100" dist="38100" dir="2700000" algn="tl">
                    <a:srgbClr val="000000">
                      <a:alpha val="43137"/>
                    </a:srgbClr>
                  </a:outerShdw>
                </a:effectLst>
              </a:rPr>
              <a:t>Celkové náklady na stavbu dosáhly 173 miliónů dolarů. Prvních 10 let provozu si sice vyžádalo další výdaj téměř 100 miliónů, ale přínos stadionu vysoce převyšuje náklady. </a:t>
            </a:r>
            <a:br>
              <a:rPr lang="cs-CZ" dirty="0">
                <a:effectLst>
                  <a:outerShdw blurRad="38100" dist="38100" dir="2700000" algn="tl">
                    <a:srgbClr val="000000">
                      <a:alpha val="43137"/>
                    </a:srgbClr>
                  </a:outerShdw>
                </a:effectLst>
              </a:rPr>
            </a:br>
            <a:r>
              <a:rPr lang="cs-CZ" dirty="0">
                <a:effectLst>
                  <a:outerShdw blurRad="38100" dist="38100" dir="2700000" algn="tl">
                    <a:srgbClr val="000000">
                      <a:alpha val="43137"/>
                    </a:srgbClr>
                  </a:outerShdw>
                </a:effectLst>
              </a:rPr>
              <a:t>Stavba byla dokončena v roce 1975 a od té doby tento gigant pochopitelně nepřitahuje jen návštěvníky sportovních soutěží, výstav a koncertů, ale je atrakcí sám o sobě.</a:t>
            </a:r>
          </a:p>
          <a:p>
            <a:endParaRPr lang="cs-CZ" dirty="0"/>
          </a:p>
        </p:txBody>
      </p:sp>
    </p:spTree>
    <p:extLst>
      <p:ext uri="{BB962C8B-B14F-4D97-AF65-F5344CB8AC3E}">
        <p14:creationId xmlns:p14="http://schemas.microsoft.com/office/powerpoint/2010/main" val="233011683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1"/>
            <a:ext cx="9144866" cy="37890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5" name="Picture 3"/>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483178" y="3787379"/>
            <a:ext cx="8178509" cy="30706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8936325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162669" y="10950"/>
            <a:ext cx="6912768" cy="68990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6077925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9396" y="732371"/>
            <a:ext cx="9134729" cy="53285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1965125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7" name="Picture 3"/>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7935" y="0"/>
            <a:ext cx="9144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7812955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476672"/>
            <a:ext cx="9161630" cy="58772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5394469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1308" y="1"/>
            <a:ext cx="9132692"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014357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Superdom po hurikánu </a:t>
            </a:r>
            <a:r>
              <a:rPr lang="cs-CZ" dirty="0" err="1" smtClean="0"/>
              <a:t>Katrina</a:t>
            </a:r>
            <a:endParaRPr lang="cs-CZ" dirty="0"/>
          </a:p>
        </p:txBody>
      </p:sp>
      <p:pic>
        <p:nvPicPr>
          <p:cNvPr id="4" name="Zástupný symbol pro obsah 3" descr="hurricane-katrina-superdome-picture.jpg"/>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0" y="1718447"/>
            <a:ext cx="9094876" cy="5139553"/>
          </a:xfrm>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238250" y="0"/>
            <a:ext cx="6858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9141310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en-US" dirty="0" err="1" smtClean="0"/>
              <a:t>Věž</a:t>
            </a:r>
            <a:r>
              <a:rPr lang="en-US" dirty="0" smtClean="0"/>
              <a:t> Canadian National Tower </a:t>
            </a:r>
            <a:br>
              <a:rPr lang="en-US" dirty="0" smtClean="0"/>
            </a:br>
            <a:r>
              <a:rPr lang="en-US" dirty="0" smtClean="0"/>
              <a:t>v </a:t>
            </a:r>
            <a:r>
              <a:rPr lang="en-US" dirty="0" err="1" smtClean="0"/>
              <a:t>Torontu</a:t>
            </a:r>
            <a:endParaRPr lang="cs-CZ" dirty="0"/>
          </a:p>
        </p:txBody>
      </p:sp>
      <p:sp>
        <p:nvSpPr>
          <p:cNvPr id="3" name="Zástupný symbol pro obsah 2"/>
          <p:cNvSpPr>
            <a:spLocks noGrp="1"/>
          </p:cNvSpPr>
          <p:nvPr>
            <p:ph idx="1"/>
          </p:nvPr>
        </p:nvSpPr>
        <p:spPr/>
        <p:txBody>
          <a:bodyPr>
            <a:normAutofit/>
          </a:bodyPr>
          <a:lstStyle/>
          <a:p>
            <a:r>
              <a:rPr lang="cs-CZ" sz="2800" b="1" dirty="0" smtClean="0">
                <a:latin typeface="Comic Sans MS" pitchFamily="66" charset="0"/>
              </a:rPr>
              <a:t>Až do roku 1931 byla nejvyšší stavbou na světě </a:t>
            </a:r>
            <a:r>
              <a:rPr lang="cs-CZ" sz="2800" b="1" dirty="0" err="1" smtClean="0">
                <a:latin typeface="Comic Sans MS" pitchFamily="66" charset="0"/>
              </a:rPr>
              <a:t>Eiffelová</a:t>
            </a:r>
            <a:r>
              <a:rPr lang="cs-CZ" sz="2800" b="1" dirty="0" smtClean="0">
                <a:latin typeface="Comic Sans MS" pitchFamily="66" charset="0"/>
              </a:rPr>
              <a:t> věž v Paříži, v letech 1931 - 1971 to byla Empire </a:t>
            </a:r>
            <a:r>
              <a:rPr lang="cs-CZ" sz="2800" b="1" dirty="0" err="1" smtClean="0">
                <a:latin typeface="Comic Sans MS" pitchFamily="66" charset="0"/>
              </a:rPr>
              <a:t>State</a:t>
            </a:r>
            <a:r>
              <a:rPr lang="cs-CZ" sz="2800" b="1" dirty="0" smtClean="0">
                <a:latin typeface="Comic Sans MS" pitchFamily="66" charset="0"/>
              </a:rPr>
              <a:t> </a:t>
            </a:r>
            <a:r>
              <a:rPr lang="cs-CZ" sz="2800" b="1" dirty="0" err="1" smtClean="0">
                <a:latin typeface="Comic Sans MS" pitchFamily="66" charset="0"/>
              </a:rPr>
              <a:t>Building</a:t>
            </a:r>
            <a:r>
              <a:rPr lang="cs-CZ" sz="2800" b="1" dirty="0" smtClean="0">
                <a:latin typeface="Comic Sans MS" pitchFamily="66" charset="0"/>
              </a:rPr>
              <a:t>, která byla překonána televizním vysílačem </a:t>
            </a:r>
            <a:r>
              <a:rPr lang="cs-CZ" sz="2800" b="1" dirty="0" err="1" smtClean="0">
                <a:latin typeface="Comic Sans MS" pitchFamily="66" charset="0"/>
              </a:rPr>
              <a:t>Ostankino</a:t>
            </a:r>
            <a:r>
              <a:rPr lang="cs-CZ" sz="2800" b="1" dirty="0" smtClean="0">
                <a:latin typeface="Comic Sans MS" pitchFamily="66" charset="0"/>
              </a:rPr>
              <a:t> v Moskvě o výšce 537 m.</a:t>
            </a:r>
            <a:br>
              <a:rPr lang="cs-CZ" sz="2800" b="1" dirty="0" smtClean="0">
                <a:latin typeface="Comic Sans MS" pitchFamily="66" charset="0"/>
              </a:rPr>
            </a:br>
            <a:r>
              <a:rPr lang="cs-CZ" sz="2800" b="1" u="sng" dirty="0" smtClean="0">
                <a:effectLst>
                  <a:outerShdw blurRad="38100" dist="38100" dir="2700000" algn="tl">
                    <a:srgbClr val="000000">
                      <a:alpha val="43137"/>
                    </a:srgbClr>
                  </a:outerShdw>
                </a:effectLst>
                <a:latin typeface="Comic Sans MS" pitchFamily="66" charset="0"/>
              </a:rPr>
              <a:t>Nyní je nejvyšší stavbou na světě vysílací stanice </a:t>
            </a:r>
            <a:r>
              <a:rPr lang="cs-CZ" sz="2800" b="1" u="sng" dirty="0" err="1" smtClean="0">
                <a:effectLst>
                  <a:outerShdw blurRad="38100" dist="38100" dir="2700000" algn="tl">
                    <a:srgbClr val="000000">
                      <a:alpha val="43137"/>
                    </a:srgbClr>
                  </a:outerShdw>
                </a:effectLst>
                <a:latin typeface="Comic Sans MS" pitchFamily="66" charset="0"/>
              </a:rPr>
              <a:t>Canadian</a:t>
            </a:r>
            <a:r>
              <a:rPr lang="cs-CZ" sz="2800" b="1" u="sng" dirty="0" smtClean="0">
                <a:effectLst>
                  <a:outerShdw blurRad="38100" dist="38100" dir="2700000" algn="tl">
                    <a:srgbClr val="000000">
                      <a:alpha val="43137"/>
                    </a:srgbClr>
                  </a:outerShdw>
                </a:effectLst>
                <a:latin typeface="Comic Sans MS" pitchFamily="66" charset="0"/>
              </a:rPr>
              <a:t> </a:t>
            </a:r>
            <a:r>
              <a:rPr lang="cs-CZ" sz="2800" b="1" u="sng" dirty="0" err="1" smtClean="0">
                <a:effectLst>
                  <a:outerShdw blurRad="38100" dist="38100" dir="2700000" algn="tl">
                    <a:srgbClr val="000000">
                      <a:alpha val="43137"/>
                    </a:srgbClr>
                  </a:outerShdw>
                </a:effectLst>
                <a:latin typeface="Comic Sans MS" pitchFamily="66" charset="0"/>
              </a:rPr>
              <a:t>National</a:t>
            </a:r>
            <a:r>
              <a:rPr lang="cs-CZ" sz="2800" b="1" u="sng" dirty="0" smtClean="0">
                <a:effectLst>
                  <a:outerShdw blurRad="38100" dist="38100" dir="2700000" algn="tl">
                    <a:srgbClr val="000000">
                      <a:alpha val="43137"/>
                    </a:srgbClr>
                  </a:outerShdw>
                </a:effectLst>
                <a:latin typeface="Comic Sans MS" pitchFamily="66" charset="0"/>
              </a:rPr>
              <a:t> Tower (nazývaná </a:t>
            </a:r>
            <a:r>
              <a:rPr lang="cs-CZ" sz="2800" b="1" u="sng" dirty="0" err="1" smtClean="0">
                <a:effectLst>
                  <a:outerShdw blurRad="38100" dist="38100" dir="2700000" algn="tl">
                    <a:srgbClr val="000000">
                      <a:alpha val="43137"/>
                    </a:srgbClr>
                  </a:outerShdw>
                </a:effectLst>
                <a:latin typeface="Comic Sans MS" pitchFamily="66" charset="0"/>
              </a:rPr>
              <a:t>Canadian</a:t>
            </a:r>
            <a:r>
              <a:rPr lang="cs-CZ" sz="2800" b="1" u="sng" dirty="0" smtClean="0">
                <a:effectLst>
                  <a:outerShdw blurRad="38100" dist="38100" dir="2700000" algn="tl">
                    <a:srgbClr val="000000">
                      <a:alpha val="43137"/>
                    </a:srgbClr>
                  </a:outerShdw>
                </a:effectLst>
                <a:latin typeface="Comic Sans MS" pitchFamily="66" charset="0"/>
              </a:rPr>
              <a:t> </a:t>
            </a:r>
            <a:r>
              <a:rPr lang="cs-CZ" sz="2800" b="1" u="sng" dirty="0" err="1" smtClean="0">
                <a:effectLst>
                  <a:outerShdw blurRad="38100" dist="38100" dir="2700000" algn="tl">
                    <a:srgbClr val="000000">
                      <a:alpha val="43137"/>
                    </a:srgbClr>
                  </a:outerShdw>
                </a:effectLst>
                <a:latin typeface="Comic Sans MS" pitchFamily="66" charset="0"/>
              </a:rPr>
              <a:t>National</a:t>
            </a:r>
            <a:r>
              <a:rPr lang="cs-CZ" sz="2800" b="1" u="sng" dirty="0" smtClean="0">
                <a:effectLst>
                  <a:outerShdw blurRad="38100" dist="38100" dir="2700000" algn="tl">
                    <a:srgbClr val="000000">
                      <a:alpha val="43137"/>
                    </a:srgbClr>
                  </a:outerShdw>
                </a:effectLst>
                <a:latin typeface="Comic Sans MS" pitchFamily="66" charset="0"/>
              </a:rPr>
              <a:t> Tower) v kanadském Torontu. K vrcholu antény měří 553,33 m. Údaj platný z roku 2009.</a:t>
            </a:r>
          </a:p>
          <a:p>
            <a:endParaRPr lang="cs-CZ" sz="1200" b="1" dirty="0" smtClean="0">
              <a:latin typeface="Comic Sans MS" pitchFamily="66" charset="0"/>
            </a:endParaRP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1412776"/>
            <a:ext cx="8229600" cy="5256583"/>
          </a:xfrm>
        </p:spPr>
        <p:txBody>
          <a:bodyPr>
            <a:normAutofit fontScale="55000" lnSpcReduction="20000"/>
          </a:bodyPr>
          <a:lstStyle/>
          <a:p>
            <a:r>
              <a:rPr lang="cs-CZ" b="1" dirty="0">
                <a:effectLst>
                  <a:outerShdw blurRad="38100" dist="38100" dir="2700000" algn="tl">
                    <a:srgbClr val="000000">
                      <a:alpha val="43137"/>
                    </a:srgbClr>
                  </a:outerShdw>
                </a:effectLst>
              </a:rPr>
              <a:t>Než se začalo v roce 1973 s projektem, vydal se tým expertů na cesty prohlédnout se různé věže. Chtěli postavit nejen nejvyšší věž, ale zároveň co nejatraktivnější pro návštěvníky. Nejdříve byla zkonstruována štíhlá věž, která má průřez písmene Y a směrem vzhůru se zužuje. Na ni </a:t>
            </a:r>
            <a:r>
              <a:rPr lang="cs-CZ" b="1" dirty="0" err="1">
                <a:effectLst>
                  <a:outerShdw blurRad="38100" dist="38100" dir="2700000" algn="tl">
                    <a:srgbClr val="000000">
                      <a:alpha val="43137"/>
                    </a:srgbClr>
                  </a:outerShdw>
                </a:effectLst>
              </a:rPr>
              <a:t>Skypod</a:t>
            </a:r>
            <a:r>
              <a:rPr lang="cs-CZ" b="1" dirty="0">
                <a:effectLst>
                  <a:outerShdw blurRad="38100" dist="38100" dir="2700000" algn="tl">
                    <a:srgbClr val="000000">
                      <a:alpha val="43137"/>
                    </a:srgbClr>
                  </a:outerShdw>
                </a:effectLst>
              </a:rPr>
              <a:t> (kulatá kapsle) ve výšce 351 m. Je vybavena vyhlídkovými galeriemi s prosklenou podlahou a je v ní restaurace. Obzvlášť odvážní mohou vyjet až nahoru na nejvyšší rozhlednu na světě ve výšce 447m, která se nazývá </a:t>
            </a:r>
            <a:r>
              <a:rPr lang="cs-CZ" b="1" dirty="0" err="1">
                <a:effectLst>
                  <a:outerShdw blurRad="38100" dist="38100" dir="2700000" algn="tl">
                    <a:srgbClr val="000000">
                      <a:alpha val="43137"/>
                    </a:srgbClr>
                  </a:outerShdw>
                </a:effectLst>
              </a:rPr>
              <a:t>Space</a:t>
            </a:r>
            <a:r>
              <a:rPr lang="cs-CZ" b="1" dirty="0">
                <a:effectLst>
                  <a:outerShdw blurRad="38100" dist="38100" dir="2700000" algn="tl">
                    <a:srgbClr val="000000">
                      <a:alpha val="43137"/>
                    </a:srgbClr>
                  </a:outerShdw>
                </a:effectLst>
              </a:rPr>
              <a:t> </a:t>
            </a:r>
            <a:r>
              <a:rPr lang="cs-CZ" b="1" dirty="0" err="1">
                <a:effectLst>
                  <a:outerShdw blurRad="38100" dist="38100" dir="2700000" algn="tl">
                    <a:srgbClr val="000000">
                      <a:alpha val="43137"/>
                    </a:srgbClr>
                  </a:outerShdw>
                </a:effectLst>
              </a:rPr>
              <a:t>Deck</a:t>
            </a:r>
            <a:r>
              <a:rPr lang="cs-CZ" b="1" dirty="0">
                <a:effectLst>
                  <a:outerShdw blurRad="38100" dist="38100" dir="2700000" algn="tl">
                    <a:srgbClr val="000000">
                      <a:alpha val="43137"/>
                    </a:srgbClr>
                  </a:outerShdw>
                </a:effectLst>
              </a:rPr>
              <a:t>. V této výši je také patrné, že se věž  trochu kývá. Všechny vysoké budovy jsou konstruovány tak, aby se při poryvech větru lehce vychylovaly. Stavba je výsledkem dlouholeté týmové práce, při níž byly zvažovány různé návrhy, až nakonec byla vybrána definitivní verze(původně projekt tvořily tři věže propojené mosty.)</a:t>
            </a:r>
          </a:p>
          <a:p>
            <a:endParaRPr lang="cs-CZ" b="1" dirty="0">
              <a:effectLst>
                <a:outerShdw blurRad="38100" dist="38100" dir="2700000" algn="tl">
                  <a:srgbClr val="000000">
                    <a:alpha val="43137"/>
                  </a:srgbClr>
                </a:outerShdw>
              </a:effectLst>
            </a:endParaRPr>
          </a:p>
          <a:p>
            <a:r>
              <a:rPr lang="cs-CZ" sz="4000" b="1" u="sng" dirty="0">
                <a:effectLst>
                  <a:outerShdw blurRad="38100" dist="38100" dir="2700000" algn="tl">
                    <a:srgbClr val="000000">
                      <a:alpha val="43137"/>
                    </a:srgbClr>
                  </a:outerShdw>
                </a:effectLst>
              </a:rPr>
              <a:t>Při stavbě věže bylo zpracováno 40 422 kubických metrů betonu, 129 kubických metrů přepínací ocelové výztuže a 5 080 tun stavební oceli. Celková váha budovy se odhaduje na 132 080 tun. Při stavebních pracích bylo zaměstnáno 1 537 dělníků, kteří nejprve museli vyhloubit 15 m hluboké základny a odstranit 63 000 tun zeminy. CN Tower je působivá a elegantní konstrukce, která je důkazem. že vyzrálá technika a pečlivé plánování mohou produkovat harmonické budovy.</a:t>
            </a:r>
          </a:p>
          <a:p>
            <a:endParaRPr lang="cs-CZ" dirty="0"/>
          </a:p>
        </p:txBody>
      </p:sp>
    </p:spTree>
    <p:extLst>
      <p:ext uri="{BB962C8B-B14F-4D97-AF65-F5344CB8AC3E}">
        <p14:creationId xmlns:p14="http://schemas.microsoft.com/office/powerpoint/2010/main" val="185475330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287" y="476672"/>
            <a:ext cx="9149716" cy="60639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3090"/>
            <a:ext cx="4572000" cy="68610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6387" name="Picture 3"/>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4575500" y="0"/>
            <a:ext cx="45685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8796049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0" y="332656"/>
            <a:ext cx="9136979" cy="61312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2669654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0" y="692696"/>
            <a:ext cx="9128647" cy="55228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9387297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19399"/>
            <a:ext cx="4572000" cy="68580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9459" name="Picture 3"/>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4571999" y="19399"/>
            <a:ext cx="4552171" cy="68386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55094204"/>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50663759"/>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Maják Marine Tower </a:t>
            </a:r>
            <a:br>
              <a:rPr lang="cs-CZ" dirty="0" smtClean="0"/>
            </a:br>
            <a:r>
              <a:rPr lang="cs-CZ" dirty="0" smtClean="0"/>
              <a:t>v Jokohamě v Japonsku</a:t>
            </a:r>
            <a:endParaRPr lang="cs-CZ" dirty="0"/>
          </a:p>
        </p:txBody>
      </p:sp>
      <p:sp>
        <p:nvSpPr>
          <p:cNvPr id="3" name="Zástupný symbol pro obsah 2"/>
          <p:cNvSpPr>
            <a:spLocks noGrp="1"/>
          </p:cNvSpPr>
          <p:nvPr>
            <p:ph idx="1"/>
          </p:nvPr>
        </p:nvSpPr>
        <p:spPr>
          <a:xfrm>
            <a:off x="457200" y="1556792"/>
            <a:ext cx="8229600" cy="5112567"/>
          </a:xfrm>
        </p:spPr>
        <p:txBody>
          <a:bodyPr>
            <a:normAutofit/>
          </a:bodyPr>
          <a:lstStyle/>
          <a:p>
            <a:r>
              <a:rPr lang="cs-CZ" sz="1600" b="1" u="sng" dirty="0" smtClean="0">
                <a:effectLst>
                  <a:outerShdw blurRad="38100" dist="38100" dir="2700000" algn="tl">
                    <a:srgbClr val="000000">
                      <a:alpha val="43137"/>
                    </a:srgbClr>
                  </a:outerShdw>
                </a:effectLst>
                <a:latin typeface="Comic Sans MS" pitchFamily="66" charset="0"/>
              </a:rPr>
              <a:t>Nejvyšším majákem na světě je Marine Tower v parku </a:t>
            </a:r>
            <a:r>
              <a:rPr lang="cs-CZ" sz="1600" b="1" u="sng" dirty="0" err="1" smtClean="0">
                <a:effectLst>
                  <a:outerShdw blurRad="38100" dist="38100" dir="2700000" algn="tl">
                    <a:srgbClr val="000000">
                      <a:alpha val="43137"/>
                    </a:srgbClr>
                  </a:outerShdw>
                </a:effectLst>
                <a:latin typeface="Comic Sans MS" pitchFamily="66" charset="0"/>
              </a:rPr>
              <a:t>Jamašita</a:t>
            </a:r>
            <a:r>
              <a:rPr lang="cs-CZ" sz="1600" b="1" u="sng" dirty="0" smtClean="0">
                <a:effectLst>
                  <a:outerShdw blurRad="38100" dist="38100" dir="2700000" algn="tl">
                    <a:srgbClr val="000000">
                      <a:alpha val="43137"/>
                    </a:srgbClr>
                  </a:outerShdw>
                </a:effectLst>
                <a:latin typeface="Comic Sans MS" pitchFamily="66" charset="0"/>
              </a:rPr>
              <a:t> v Jokohamě v Japonsku.</a:t>
            </a:r>
            <a:r>
              <a:rPr lang="cs-CZ" sz="1600" b="1" dirty="0" smtClean="0">
                <a:latin typeface="Comic Sans MS" pitchFamily="66" charset="0"/>
              </a:rPr>
              <a:t> Byl postaven v roce 1961 při příležitosti oslav 100. výročí otevření Jokohamského přístavu. </a:t>
            </a:r>
            <a:br>
              <a:rPr lang="cs-CZ" sz="1600" b="1" dirty="0" smtClean="0">
                <a:latin typeface="Comic Sans MS" pitchFamily="66" charset="0"/>
              </a:rPr>
            </a:br>
            <a:r>
              <a:rPr lang="cs-CZ" sz="1600" b="1" u="sng" dirty="0" smtClean="0">
                <a:effectLst>
                  <a:outerShdw blurRad="38100" dist="38100" dir="2700000" algn="tl">
                    <a:srgbClr val="000000">
                      <a:alpha val="43137"/>
                    </a:srgbClr>
                  </a:outerShdw>
                </a:effectLst>
                <a:latin typeface="Comic Sans MS" pitchFamily="66" charset="0"/>
              </a:rPr>
              <a:t>Celá konstrukce je z oceli, maják má svítivost 600 000 kandel a je vidět ze vzdálenosti přibližně 32 km.</a:t>
            </a:r>
            <a:r>
              <a:rPr lang="cs-CZ" sz="1600" b="1" dirty="0" smtClean="0">
                <a:latin typeface="Comic Sans MS" pitchFamily="66" charset="0"/>
              </a:rPr>
              <a:t> Tato dominanta Jokohamského parku je samozřejmě tak jako každá významná stavba turistickou atrakcí. Návštěvníkům je umožněn přístup až do výšky 100 m nad zemí do vyhlídky, odkud se naskýtá úchvatný pohled na okolní kraj. Vidět je odtud dokonce známá a poměrně vzdálená sopka </a:t>
            </a:r>
            <a:r>
              <a:rPr lang="cs-CZ" sz="1600" b="1" dirty="0" err="1" smtClean="0">
                <a:latin typeface="Comic Sans MS" pitchFamily="66" charset="0"/>
              </a:rPr>
              <a:t>Fudži</a:t>
            </a:r>
            <a:r>
              <a:rPr lang="cs-CZ" sz="1600" b="1" dirty="0" smtClean="0">
                <a:latin typeface="Comic Sans MS" pitchFamily="66" charset="0"/>
              </a:rPr>
              <a:t>. </a:t>
            </a:r>
          </a:p>
          <a:p>
            <a:endParaRPr lang="cs-CZ" sz="1600" b="1" dirty="0" smtClean="0">
              <a:latin typeface="Comic Sans MS" pitchFamily="66" charset="0"/>
            </a:endParaRPr>
          </a:p>
          <a:p>
            <a:r>
              <a:rPr lang="cs-CZ" sz="1600" b="1" dirty="0" smtClean="0">
                <a:latin typeface="Comic Sans MS" pitchFamily="66" charset="0"/>
              </a:rPr>
              <a:t>Patří mezi tamní turisticky nejnavštěvovanější atrakce. S celkovou výškou 106 metrů je nejvyšším majákem na světě, který má ocelovou konstrukci. Pro srovnání v současnosti nejvyšší mrakodrap v České republice, bývalá budova Československého rozhlasu na pražském Pankráci, měří pouze o 3 metry více. Návštěvníci jokohamského majáku se dostanou až do závratné výšky 100 metrů nad zemí. Z vyhlídky se nabízí úžasný pohled na široké okolí, včetně sopky </a:t>
            </a:r>
            <a:r>
              <a:rPr lang="cs-CZ" sz="1600" b="1" dirty="0" err="1" smtClean="0">
                <a:latin typeface="Comic Sans MS" pitchFamily="66" charset="0"/>
              </a:rPr>
              <a:t>Fudži</a:t>
            </a:r>
            <a:r>
              <a:rPr lang="cs-CZ" sz="1600" b="1" dirty="0" smtClean="0">
                <a:latin typeface="Comic Sans MS" pitchFamily="66" charset="0"/>
              </a:rPr>
              <a:t>. Světla majáku námořníky upozorní na blížící se pevninu již ve vzdálenosti 32 kilometrů. Ozdobou parku a dominantou Jokohamy je ocelová věž od roku 1954.</a:t>
            </a:r>
          </a:p>
          <a:p>
            <a:r>
              <a:rPr lang="cs-CZ" sz="1400" b="1" dirty="0" smtClean="0">
                <a:latin typeface="Comic Sans MS" pitchFamily="66" charset="0"/>
              </a:rPr>
              <a:t>   </a:t>
            </a:r>
            <a:endParaRPr lang="cs-CZ" sz="1400" b="1" dirty="0">
              <a:latin typeface="Comic Sans MS" pitchFamily="66" charset="0"/>
            </a:endParaRPr>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8721" y="-2618"/>
            <a:ext cx="5489383" cy="685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507" name="Picture 3"/>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5508104" y="548667"/>
            <a:ext cx="3635896" cy="57484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51305981"/>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4559" y="332656"/>
            <a:ext cx="9129442" cy="60932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85255112"/>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 y="332656"/>
            <a:ext cx="9149093" cy="60932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3258226"/>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Výšková budova Petronas Tower </a:t>
            </a:r>
            <a:br>
              <a:rPr lang="cs-CZ" dirty="0" smtClean="0"/>
            </a:br>
            <a:r>
              <a:rPr lang="cs-CZ" dirty="0" smtClean="0"/>
              <a:t>v Malajsii</a:t>
            </a:r>
            <a:endParaRPr lang="cs-CZ" dirty="0"/>
          </a:p>
        </p:txBody>
      </p:sp>
      <p:sp>
        <p:nvSpPr>
          <p:cNvPr id="3" name="Zástupný symbol pro obsah 2"/>
          <p:cNvSpPr>
            <a:spLocks noGrp="1"/>
          </p:cNvSpPr>
          <p:nvPr>
            <p:ph idx="1"/>
          </p:nvPr>
        </p:nvSpPr>
        <p:spPr>
          <a:xfrm>
            <a:off x="457200" y="1775191"/>
            <a:ext cx="8329642" cy="4868519"/>
          </a:xfrm>
        </p:spPr>
        <p:txBody>
          <a:bodyPr>
            <a:noAutofit/>
          </a:bodyPr>
          <a:lstStyle/>
          <a:p>
            <a:r>
              <a:rPr lang="cs-CZ" sz="2400" b="1" dirty="0" smtClean="0">
                <a:latin typeface="Comic Sans MS" pitchFamily="66" charset="0"/>
              </a:rPr>
              <a:t>Druhá nejvyšší budova na světě - </a:t>
            </a:r>
            <a:r>
              <a:rPr lang="cs-CZ" sz="2400" b="1" u="sng" dirty="0" smtClean="0">
                <a:effectLst>
                  <a:outerShdw blurRad="38100" dist="38100" dir="2700000" algn="tl">
                    <a:srgbClr val="000000">
                      <a:alpha val="43137"/>
                    </a:srgbClr>
                  </a:outerShdw>
                </a:effectLst>
                <a:latin typeface="Comic Sans MS" pitchFamily="66" charset="0"/>
              </a:rPr>
              <a:t>Petronas Tower - se nalézá v Malajsii v hlavním městě </a:t>
            </a:r>
            <a:r>
              <a:rPr lang="cs-CZ" sz="2400" b="1" u="sng" dirty="0" err="1" smtClean="0">
                <a:effectLst>
                  <a:outerShdw blurRad="38100" dist="38100" dir="2700000" algn="tl">
                    <a:srgbClr val="000000">
                      <a:alpha val="43137"/>
                    </a:srgbClr>
                  </a:outerShdw>
                </a:effectLst>
                <a:latin typeface="Comic Sans MS" pitchFamily="66" charset="0"/>
              </a:rPr>
              <a:t>Kuala</a:t>
            </a:r>
            <a:r>
              <a:rPr lang="cs-CZ" sz="2400" b="1" u="sng" dirty="0" smtClean="0">
                <a:effectLst>
                  <a:outerShdw blurRad="38100" dist="38100" dir="2700000" algn="tl">
                    <a:srgbClr val="000000">
                      <a:alpha val="43137"/>
                    </a:srgbClr>
                  </a:outerShdw>
                </a:effectLst>
                <a:latin typeface="Comic Sans MS" pitchFamily="66" charset="0"/>
              </a:rPr>
              <a:t> </a:t>
            </a:r>
            <a:r>
              <a:rPr lang="cs-CZ" sz="2400" b="1" u="sng" dirty="0" err="1" smtClean="0">
                <a:effectLst>
                  <a:outerShdw blurRad="38100" dist="38100" dir="2700000" algn="tl">
                    <a:srgbClr val="000000">
                      <a:alpha val="43137"/>
                    </a:srgbClr>
                  </a:outerShdw>
                </a:effectLst>
                <a:latin typeface="Comic Sans MS" pitchFamily="66" charset="0"/>
              </a:rPr>
              <a:t>Lumpur</a:t>
            </a:r>
            <a:r>
              <a:rPr lang="cs-CZ" sz="2400" b="1" dirty="0" smtClean="0">
                <a:latin typeface="Comic Sans MS" pitchFamily="66" charset="0"/>
              </a:rPr>
              <a:t>, ve kterém se setkává mnoho kultur. </a:t>
            </a:r>
            <a:r>
              <a:rPr lang="cs-CZ" sz="2400" b="1" u="sng" dirty="0" smtClean="0">
                <a:effectLst>
                  <a:outerShdw blurRad="38100" dist="38100" dir="2700000" algn="tl">
                    <a:srgbClr val="000000">
                      <a:alpha val="43137"/>
                    </a:srgbClr>
                  </a:outerShdw>
                </a:effectLst>
                <a:latin typeface="Comic Sans MS" pitchFamily="66" charset="0"/>
              </a:rPr>
              <a:t>Jedná se o dvě věže o výšce 451,9 m. Každá věž má 88 poschodí a je zde přes 1 700 000 čtverečních metrů prostoru pro různá zařízení obchodního, ubytovacího i zábavního charakteru</a:t>
            </a:r>
            <a:r>
              <a:rPr lang="cs-CZ" sz="2400" b="1" dirty="0" smtClean="0">
                <a:latin typeface="Comic Sans MS" pitchFamily="66" charset="0"/>
              </a:rPr>
              <a:t>. Ve 41. a 42. patře je most, který obě věže propojuje. </a:t>
            </a:r>
            <a:r>
              <a:rPr lang="cs-CZ" sz="2400" b="1" u="sng" dirty="0" smtClean="0">
                <a:effectLst>
                  <a:outerShdw blurRad="38100" dist="38100" dir="2700000" algn="tl">
                    <a:srgbClr val="000000">
                      <a:alpha val="43137"/>
                    </a:srgbClr>
                  </a:outerShdw>
                </a:effectLst>
                <a:latin typeface="Comic Sans MS" pitchFamily="66" charset="0"/>
              </a:rPr>
              <a:t>Tento most je 58,4 m dlouhý a má podlahu ve výšce 170 m nad zemí. V každé věži je 29 dvoupatrových výtahů a 10 eskalátorů</a:t>
            </a:r>
            <a:r>
              <a:rPr lang="cs-CZ" sz="2400" b="1" dirty="0" smtClean="0">
                <a:latin typeface="Comic Sans MS" pitchFamily="66" charset="0"/>
              </a:rPr>
              <a:t>. Na úrovni spojovacího mostu je třeba přestoupit. </a:t>
            </a:r>
          </a:p>
          <a:p>
            <a:endParaRPr lang="cs-CZ" sz="2400" b="1" dirty="0" smtClean="0">
              <a:latin typeface="Comic Sans MS" pitchFamily="66" charset="0"/>
            </a:endParaRPr>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1484784"/>
            <a:ext cx="8229600" cy="5112567"/>
          </a:xfrm>
        </p:spPr>
        <p:txBody>
          <a:bodyPr>
            <a:normAutofit fontScale="70000" lnSpcReduction="20000"/>
          </a:bodyPr>
          <a:lstStyle/>
          <a:p>
            <a:r>
              <a:rPr lang="cs-CZ" b="1" dirty="0">
                <a:effectLst>
                  <a:outerShdw blurRad="38100" dist="38100" dir="2700000" algn="tl">
                    <a:srgbClr val="000000">
                      <a:alpha val="43137"/>
                    </a:srgbClr>
                  </a:outerShdw>
                </a:effectLst>
              </a:rPr>
              <a:t>Protože je Malajsie muslimskou zemí, byl při návrhu stavby brán ohled jak na malajské tradice, tak na muslimské náboženství (islám). Islámské geometrii je přizpůsoben půdorys stavby (osmicípá hvězda, do níž je vloženo šest půlkruhů), v budově se nachází modlitebna orientovaná směrem k posvátné Mekce a podoba mrakodrapu kopíruje tvar malajských chrámů - pagod. Architektem mrakodrapu je </a:t>
            </a:r>
            <a:r>
              <a:rPr lang="cs-CZ" b="1" dirty="0" err="1">
                <a:effectLst>
                  <a:outerShdw blurRad="38100" dist="38100" dir="2700000" algn="tl">
                    <a:srgbClr val="000000">
                      <a:alpha val="43137"/>
                    </a:srgbClr>
                  </a:outerShdw>
                </a:effectLst>
              </a:rPr>
              <a:t>Cesar</a:t>
            </a:r>
            <a:r>
              <a:rPr lang="cs-CZ" b="1" dirty="0">
                <a:effectLst>
                  <a:outerShdw blurRad="38100" dist="38100" dir="2700000" algn="tl">
                    <a:srgbClr val="000000">
                      <a:alpha val="43137"/>
                    </a:srgbClr>
                  </a:outerShdw>
                </a:effectLst>
              </a:rPr>
              <a:t> </a:t>
            </a:r>
            <a:r>
              <a:rPr lang="cs-CZ" b="1" dirty="0" err="1">
                <a:effectLst>
                  <a:outerShdw blurRad="38100" dist="38100" dir="2700000" algn="tl">
                    <a:srgbClr val="000000">
                      <a:alpha val="43137"/>
                    </a:srgbClr>
                  </a:outerShdw>
                </a:effectLst>
              </a:rPr>
              <a:t>Pelli</a:t>
            </a:r>
            <a:r>
              <a:rPr lang="cs-CZ" b="1" dirty="0">
                <a:effectLst>
                  <a:outerShdw blurRad="38100" dist="38100" dir="2700000" algn="tl">
                    <a:srgbClr val="000000">
                      <a:alpha val="43137"/>
                    </a:srgbClr>
                  </a:outerShdw>
                </a:effectLst>
              </a:rPr>
              <a:t>, jehož "dětmi" jsou mimo jiné čtyři věže z newyorského Světového obchodního centra (hned vedle bývalých "dvojčat").</a:t>
            </a:r>
          </a:p>
          <a:p>
            <a:endParaRPr lang="cs-CZ" b="1" dirty="0">
              <a:effectLst>
                <a:outerShdw blurRad="38100" dist="38100" dir="2700000" algn="tl">
                  <a:srgbClr val="000000">
                    <a:alpha val="43137"/>
                  </a:srgbClr>
                </a:outerShdw>
              </a:effectLst>
            </a:endParaRPr>
          </a:p>
          <a:p>
            <a:r>
              <a:rPr lang="cs-CZ" b="1" dirty="0">
                <a:effectLst>
                  <a:outerShdw blurRad="38100" dist="38100" dir="2700000" algn="tl">
                    <a:srgbClr val="000000">
                      <a:alpha val="43137"/>
                    </a:srgbClr>
                  </a:outerShdw>
                </a:effectLst>
              </a:rPr>
              <a:t>Fasádu tvoří střídající se horizontální pásy skla a ocelových panelů. Okna jsou vyrobena z vrstveného bezpečnostního skla. Toto řešení je zvoleno z důvodu bezpečnosti i jako ochrana proti hluku a jsou i vkusně řešená architektonicky. V budově je celkem 56 000 čtverečních metrů skleněných oken. Součástí externí glazury v mrakodrapech je fólie PVB, která absorbuje ultrafialové záření. Na obklady interiérových obvodových stěn je užito dřevo. Jádro budovy je z předpjatého betonu.</a:t>
            </a:r>
          </a:p>
          <a:p>
            <a:endParaRPr lang="cs-CZ" dirty="0"/>
          </a:p>
        </p:txBody>
      </p:sp>
    </p:spTree>
    <p:extLst>
      <p:ext uri="{BB962C8B-B14F-4D97-AF65-F5344CB8AC3E}">
        <p14:creationId xmlns:p14="http://schemas.microsoft.com/office/powerpoint/2010/main" val="2518007741"/>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404664"/>
            <a:ext cx="9144000" cy="60777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99503243"/>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6099" y="332656"/>
            <a:ext cx="9150099" cy="60932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99277828"/>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0" y="-99392"/>
            <a:ext cx="9144000" cy="69573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70854060"/>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404664"/>
            <a:ext cx="9139944" cy="60932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28456017"/>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0"/>
            <a:ext cx="9144000" cy="68580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71667139"/>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7697140"/>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18060" y="1"/>
            <a:ext cx="9162060" cy="68901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48722357"/>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858" y="1296710"/>
            <a:ext cx="9146858" cy="55612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5221624"/>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332656"/>
            <a:ext cx="9169474" cy="6021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74921800"/>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Nadpis 1"/>
          <p:cNvSpPr>
            <a:spLocks noGrp="1"/>
          </p:cNvSpPr>
          <p:nvPr>
            <p:ph type="title"/>
          </p:nvPr>
        </p:nvSpPr>
        <p:spPr/>
        <p:txBody>
          <a:bodyPr/>
          <a:lstStyle/>
          <a:p>
            <a:pPr eaLnBrk="1" hangingPunct="1">
              <a:defRPr/>
            </a:pPr>
            <a:r>
              <a:rPr lang="cs-CZ" b="1" u="sng" dirty="0" smtClean="0">
                <a:effectLst>
                  <a:outerShdw blurRad="38100" dist="38100" dir="2700000" algn="tl">
                    <a:srgbClr val="000000">
                      <a:alpha val="43137"/>
                    </a:srgbClr>
                  </a:outerShdw>
                </a:effectLst>
              </a:rPr>
              <a:t>Použité zdroje:</a:t>
            </a:r>
          </a:p>
        </p:txBody>
      </p:sp>
      <p:sp>
        <p:nvSpPr>
          <p:cNvPr id="10243" name="Zástupný symbol pro obsah 2"/>
          <p:cNvSpPr>
            <a:spLocks noGrp="1"/>
          </p:cNvSpPr>
          <p:nvPr>
            <p:ph idx="1"/>
          </p:nvPr>
        </p:nvSpPr>
        <p:spPr/>
        <p:txBody>
          <a:bodyPr>
            <a:normAutofit fontScale="92500" lnSpcReduction="10000"/>
          </a:bodyPr>
          <a:lstStyle/>
          <a:p>
            <a:pPr eaLnBrk="1" hangingPunct="1">
              <a:defRPr/>
            </a:pPr>
            <a:r>
              <a:rPr lang="cs-CZ" sz="2400" dirty="0" smtClean="0"/>
              <a:t>Obrázky jsou z </a:t>
            </a:r>
            <a:r>
              <a:rPr lang="cs-CZ" sz="2400" dirty="0" smtClean="0">
                <a:hlinkClick r:id="rId2"/>
              </a:rPr>
              <a:t>www.google.cz</a:t>
            </a:r>
            <a:r>
              <a:rPr lang="cs-CZ" sz="2400" dirty="0" smtClean="0"/>
              <a:t> a nepodléhají žádným autorským právům.</a:t>
            </a:r>
          </a:p>
          <a:p>
            <a:pPr eaLnBrk="1" hangingPunct="1">
              <a:defRPr/>
            </a:pPr>
            <a:r>
              <a:rPr lang="cs-CZ" sz="2400" dirty="0"/>
              <a:t>Není-li uvedeno jinak je materiál dílem autorky podle učebních osnov odpovídajících ŠVP vyučovaných podle učebnic</a:t>
            </a:r>
            <a:r>
              <a:rPr lang="cs-CZ" sz="2400" dirty="0" smtClean="0"/>
              <a:t>:</a:t>
            </a:r>
          </a:p>
          <a:p>
            <a:pPr marL="0" indent="0" eaLnBrk="1" hangingPunct="1">
              <a:buFont typeface="Wingdings" pitchFamily="2" charset="2"/>
              <a:buNone/>
              <a:defRPr/>
            </a:pPr>
            <a:r>
              <a:rPr lang="cs-CZ" sz="2400" b="1" dirty="0" smtClean="0"/>
              <a:t>CSC. ČAPKA, František doc. PhDr</a:t>
            </a:r>
            <a:r>
              <a:rPr lang="cs-CZ" sz="2400" dirty="0" smtClean="0"/>
              <a:t>. </a:t>
            </a:r>
            <a:r>
              <a:rPr lang="cs-CZ" sz="2400" b="1" i="1" dirty="0" smtClean="0"/>
              <a:t>Dějepis pro 9. ročník. Novověk, moderní dějiny</a:t>
            </a:r>
            <a:r>
              <a:rPr lang="cs-CZ" sz="2400" i="1" dirty="0" smtClean="0"/>
              <a:t>.</a:t>
            </a:r>
            <a:r>
              <a:rPr lang="cs-CZ" sz="2400" dirty="0" smtClean="0"/>
              <a:t> 1</a:t>
            </a:r>
            <a:r>
              <a:rPr lang="cs-CZ" sz="2400" dirty="0"/>
              <a:t>. vydání. </a:t>
            </a:r>
            <a:r>
              <a:rPr lang="cs-CZ" sz="2400" dirty="0" smtClean="0"/>
              <a:t>Nový Malín: Nová škola, s. </a:t>
            </a:r>
            <a:r>
              <a:rPr lang="cs-CZ" sz="2400" dirty="0"/>
              <a:t>r. o</a:t>
            </a:r>
            <a:r>
              <a:rPr lang="cs-CZ" sz="2400"/>
              <a:t>., </a:t>
            </a:r>
            <a:r>
              <a:rPr lang="cs-CZ" sz="2400" smtClean="0"/>
              <a:t>2010. </a:t>
            </a:r>
            <a:r>
              <a:rPr lang="cs-CZ" sz="2400" dirty="0"/>
              <a:t>učebnice </a:t>
            </a:r>
            <a:r>
              <a:rPr lang="cs-CZ" sz="2400" dirty="0" smtClean="0"/>
              <a:t>vytvořená v souladu s RVP ZV. </a:t>
            </a:r>
            <a:r>
              <a:rPr lang="cs-CZ" sz="2400" dirty="0"/>
              <a:t>ISBN </a:t>
            </a:r>
            <a:r>
              <a:rPr lang="cs-CZ" sz="2400" dirty="0" smtClean="0"/>
              <a:t>978-80-7289-185-6. </a:t>
            </a:r>
          </a:p>
          <a:p>
            <a:pPr marL="0" indent="0" eaLnBrk="1" hangingPunct="1">
              <a:buFont typeface="Wingdings" pitchFamily="2" charset="2"/>
              <a:buNone/>
              <a:defRPr/>
            </a:pPr>
            <a:r>
              <a:rPr lang="cs-CZ" sz="2400" dirty="0" smtClean="0"/>
              <a:t>Učebnice je vybavena doložkou: „Schválilo MŠMT čj. 11336/2010-22 dne 24. června 2010 k zařazení do seznamu učebnic pro základní školy jako součást ucelené řady učebnic pro vzdělávací obor Dějepis s dobou platnosti šest let.</a:t>
            </a:r>
            <a:endParaRPr lang="cs-CZ" sz="2400" dirty="0"/>
          </a:p>
          <a:p>
            <a:pPr marL="0" indent="0" eaLnBrk="1" hangingPunct="1">
              <a:buFont typeface="Wingdings" pitchFamily="2" charset="2"/>
              <a:buNone/>
              <a:defRPr/>
            </a:pPr>
            <a:endParaRPr lang="cs-CZ" sz="2400" dirty="0"/>
          </a:p>
        </p:txBody>
      </p:sp>
    </p:spTree>
    <p:extLst>
      <p:ext uri="{BB962C8B-B14F-4D97-AF65-F5344CB8AC3E}">
        <p14:creationId xmlns:p14="http://schemas.microsoft.com/office/powerpoint/2010/main" val="1810505624"/>
      </p:ext>
    </p:extLst>
  </p:cSld>
  <p:clrMapOvr>
    <a:masterClrMapping/>
  </p:clrMapOvr>
  <p:transition spd="slow"/>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b="1" u="sng" dirty="0" smtClean="0">
                <a:effectLst>
                  <a:outerShdw blurRad="38100" dist="38100" dir="2700000" algn="tl">
                    <a:srgbClr val="000000">
                      <a:alpha val="43137"/>
                    </a:srgbClr>
                  </a:outerShdw>
                </a:effectLst>
              </a:rPr>
              <a:t>ZDROJE PRO OBRÁZKY:</a:t>
            </a:r>
            <a:endParaRPr lang="cs-CZ" b="1" u="sng" dirty="0">
              <a:effectLst>
                <a:outerShdw blurRad="38100" dist="38100" dir="2700000" algn="tl">
                  <a:srgbClr val="000000">
                    <a:alpha val="43137"/>
                  </a:srgbClr>
                </a:outerShdw>
              </a:effectLst>
            </a:endParaRPr>
          </a:p>
        </p:txBody>
      </p:sp>
      <p:sp>
        <p:nvSpPr>
          <p:cNvPr id="5" name="Zástupný symbol pro obsah 4"/>
          <p:cNvSpPr>
            <a:spLocks noGrp="1"/>
          </p:cNvSpPr>
          <p:nvPr>
            <p:ph idx="1"/>
          </p:nvPr>
        </p:nvSpPr>
        <p:spPr>
          <a:xfrm>
            <a:off x="457200" y="1600200"/>
            <a:ext cx="8229600" cy="4853136"/>
          </a:xfrm>
        </p:spPr>
        <p:txBody>
          <a:bodyPr>
            <a:normAutofit fontScale="62500" lnSpcReduction="20000"/>
          </a:bodyPr>
          <a:lstStyle/>
          <a:p>
            <a:r>
              <a:rPr lang="cs-CZ" b="1" dirty="0">
                <a:effectLst>
                  <a:outerShdw blurRad="38100" dist="38100" dir="2700000" algn="tl">
                    <a:srgbClr val="000000">
                      <a:alpha val="43137"/>
                    </a:srgbClr>
                  </a:outerShdw>
                </a:effectLst>
              </a:rPr>
              <a:t>http://www.smh.com.au/ffximage/2006/11/10/opera_house_wideweb__470x356,0.jpg</a:t>
            </a:r>
          </a:p>
          <a:p>
            <a:r>
              <a:rPr lang="cs-CZ" b="1" dirty="0" smtClean="0">
                <a:effectLst>
                  <a:outerShdw blurRad="38100" dist="38100" dir="2700000" algn="tl">
                    <a:srgbClr val="000000">
                      <a:alpha val="43137"/>
                    </a:srgbClr>
                  </a:outerShdw>
                </a:effectLst>
              </a:rPr>
              <a:t>http</a:t>
            </a:r>
            <a:r>
              <a:rPr lang="cs-CZ" b="1" dirty="0">
                <a:effectLst>
                  <a:outerShdw blurRad="38100" dist="38100" dir="2700000" algn="tl">
                    <a:srgbClr val="000000">
                      <a:alpha val="43137"/>
                    </a:srgbClr>
                  </a:outerShdw>
                </a:effectLst>
              </a:rPr>
              <a:t>://</a:t>
            </a:r>
            <a:r>
              <a:rPr lang="cs-CZ" b="1" dirty="0" smtClean="0">
                <a:effectLst>
                  <a:outerShdw blurRad="38100" dist="38100" dir="2700000" algn="tl">
                    <a:srgbClr val="000000">
                      <a:alpha val="43137"/>
                    </a:srgbClr>
                  </a:outerShdw>
                </a:effectLst>
              </a:rPr>
              <a:t>www.papertoys.com/images/sydney-opera-house-1.gif</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ad009cdnb.archdaily.net/wp-content/uploads/2010/06/1277142752-heavensgate1-1000x666.jpg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upload.wikimedia.org/wikipedia/commons/a/a1/Sydney_Opera_House_Night.jpg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rwrant.co.za/wp-content/uploads/2010/03/sydneyoperahouse.jpg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c391796.r96.cf1.rackcdn.com/660x400-220512035836_vivid.jpg</a:t>
            </a:r>
          </a:p>
          <a:p>
            <a:r>
              <a:rPr lang="cs-CZ" b="1" dirty="0">
                <a:effectLst>
                  <a:outerShdw blurRad="38100" dist="38100" dir="2700000" algn="tl">
                    <a:srgbClr val="000000">
                      <a:alpha val="43137"/>
                    </a:srgbClr>
                  </a:outerShdw>
                </a:effectLst>
              </a:rPr>
              <a:t>http://1.bp.blogspot.com/_</a:t>
            </a:r>
            <a:r>
              <a:rPr lang="cs-CZ" b="1" dirty="0" smtClean="0">
                <a:effectLst>
                  <a:outerShdw blurRad="38100" dist="38100" dir="2700000" algn="tl">
                    <a:srgbClr val="000000">
                      <a:alpha val="43137"/>
                    </a:srgbClr>
                  </a:outerShdw>
                </a:effectLst>
              </a:rPr>
              <a:t>ex4t9hjANtQ/TQyKzWb8ysI/AAAAAAAAALo/XTD_4D1jPRg/s1600/2007_12_14t11.14.13_11.00_sydney_opera_house.jpg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thefabweb.com/wp-content/uploads/2012/01/Fireworks-behind-Sydney-Opera-house.png</a:t>
            </a:r>
          </a:p>
          <a:p>
            <a:endParaRPr lang="cs-CZ" b="1" dirty="0" smtClean="0">
              <a:effectLst>
                <a:outerShdw blurRad="38100" dist="38100" dir="2700000" algn="tl">
                  <a:srgbClr val="000000">
                    <a:alpha val="43137"/>
                  </a:srgbClr>
                </a:outerShdw>
              </a:effectLst>
            </a:endParaRPr>
          </a:p>
          <a:p>
            <a:endParaRPr lang="cs-CZ" b="1" dirty="0" smtClean="0">
              <a:effectLst>
                <a:outerShdw blurRad="38100" dist="38100" dir="2700000" algn="tl">
                  <a:srgbClr val="000000">
                    <a:alpha val="43137"/>
                  </a:srgbClr>
                </a:outerShdw>
              </a:effectLst>
            </a:endParaRPr>
          </a:p>
          <a:p>
            <a:endParaRPr lang="cs-CZ"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824335286"/>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332656"/>
            <a:ext cx="8229600" cy="6264696"/>
          </a:xfrm>
        </p:spPr>
        <p:txBody>
          <a:bodyPr>
            <a:normAutofit fontScale="77500" lnSpcReduction="20000"/>
          </a:bodyPr>
          <a:lstStyle/>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www.superdome.com/piclib/71.jpg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www.pagecovers.com/covers/scenic/new_orleans_superdome.jpg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www.questfor31.com/images/Louisiana-Superdome-Seating-Chart.gif</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www.sportsnola.com/imagesnov/sports/college_basketball/superdome_final_four_video_board.jpg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aviewfrommyseat.com/wallpaper/lilvook-20110804131325.jpg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4nola.tulane.edu/sites/default/files/images/carousel/5_3_0.jpg?1306164222</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philip.greenspun.com/images/200811-helicopter-trip/new-orleans-superdome-1.4.jpg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www.satimagingcorp.com/galleryimages/hurricane-katrina-superdome-picture.jpg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www.noaanews.noaa.gov/stories2005/images/katrina-new-orleans-superdome-08-31-2005b.jpg</a:t>
            </a:r>
          </a:p>
          <a:p>
            <a:endParaRPr lang="cs-CZ"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964093960"/>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404664"/>
            <a:ext cx="8229600" cy="6120680"/>
          </a:xfrm>
        </p:spPr>
        <p:txBody>
          <a:bodyPr>
            <a:normAutofit fontScale="85000" lnSpcReduction="20000"/>
          </a:bodyPr>
          <a:lstStyle/>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kingbluecondos.com/kb-dev/wp-content/uploads/2012/04/iStock_000011144730Small.jpg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rezalution.ca/images/20091130_cn_tower_rooftop.jpg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www.mds975.co.uk/Images/canada2006/canada_018a.jpg</a:t>
            </a:r>
          </a:p>
          <a:p>
            <a:r>
              <a:rPr lang="cs-CZ" b="1" dirty="0">
                <a:effectLst>
                  <a:outerShdw blurRad="38100" dist="38100" dir="2700000" algn="tl">
                    <a:srgbClr val="000000">
                      <a:alpha val="43137"/>
                    </a:srgbClr>
                  </a:outerShdw>
                </a:effectLst>
              </a:rPr>
              <a:t>http://upload.wikimedia.org/wikipedia/commons/9/9c/Toronto_-_ON_-_</a:t>
            </a:r>
            <a:r>
              <a:rPr lang="cs-CZ" b="1" dirty="0" smtClean="0">
                <a:effectLst>
                  <a:outerShdw blurRad="38100" dist="38100" dir="2700000" algn="tl">
                    <a:srgbClr val="000000">
                      <a:alpha val="43137"/>
                    </a:srgbClr>
                  </a:outerShdw>
                </a:effectLst>
              </a:rPr>
              <a:t>CN_Tower_Turmkorb.jpg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photos.newswire.ca/images/download/20120501_C2342_PHOTO_EN_12892.jpg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wvs.topleftpixel.com/photos/cn_tower_shadow.jpg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bcitwebdev.com/samples/harry/cn_tower.jpg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www.mezzoblue.com/i/articles/13apr05-cn1.jpg</a:t>
            </a:r>
          </a:p>
          <a:p>
            <a:endParaRPr lang="cs-CZ" b="1" dirty="0" smtClean="0">
              <a:effectLst>
                <a:outerShdw blurRad="38100" dist="38100" dir="2700000" algn="tl">
                  <a:srgbClr val="000000">
                    <a:alpha val="43137"/>
                  </a:srgbClr>
                </a:outerShdw>
              </a:effectLst>
            </a:endParaRPr>
          </a:p>
          <a:p>
            <a:endParaRPr lang="cs-CZ"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90165540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404664"/>
            <a:ext cx="8229600" cy="6120680"/>
          </a:xfrm>
        </p:spPr>
        <p:txBody>
          <a:bodyPr>
            <a:normAutofit fontScale="92500"/>
          </a:bodyPr>
          <a:lstStyle/>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brianpaquette.com/gallery/2004/Japan/images/20041129_2876_Yokohama.jpg</a:t>
            </a:r>
          </a:p>
          <a:p>
            <a:r>
              <a:rPr lang="cs-CZ" b="1" dirty="0">
                <a:effectLst>
                  <a:outerShdw blurRad="38100" dist="38100" dir="2700000" algn="tl">
                    <a:srgbClr val="000000">
                      <a:alpha val="43137"/>
                    </a:srgbClr>
                  </a:outerShdw>
                </a:effectLst>
              </a:rPr>
              <a:t>http://1.bp.blogspot.com/-</a:t>
            </a:r>
            <a:r>
              <a:rPr lang="cs-CZ" b="1" dirty="0" smtClean="0">
                <a:effectLst>
                  <a:outerShdw blurRad="38100" dist="38100" dir="2700000" algn="tl">
                    <a:srgbClr val="000000">
                      <a:alpha val="43137"/>
                    </a:srgbClr>
                  </a:outerShdw>
                </a:effectLst>
              </a:rPr>
              <a:t>XyVYdKl2aYw/Tbn-H6MnztI/AAAAAAAAAXE/GahDmwfLCDs/s1600/Yokohamatower.jpg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upload.wikimedia.org/wikipedia/commons/d/d6/Yokohama_Marine_Tower_lightup_at_night_from_Yamashita-Park.jpg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farm8.staticflickr.com/7164/6704877205_3954b1bd89_z.jpg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farm6.static.flickr.com/5283/5237744743_14eaa1dcf1.jpg</a:t>
            </a:r>
          </a:p>
          <a:p>
            <a:endParaRPr lang="cs-CZ" b="1" dirty="0" smtClean="0">
              <a:effectLst>
                <a:outerShdw blurRad="38100" dist="38100" dir="2700000" algn="tl">
                  <a:srgbClr val="000000">
                    <a:alpha val="43137"/>
                  </a:srgbClr>
                </a:outerShdw>
              </a:effectLst>
            </a:endParaRPr>
          </a:p>
          <a:p>
            <a:endParaRPr lang="cs-CZ"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08551187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404664"/>
            <a:ext cx="8229600" cy="6120680"/>
          </a:xfrm>
        </p:spPr>
        <p:txBody>
          <a:bodyPr>
            <a:normAutofit fontScale="77500" lnSpcReduction="20000"/>
          </a:bodyPr>
          <a:lstStyle/>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www.nationalcapitals.net/wallpapers/2012/04/Petronas-Towers-Kuala-Lumpur-Malaysia-400x600.jpg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upload.wikimedia.org/wikipedia/commons/3/37/Petronas_Towers_Night.jpg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www.asia-trip.info/wallpapers/2012/03/Petronas-Towers-Fireworks-Kuala-Lumpur-Malaysia-400x600.jpg</a:t>
            </a:r>
          </a:p>
          <a:p>
            <a:r>
              <a:rPr lang="cs-CZ" b="1" dirty="0">
                <a:effectLst>
                  <a:outerShdw blurRad="38100" dist="38100" dir="2700000" algn="tl">
                    <a:srgbClr val="000000">
                      <a:alpha val="43137"/>
                    </a:srgbClr>
                  </a:outerShdw>
                </a:effectLst>
              </a:rPr>
              <a:t>http://www.images.scottphotographics.com/shot-of-the-day/%</a:t>
            </a:r>
            <a:r>
              <a:rPr lang="cs-CZ" b="1" dirty="0" smtClean="0">
                <a:effectLst>
                  <a:outerShdw blurRad="38100" dist="38100" dir="2700000" algn="tl">
                    <a:srgbClr val="000000">
                      <a:alpha val="43137"/>
                    </a:srgbClr>
                  </a:outerShdw>
                </a:effectLst>
              </a:rPr>
              <a:t>2315/petronas-towers-kuala-lumpur-malaysia-3.jpg</a:t>
            </a:r>
          </a:p>
          <a:p>
            <a:r>
              <a:rPr lang="cs-CZ" b="1" dirty="0">
                <a:effectLst>
                  <a:outerShdw blurRad="38100" dist="38100" dir="2700000" algn="tl">
                    <a:srgbClr val="000000">
                      <a:alpha val="43137"/>
                    </a:srgbClr>
                  </a:outerShdw>
                </a:effectLst>
              </a:rPr>
              <a:t>http://1.bp.blogspot.com/-</a:t>
            </a:r>
            <a:r>
              <a:rPr lang="cs-CZ" b="1" dirty="0" smtClean="0">
                <a:effectLst>
                  <a:outerShdw blurRad="38100" dist="38100" dir="2700000" algn="tl">
                    <a:srgbClr val="000000">
                      <a:alpha val="43137"/>
                    </a:srgbClr>
                  </a:outerShdw>
                </a:effectLst>
              </a:rPr>
              <a:t>0LjIaW5ncGA/UGhEusszFZI/AAAAAAAAB58/noelJAOdMME/s1600/Petronas-Tower-Kuala-Lumpur-Malaysia.jpg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www.sln.org.uk/geography/images/SLN@Malaysia2005/Chris%20C/Bridge%20between%20Petronas%20Towers.JPG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www.joelertola.com/grfx/grfx_update_feb_05/tall_buildings_med.jpg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terre.sans.frontiere.free.fr/page_a_voir_a_faire/a_voir_a_faire_images/petronas_4.jpg</a:t>
            </a:r>
          </a:p>
          <a:p>
            <a:endParaRPr lang="cs-CZ"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79578627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
  <a:themeElements>
    <a:clrScheme name="Modul">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Modul">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odul">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Výchozí návrh">
  <a:themeElements>
    <a:clrScheme name="Výchozí návrh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Výchozí návrh">
      <a:majorFont>
        <a:latin typeface="Arial"/>
        <a:ea typeface=""/>
        <a:cs typeface=""/>
      </a:majorFont>
      <a:minorFont>
        <a:latin typeface="Arial"/>
        <a:ea typeface=""/>
        <a:cs typeface=""/>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Výchozí návrh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Výchozí návrh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Výchozí návrh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Výchozí návrh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Výchozí návrh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Výchozí návrh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Výchozí návrh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Výchozí návrh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Výchozí návrh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Výchozí návrh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Výchozí návrh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Výchozí návrh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Module</Template>
  <TotalTime>427</TotalTime>
  <Words>1093</Words>
  <Application>Microsoft Office PowerPoint</Application>
  <PresentationFormat>Předvádění na obrazovce (4:3)</PresentationFormat>
  <Paragraphs>79</Paragraphs>
  <Slides>54</Slides>
  <Notes>1</Notes>
  <HiddenSlides>0</HiddenSlides>
  <MMClips>0</MMClips>
  <ScaleCrop>false</ScaleCrop>
  <HeadingPairs>
    <vt:vector size="4" baseType="variant">
      <vt:variant>
        <vt:lpstr>Motiv</vt:lpstr>
      </vt:variant>
      <vt:variant>
        <vt:i4>3</vt:i4>
      </vt:variant>
      <vt:variant>
        <vt:lpstr>Nadpisy snímků</vt:lpstr>
      </vt:variant>
      <vt:variant>
        <vt:i4>54</vt:i4>
      </vt:variant>
    </vt:vector>
  </HeadingPairs>
  <TitlesOfParts>
    <vt:vector size="57" baseType="lpstr">
      <vt:lpstr>Modul</vt:lpstr>
      <vt:lpstr>Motiv sady Office</vt:lpstr>
      <vt:lpstr>Výchozí návrh</vt:lpstr>
      <vt:lpstr>Název školy: ZŠ Klášterec nad Ohří, Krátká 676 Autor: Bc. Michael RADIMERSKÝ Název materiálu: VY_32_INOVACE_18_32_ ZAJÍMAVÉ SVĚTOVÉ STAVBY OD ROKU 1945 DO SOUČASNOSTI Číslo projektu: CZ.1.07/1.4.00/21.1115</vt:lpstr>
      <vt:lpstr>Zajímavé světové stavby od roku 1945 do současnosti</vt:lpstr>
      <vt:lpstr>Opera v Sydney</vt:lpstr>
      <vt:lpstr>Prezentace aplikace PowerPoint</vt:lpstr>
      <vt:lpstr>Nákres Sydney Opera House</vt:lpstr>
      <vt:lpstr>Prezentace aplikace PowerPoint</vt:lpstr>
      <vt:lpstr>Obrázek opery v Sydney(uvnitř)</vt:lpstr>
      <vt:lpstr>Prezentace aplikace PowerPoint</vt:lpstr>
      <vt:lpstr>Obrázek opery v Sydney(uvnitř)</vt:lpstr>
      <vt:lpstr>Prezentace aplikace PowerPoint</vt:lpstr>
      <vt:lpstr>Prezentace aplikace PowerPoint</vt:lpstr>
      <vt:lpstr>Prezentace aplikace PowerPoint</vt:lpstr>
      <vt:lpstr>Prezentace aplikace PowerPoint</vt:lpstr>
      <vt:lpstr>Prezentace aplikace PowerPoint</vt:lpstr>
      <vt:lpstr>Stadion Superdome v New Orleansu</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Superdom po hurikánu Katrina</vt:lpstr>
      <vt:lpstr>Prezentace aplikace PowerPoint</vt:lpstr>
      <vt:lpstr>Věž Canadian National Tower  v Torontu</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Maják Marine Tower  v Jokohamě v Japonsku</vt:lpstr>
      <vt:lpstr>Prezentace aplikace PowerPoint</vt:lpstr>
      <vt:lpstr>Prezentace aplikace PowerPoint</vt:lpstr>
      <vt:lpstr>Prezentace aplikace PowerPoint</vt:lpstr>
      <vt:lpstr>Prezentace aplikace PowerPoint</vt:lpstr>
      <vt:lpstr>Výšková budova Petronas Tower  v Malajsii</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Použité zdroje:</vt:lpstr>
      <vt:lpstr>ZDROJE PRO OBRÁZKY:</vt:lpstr>
      <vt:lpstr>Prezentace aplikace PowerPoint</vt:lpstr>
      <vt:lpstr>Prezentace aplikace PowerPoint</vt:lpstr>
      <vt:lpstr>Prezentace aplikace PowerPoint</vt:lpstr>
      <vt:lpstr>Prezentace aplikace PowerPoint</vt:lpstr>
    </vt:vector>
  </TitlesOfParts>
  <Company>WarezMafia</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Významné světové stavby od roku 1945 do současnosti</dc:title>
  <dc:creator>Bc. Michael Radimerský</dc:creator>
  <cp:lastModifiedBy>Bc. Michael RADIMERSKÝ</cp:lastModifiedBy>
  <cp:revision>78</cp:revision>
  <dcterms:created xsi:type="dcterms:W3CDTF">2008-05-20T17:19:38Z</dcterms:created>
  <dcterms:modified xsi:type="dcterms:W3CDTF">2012-12-15T11:14:01Z</dcterms:modified>
</cp:coreProperties>
</file>