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64" r:id="rId5"/>
    <p:sldId id="261" r:id="rId6"/>
    <p:sldId id="262" r:id="rId7"/>
    <p:sldId id="263" r:id="rId8"/>
    <p:sldId id="265" r:id="rId9"/>
    <p:sldId id="266" r:id="rId10"/>
    <p:sldId id="260" r:id="rId11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1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AM" TargetMode="External"/><Relationship Id="rId2" Type="http://schemas.openxmlformats.org/officeDocument/2006/relationships/hyperlink" Target="http://cs.wikipedia.org/wiki/Soubor:RAM_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cs.wikipedia.org/wiki/Opera%C4%8Dn%C3%AD_pam%C4%9B%C5%A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774894917"/>
              </p:ext>
            </p:extLst>
          </p:nvPr>
        </p:nvGraphicFramePr>
        <p:xfrm>
          <a:off x="357135" y="1397603"/>
          <a:ext cx="9392290" cy="4408402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VY_32_INOVACE_IVT_1_KOT_05_OPERACNI_PAMET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7.10.2012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Seznámení s operační pamětí počítače, typy, funkcí a parametry.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samostudium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Operační paměť (</a:t>
            </a:r>
            <a:r>
              <a:rPr lang="cs-CZ" dirty="0" err="1" smtClean="0"/>
              <a:t>ram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RAM</a:t>
            </a:r>
          </a:p>
          <a:p>
            <a:r>
              <a:rPr lang="cs-CZ" dirty="0" smtClean="0"/>
              <a:t>Charakteristika</a:t>
            </a:r>
          </a:p>
          <a:p>
            <a:r>
              <a:rPr lang="cs-CZ" dirty="0" smtClean="0"/>
              <a:t>Typy</a:t>
            </a:r>
          </a:p>
          <a:p>
            <a:r>
              <a:rPr lang="cs-CZ" dirty="0" smtClean="0"/>
              <a:t>Stavba</a:t>
            </a:r>
          </a:p>
          <a:p>
            <a:r>
              <a:rPr lang="cs-CZ" dirty="0" smtClean="0"/>
              <a:t>Parametry</a:t>
            </a:r>
          </a:p>
          <a:p>
            <a:r>
              <a:rPr lang="cs-CZ" dirty="0" smtClean="0"/>
              <a:t>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p:transition spd="slow">
    <p:strips dir="r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Pamětí se rozumí každé médium či hardware, který uchovává data</a:t>
            </a:r>
          </a:p>
          <a:p>
            <a:r>
              <a:rPr lang="cs-CZ" dirty="0" smtClean="0"/>
              <a:t>V počítači se operační pamětí rozumí RAM</a:t>
            </a:r>
          </a:p>
          <a:p>
            <a:r>
              <a:rPr lang="cs-CZ" dirty="0" smtClean="0"/>
              <a:t>RAM = </a:t>
            </a:r>
            <a:r>
              <a:rPr lang="cs-CZ" dirty="0" err="1" smtClean="0"/>
              <a:t>Random</a:t>
            </a:r>
            <a:r>
              <a:rPr lang="cs-CZ" dirty="0" smtClean="0"/>
              <a:t> Access </a:t>
            </a:r>
            <a:r>
              <a:rPr lang="cs-CZ" dirty="0" err="1" smtClean="0"/>
              <a:t>Memory</a:t>
            </a:r>
            <a:r>
              <a:rPr lang="cs-CZ" dirty="0" smtClean="0"/>
              <a:t> (paměť s přímým přístupem)</a:t>
            </a:r>
          </a:p>
          <a:p>
            <a:r>
              <a:rPr lang="cs-CZ" dirty="0"/>
              <a:t>Nezbytná součást </a:t>
            </a:r>
            <a:r>
              <a:rPr lang="cs-CZ" dirty="0" smtClean="0"/>
              <a:t>počítače</a:t>
            </a:r>
          </a:p>
          <a:p>
            <a:r>
              <a:rPr lang="cs-CZ" dirty="0"/>
              <a:t>Přímo spojena s procesorem </a:t>
            </a:r>
            <a:r>
              <a:rPr lang="cs-CZ" dirty="0" smtClean="0"/>
              <a:t>sběrnicí</a:t>
            </a:r>
          </a:p>
          <a:p>
            <a:r>
              <a:rPr lang="cs-CZ" dirty="0" smtClean="0"/>
              <a:t>Umístěna na základní desce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1926472"/>
      </p:ext>
    </p:extLst>
  </p:cSld>
  <p:clrMapOvr>
    <a:masterClrMapping/>
  </p:clrMapOvr>
  <p:transition spd="slow">
    <p:strips dir="r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Typ paměti sloužící k dočasnému uchování informací</a:t>
            </a:r>
          </a:p>
          <a:p>
            <a:r>
              <a:rPr lang="cs-CZ" dirty="0" smtClean="0"/>
              <a:t>Uchovává aktuálně zpracovávaná data a spuštěný programový kód</a:t>
            </a:r>
          </a:p>
          <a:p>
            <a:r>
              <a:rPr lang="cs-CZ" dirty="0" smtClean="0"/>
              <a:t>Procesor zde ukládá </a:t>
            </a:r>
            <a:r>
              <a:rPr lang="cs-CZ" dirty="0" err="1" smtClean="0"/>
              <a:t>mezivýpočty</a:t>
            </a:r>
            <a:r>
              <a:rPr lang="cs-CZ" dirty="0" smtClean="0"/>
              <a:t> a operandy</a:t>
            </a:r>
            <a:endParaRPr lang="cs-CZ" dirty="0" smtClean="0"/>
          </a:p>
          <a:p>
            <a:r>
              <a:rPr lang="cs-CZ" dirty="0" smtClean="0"/>
              <a:t>Závislá na elektrické energii </a:t>
            </a:r>
            <a:r>
              <a:rPr lang="cs-CZ" dirty="0" smtClean="0">
                <a:sym typeface="Wingdings"/>
              </a:rPr>
              <a:t> po odpojení se vymaže (vymaže se i při restartu počítače)</a:t>
            </a:r>
          </a:p>
          <a:p>
            <a:r>
              <a:rPr lang="cs-CZ" dirty="0" smtClean="0">
                <a:sym typeface="Wingdings"/>
              </a:rPr>
              <a:t>Rychlejší přístup k datům než vnější paměť (HDD)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5038684"/>
      </p:ext>
    </p:extLst>
  </p:cSld>
  <p:clrMapOvr>
    <a:masterClrMapping/>
  </p:clrMapOvr>
  <p:transition spd="slow">
    <p:strips dir="r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Tvořena paměťovými buňkami v matici</a:t>
            </a:r>
          </a:p>
          <a:p>
            <a:r>
              <a:rPr lang="cs-CZ" dirty="0" smtClean="0"/>
              <a:t>Dohromady tvoří paměťové čipy</a:t>
            </a:r>
          </a:p>
          <a:p>
            <a:r>
              <a:rPr lang="cs-CZ" dirty="0" smtClean="0"/>
              <a:t>Ty jsou osázeny na paměťovém modulu</a:t>
            </a:r>
          </a:p>
          <a:p>
            <a:r>
              <a:rPr lang="cs-CZ" dirty="0" smtClean="0"/>
              <a:t>Modul připevněn na základní desce </a:t>
            </a:r>
            <a:br>
              <a:rPr lang="cs-CZ" dirty="0" smtClean="0"/>
            </a:br>
            <a:r>
              <a:rPr lang="cs-CZ" dirty="0" smtClean="0"/>
              <a:t>(do speciálního slotu)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0210500"/>
      </p:ext>
    </p:extLst>
  </p:cSld>
  <p:clrMapOvr>
    <a:masterClrMapping/>
  </p:clrMapOvr>
  <p:transition spd="slow">
    <p:strips dir="r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SIMM</a:t>
            </a:r>
          </a:p>
          <a:p>
            <a:pPr lvl="1"/>
            <a:r>
              <a:rPr lang="cs-CZ" dirty="0" smtClean="0"/>
              <a:t>Zastaralá, dnes se již nepoužívá</a:t>
            </a:r>
          </a:p>
          <a:p>
            <a:r>
              <a:rPr lang="cs-CZ" dirty="0" smtClean="0"/>
              <a:t>DIMM</a:t>
            </a:r>
          </a:p>
          <a:p>
            <a:pPr lvl="1"/>
            <a:r>
              <a:rPr lang="cs-CZ" dirty="0" smtClean="0"/>
              <a:t>V podstatě dva moduly SIMM integrované do jednoho</a:t>
            </a:r>
          </a:p>
          <a:p>
            <a:pPr lvl="1"/>
            <a:r>
              <a:rPr lang="cs-CZ" dirty="0" smtClean="0"/>
              <a:t>Různé typy používané dodnes</a:t>
            </a:r>
          </a:p>
          <a:p>
            <a:pPr lvl="1"/>
            <a:r>
              <a:rPr lang="cs-CZ" dirty="0" smtClean="0"/>
              <a:t>DDR</a:t>
            </a:r>
          </a:p>
          <a:p>
            <a:pPr lvl="1"/>
            <a:r>
              <a:rPr lang="cs-CZ" dirty="0" smtClean="0"/>
              <a:t>DDR2</a:t>
            </a:r>
          </a:p>
          <a:p>
            <a:pPr lvl="1"/>
            <a:r>
              <a:rPr lang="cs-CZ" dirty="0" smtClean="0"/>
              <a:t>DDR3</a:t>
            </a:r>
          </a:p>
          <a:p>
            <a:pPr lvl="1"/>
            <a:r>
              <a:rPr lang="cs-CZ" dirty="0" smtClean="0"/>
              <a:t>DDR4</a:t>
            </a:r>
          </a:p>
          <a:p>
            <a:pPr lvl="1"/>
            <a:r>
              <a:rPr lang="cs-CZ" dirty="0" smtClean="0"/>
              <a:t>DDR5 – nová, ještě málo rozšířená</a:t>
            </a:r>
          </a:p>
          <a:p>
            <a:r>
              <a:rPr lang="cs-CZ" dirty="0" smtClean="0"/>
              <a:t>Ne každá paměť jde do každé základní desky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4796345"/>
      </p:ext>
    </p:extLst>
  </p:cSld>
  <p:clrMapOvr>
    <a:masterClrMapping/>
  </p:clrMapOvr>
  <p:transition spd="slow">
    <p:strips dir="r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963" y="196850"/>
            <a:ext cx="4333875" cy="679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70100" y="6988175"/>
            <a:ext cx="617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TOPORY. </a:t>
            </a:r>
            <a:r>
              <a:rPr lang="en-US" sz="1200" i="1" dirty="0"/>
              <a:t>RAM</a:t>
            </a:r>
            <a:r>
              <a:rPr lang="en-US" sz="1200" dirty="0"/>
              <a:t> [online]. [cit. </a:t>
            </a:r>
            <a:r>
              <a:rPr lang="cs-CZ" sz="1200" dirty="0" smtClean="0"/>
              <a:t>07</a:t>
            </a:r>
            <a:r>
              <a:rPr lang="en-US" sz="1200" dirty="0" smtClean="0"/>
              <a:t>.1</a:t>
            </a:r>
            <a:r>
              <a:rPr lang="cs-CZ" sz="1200" dirty="0" smtClean="0"/>
              <a:t>0</a:t>
            </a:r>
            <a:r>
              <a:rPr lang="en-US" sz="1200" dirty="0" smtClean="0"/>
              <a:t>.2012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pod </a:t>
            </a:r>
            <a:r>
              <a:rPr lang="en-US" sz="1200" dirty="0" err="1"/>
              <a:t>licencí</a:t>
            </a:r>
            <a:r>
              <a:rPr lang="en-US" sz="1200" dirty="0"/>
              <a:t> Creative Commons </a:t>
            </a:r>
            <a:r>
              <a:rPr lang="en-US" sz="1200" dirty="0" err="1"/>
              <a:t>na</a:t>
            </a:r>
            <a:r>
              <a:rPr lang="en-US" sz="1200" dirty="0"/>
              <a:t> WWW: http://cs.wikipedia.org/wiki/Soubor:RAM_n.jpg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953630460"/>
      </p:ext>
    </p:extLst>
  </p:cSld>
  <p:clrMapOvr>
    <a:masterClrMapping/>
  </p:clrMapOvr>
  <p:transition spd="slow">
    <p:strips dir="r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Velikost (kapacita)</a:t>
            </a:r>
          </a:p>
          <a:p>
            <a:pPr lvl="1"/>
            <a:r>
              <a:rPr lang="cs-CZ" dirty="0" smtClean="0"/>
              <a:t>Udávaná v MB – GB</a:t>
            </a:r>
          </a:p>
          <a:p>
            <a:pPr lvl="1"/>
            <a:r>
              <a:rPr lang="cs-CZ" dirty="0" smtClean="0"/>
              <a:t>Dnešní PC 2 - 4GB RAM</a:t>
            </a:r>
          </a:p>
          <a:p>
            <a:r>
              <a:rPr lang="cs-CZ" dirty="0" smtClean="0"/>
              <a:t>Frekvence</a:t>
            </a:r>
          </a:p>
          <a:p>
            <a:pPr lvl="1"/>
            <a:r>
              <a:rPr lang="cs-CZ" dirty="0" smtClean="0"/>
              <a:t>Rychlost </a:t>
            </a:r>
            <a:r>
              <a:rPr lang="cs-CZ" dirty="0" err="1" smtClean="0"/>
              <a:t>paměťi</a:t>
            </a:r>
            <a:endParaRPr lang="cs-CZ" dirty="0" smtClean="0"/>
          </a:p>
          <a:p>
            <a:pPr lvl="1"/>
            <a:r>
              <a:rPr lang="cs-CZ" dirty="0" smtClean="0"/>
              <a:t>Udávaná v Hz</a:t>
            </a:r>
          </a:p>
          <a:p>
            <a:pPr lvl="1"/>
            <a:r>
              <a:rPr lang="cs-CZ" dirty="0" smtClean="0"/>
              <a:t>Většinou mezi 800 – 1600 MHz</a:t>
            </a:r>
          </a:p>
          <a:p>
            <a:r>
              <a:rPr lang="cs-CZ" dirty="0" smtClean="0"/>
              <a:t>Typ</a:t>
            </a:r>
          </a:p>
          <a:p>
            <a:pPr lvl="1"/>
            <a:r>
              <a:rPr lang="cs-CZ" dirty="0" smtClean="0"/>
              <a:t>DDR, DDR2, DDR3, DDR4</a:t>
            </a:r>
          </a:p>
          <a:p>
            <a:r>
              <a:rPr lang="cs-CZ" dirty="0" smtClean="0"/>
              <a:t>Přístupová doba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3525930"/>
      </p:ext>
    </p:extLst>
  </p:cSld>
  <p:clrMapOvr>
    <a:masterClrMapping/>
  </p:clrMapOvr>
  <p:transition spd="slow">
    <p:strips dir="r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800" dirty="0"/>
              <a:t>TOPORY. </a:t>
            </a:r>
            <a:r>
              <a:rPr lang="en-US" sz="2800" i="1" dirty="0"/>
              <a:t>RAM</a:t>
            </a:r>
            <a:r>
              <a:rPr lang="en-US" sz="2800" dirty="0"/>
              <a:t> [online]. [cit. </a:t>
            </a:r>
            <a:r>
              <a:rPr lang="cs-CZ" sz="2800" dirty="0"/>
              <a:t>07</a:t>
            </a:r>
            <a:r>
              <a:rPr lang="en-US" sz="2800" dirty="0"/>
              <a:t>.1</a:t>
            </a:r>
            <a:r>
              <a:rPr lang="cs-CZ" sz="2800" dirty="0"/>
              <a:t>0</a:t>
            </a:r>
            <a:r>
              <a:rPr lang="en-US" sz="2800" dirty="0"/>
              <a:t>.2012]. </a:t>
            </a:r>
            <a:r>
              <a:rPr lang="en-US" sz="2800" dirty="0" err="1"/>
              <a:t>Dostupný</a:t>
            </a:r>
            <a:r>
              <a:rPr lang="en-US" sz="2800" dirty="0"/>
              <a:t> pod </a:t>
            </a:r>
            <a:r>
              <a:rPr lang="en-US" sz="2800" dirty="0" err="1"/>
              <a:t>licencí</a:t>
            </a:r>
            <a:r>
              <a:rPr lang="en-US" sz="2800" dirty="0"/>
              <a:t> Creative Commons </a:t>
            </a:r>
            <a:r>
              <a:rPr lang="en-US" sz="2800" dirty="0" err="1"/>
              <a:t>na</a:t>
            </a:r>
            <a:r>
              <a:rPr lang="en-US" sz="2800" dirty="0"/>
              <a:t> WWW: </a:t>
            </a:r>
            <a:r>
              <a:rPr lang="en-US" sz="2800" dirty="0">
                <a:hlinkClick r:id="rId2"/>
              </a:rPr>
              <a:t>http://</a:t>
            </a:r>
            <a:r>
              <a:rPr lang="en-US" sz="2800" dirty="0" smtClean="0">
                <a:hlinkClick r:id="rId2"/>
              </a:rPr>
              <a:t>cs.wikipedia.org/wiki/Soubor:RAM_n.jpg</a:t>
            </a:r>
            <a:endParaRPr lang="cs-CZ" dirty="0"/>
          </a:p>
          <a:p>
            <a:r>
              <a:rPr lang="en-US" sz="2800" dirty="0"/>
              <a:t>RAM. In: </a:t>
            </a:r>
            <a:r>
              <a:rPr lang="en-US" sz="2800" i="1" dirty="0"/>
              <a:t>Wikipedia: the free encyclopedia</a:t>
            </a:r>
            <a:r>
              <a:rPr lang="en-US" sz="2800" dirty="0"/>
              <a:t> [online]. San Francisco (CA): Wikimedia Foundation, 2001-2012, 9. 12. 2012 [cit. 2012-10-07]. </a:t>
            </a:r>
            <a:r>
              <a:rPr lang="en-US" sz="2800" dirty="0" err="1"/>
              <a:t>Dostupné</a:t>
            </a:r>
            <a:r>
              <a:rPr lang="en-US" sz="2800" dirty="0"/>
              <a:t> z: </a:t>
            </a:r>
            <a:r>
              <a:rPr lang="en-US" sz="2800" dirty="0">
                <a:hlinkClick r:id="rId3"/>
              </a:rPr>
              <a:t>http://</a:t>
            </a:r>
            <a:r>
              <a:rPr lang="en-US" sz="2800" dirty="0" smtClean="0">
                <a:hlinkClick r:id="rId3"/>
              </a:rPr>
              <a:t>cs.wikipedia.org/wiki/RAM</a:t>
            </a:r>
            <a:endParaRPr lang="cs-CZ" sz="2800" dirty="0" smtClean="0"/>
          </a:p>
          <a:p>
            <a:r>
              <a:rPr lang="cs-CZ" sz="2800" dirty="0"/>
              <a:t>Operační paměť. In: </a:t>
            </a:r>
            <a:r>
              <a:rPr lang="cs-CZ" sz="2800" i="1" dirty="0" err="1"/>
              <a:t>Wikipedia</a:t>
            </a:r>
            <a:r>
              <a:rPr lang="cs-CZ" sz="2800" i="1" dirty="0"/>
              <a:t>: </a:t>
            </a:r>
            <a:r>
              <a:rPr lang="cs-CZ" sz="2800" i="1" dirty="0" err="1"/>
              <a:t>the</a:t>
            </a:r>
            <a:r>
              <a:rPr lang="cs-CZ" sz="2800" i="1" dirty="0"/>
              <a:t> free </a:t>
            </a:r>
            <a:r>
              <a:rPr lang="cs-CZ" sz="2800" i="1" dirty="0" err="1"/>
              <a:t>encyclopedia</a:t>
            </a:r>
            <a:r>
              <a:rPr lang="cs-CZ" sz="2800" dirty="0"/>
              <a:t> [online]. San Francisco (CA): </a:t>
            </a:r>
            <a:r>
              <a:rPr lang="cs-CZ" sz="2800" dirty="0" err="1"/>
              <a:t>Wikimedia</a:t>
            </a:r>
            <a:r>
              <a:rPr lang="cs-CZ" sz="2800" dirty="0"/>
              <a:t> </a:t>
            </a:r>
            <a:r>
              <a:rPr lang="cs-CZ" sz="2800" dirty="0" err="1"/>
              <a:t>Foundation</a:t>
            </a:r>
            <a:r>
              <a:rPr lang="cs-CZ" sz="2800" dirty="0"/>
              <a:t>, 2001-2012, 11. 12. 2012 [cit. 2012-10-07]. Dostupné z: </a:t>
            </a:r>
            <a:r>
              <a:rPr lang="cs-CZ" sz="2800" dirty="0">
                <a:hlinkClick r:id="rId4"/>
              </a:rPr>
              <a:t>http://</a:t>
            </a:r>
            <a:r>
              <a:rPr lang="cs-CZ" sz="2800" dirty="0" smtClean="0">
                <a:hlinkClick r:id="rId4"/>
              </a:rPr>
              <a:t>cs.wikipedia.org/wiki/Opera%C4%8Dn%C3%AD_pam%C4%9B%C5%A5</a:t>
            </a:r>
            <a:endParaRPr lang="cs-CZ" sz="2800" dirty="0" smtClean="0"/>
          </a:p>
          <a:p>
            <a:endParaRPr lang="cs-CZ" sz="2800" dirty="0" smtClean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387749"/>
      </p:ext>
    </p:extLst>
  </p:cSld>
  <p:clrMapOvr>
    <a:masterClrMapping/>
  </p:clrMapOvr>
  <p:transition spd="slow">
    <p:strips dir="r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77</TotalTime>
  <Words>410</Words>
  <Application>Microsoft Office PowerPoint</Application>
  <PresentationFormat>Vlastní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Operační paměť (ram)</vt:lpstr>
      <vt:lpstr>Obsah</vt:lpstr>
      <vt:lpstr>RAM</vt:lpstr>
      <vt:lpstr>Charakteristika</vt:lpstr>
      <vt:lpstr>Stavba</vt:lpstr>
      <vt:lpstr>Typy </vt:lpstr>
      <vt:lpstr>Prezentace aplikace PowerPoint</vt:lpstr>
      <vt:lpstr>Parametry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20</cp:revision>
  <dcterms:created xsi:type="dcterms:W3CDTF">2006-08-16T00:00:00Z</dcterms:created>
  <dcterms:modified xsi:type="dcterms:W3CDTF">2012-12-15T11:51:20Z</dcterms:modified>
</cp:coreProperties>
</file>