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4"/>
  </p:notesMasterIdLst>
  <p:sldIdLst>
    <p:sldId id="294" r:id="rId4"/>
    <p:sldId id="256" r:id="rId5"/>
    <p:sldId id="257" r:id="rId6"/>
    <p:sldId id="281" r:id="rId7"/>
    <p:sldId id="280" r:id="rId8"/>
    <p:sldId id="258" r:id="rId9"/>
    <p:sldId id="259" r:id="rId10"/>
    <p:sldId id="284" r:id="rId11"/>
    <p:sldId id="260" r:id="rId12"/>
    <p:sldId id="261" r:id="rId13"/>
    <p:sldId id="285" r:id="rId14"/>
    <p:sldId id="262" r:id="rId15"/>
    <p:sldId id="263" r:id="rId16"/>
    <p:sldId id="286" r:id="rId17"/>
    <p:sldId id="264" r:id="rId18"/>
    <p:sldId id="265" r:id="rId19"/>
    <p:sldId id="287" r:id="rId20"/>
    <p:sldId id="266" r:id="rId21"/>
    <p:sldId id="267" r:id="rId22"/>
    <p:sldId id="288" r:id="rId23"/>
    <p:sldId id="268" r:id="rId24"/>
    <p:sldId id="269" r:id="rId25"/>
    <p:sldId id="289" r:id="rId26"/>
    <p:sldId id="282" r:id="rId27"/>
    <p:sldId id="270" r:id="rId28"/>
    <p:sldId id="277" r:id="rId29"/>
    <p:sldId id="271" r:id="rId30"/>
    <p:sldId id="278" r:id="rId31"/>
    <p:sldId id="272" r:id="rId32"/>
    <p:sldId id="273" r:id="rId33"/>
    <p:sldId id="283" r:id="rId34"/>
    <p:sldId id="274" r:id="rId35"/>
    <p:sldId id="275" r:id="rId36"/>
    <p:sldId id="290" r:id="rId37"/>
    <p:sldId id="276" r:id="rId38"/>
    <p:sldId id="291" r:id="rId39"/>
    <p:sldId id="292" r:id="rId40"/>
    <p:sldId id="293" r:id="rId41"/>
    <p:sldId id="279" r:id="rId42"/>
    <p:sldId id="295" r:id="rId4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A7BF513-E4EE-41B4-81E2-9BF7B1A6272F}" type="datetimeFigureOut">
              <a:rPr lang="cs-CZ" smtClean="0"/>
              <a:t>15.12.2012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1431A9-A2E7-47B5-AA9B-9DFE739194C7}" type="slidenum">
              <a:rPr lang="cs-CZ" smtClean="0"/>
              <a:t>‹#›</a:t>
            </a:fld>
            <a:endParaRPr lang="cs-CZ"/>
          </a:p>
        </p:txBody>
      </p:sp>
    </p:spTree>
    <p:extLst>
      <p:ext uri="{BB962C8B-B14F-4D97-AF65-F5344CB8AC3E}">
        <p14:creationId xmlns:p14="http://schemas.microsoft.com/office/powerpoint/2010/main" val="1868779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Nadpis 28"/>
          <p:cNvSpPr>
            <a:spLocks noGrp="1"/>
          </p:cNvSpPr>
          <p:nvPr>
            <p:ph type="ctrTitle"/>
          </p:nvPr>
        </p:nvSpPr>
        <p:spPr>
          <a:xfrm>
            <a:off x="381000" y="4853411"/>
            <a:ext cx="8458200" cy="1222375"/>
          </a:xfrm>
        </p:spPr>
        <p:txBody>
          <a:bodyPr anchor="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16" name="Zástupný symbol pro datum 15"/>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2" name="Zástupný symbol pro zápatí 1"/>
          <p:cNvSpPr>
            <a:spLocks noGrp="1"/>
          </p:cNvSpPr>
          <p:nvPr>
            <p:ph type="ftr" sz="quarter" idx="11"/>
          </p:nvPr>
        </p:nvSpPr>
        <p:spPr/>
        <p:txBody>
          <a:bodyPr/>
          <a:lstStyle/>
          <a:p>
            <a:endParaRPr lang="cs-CZ"/>
          </a:p>
        </p:txBody>
      </p:sp>
      <p:sp>
        <p:nvSpPr>
          <p:cNvPr id="15" name="Zástupný symbol pro číslo snímku 14"/>
          <p:cNvSpPr>
            <a:spLocks noGrp="1"/>
          </p:cNvSpPr>
          <p:nvPr>
            <p:ph type="sldNum" sz="quarter" idx="12"/>
          </p:nvPr>
        </p:nvSpPr>
        <p:spPr>
          <a:xfrm>
            <a:off x="8229600" y="6473952"/>
            <a:ext cx="758952" cy="246888"/>
          </a:xfrm>
        </p:spPr>
        <p:txBody>
          <a:bodyPr/>
          <a:lstStyle/>
          <a:p>
            <a:fld id="{2E7F3A7F-8935-4D0C-80E1-0D6EE3E6EFEF}"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kumimoji="0" lang="cs-CZ" smtClean="0"/>
              <a:t>Klepnutím lze upravit styl předlohy nadpisů.</a:t>
            </a:r>
            <a:endParaRPr kumimoji="0" lang="en-US"/>
          </a:p>
        </p:txBody>
      </p:sp>
      <p:sp>
        <p:nvSpPr>
          <p:cNvPr id="27" name="Zástupný symbol pro obsah 26"/>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19" name="Zástupný symbol pro zápatí 18"/>
          <p:cNvSpPr>
            <a:spLocks noGrp="1"/>
          </p:cNvSpPr>
          <p:nvPr>
            <p:ph type="ftr" sz="quarter" idx="11"/>
          </p:nvPr>
        </p:nvSpPr>
        <p:spPr>
          <a:xfrm>
            <a:off x="3581400" y="76200"/>
            <a:ext cx="2895600" cy="288925"/>
          </a:xfrm>
        </p:spPr>
        <p:txBody>
          <a:bodyPr/>
          <a:lstStyle/>
          <a:p>
            <a:endParaRPr lang="cs-CZ"/>
          </a:p>
        </p:txBody>
      </p:sp>
      <p:sp>
        <p:nvSpPr>
          <p:cNvPr id="16" name="Zástupný symbol pro číslo snímku 15"/>
          <p:cNvSpPr>
            <a:spLocks noGrp="1"/>
          </p:cNvSpPr>
          <p:nvPr>
            <p:ph type="sldNum" sz="quarter" idx="12"/>
          </p:nvPr>
        </p:nvSpPr>
        <p:spPr>
          <a:xfrm>
            <a:off x="8229600" y="6473952"/>
            <a:ext cx="758952" cy="246888"/>
          </a:xfrm>
        </p:spPr>
        <p:txBody>
          <a:bodyPr/>
          <a:lstStyle/>
          <a:p>
            <a:fld id="{2E7F3A7F-8935-4D0C-80E1-0D6EE3E6EFEF}"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19" name="Zástupný symbol pro datum 18"/>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11" name="Zástupný symbol pro zápatí 10"/>
          <p:cNvSpPr>
            <a:spLocks noGrp="1"/>
          </p:cNvSpPr>
          <p:nvPr>
            <p:ph type="ftr" sz="quarter" idx="11"/>
          </p:nvPr>
        </p:nvSpPr>
        <p:spPr/>
        <p:txBody>
          <a:bodyPr/>
          <a:lstStyle/>
          <a:p>
            <a:endParaRPr lang="cs-CZ"/>
          </a:p>
        </p:txBody>
      </p:sp>
      <p:sp>
        <p:nvSpPr>
          <p:cNvPr id="16" name="Zástupný symbol pro číslo snímku 15"/>
          <p:cNvSpPr>
            <a:spLocks noGrp="1"/>
          </p:cNvSpPr>
          <p:nvPr>
            <p:ph type="sldNum" sz="quarter" idx="12"/>
          </p:nvPr>
        </p:nvSpPr>
        <p:spPr/>
        <p:txBody>
          <a:bodyPr/>
          <a:lstStyle/>
          <a:p>
            <a:fld id="{2E7F3A7F-8935-4D0C-80E1-0D6EE3E6EFEF}" type="slidenum">
              <a:rPr lang="cs-CZ" smtClean="0"/>
              <a:pPr/>
              <a:t>‹#›</a:t>
            </a:fld>
            <a:endParaRPr lang="cs-CZ"/>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10" name="Zástupný symbol pro zápatí 9"/>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2E7F3A7F-8935-4D0C-80E1-0D6EE3E6EFEF}"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9" name="Nadpis 28"/>
          <p:cNvSpPr>
            <a:spLocks noGrp="1"/>
          </p:cNvSpPr>
          <p:nvPr>
            <p:ph type="title"/>
          </p:nvPr>
        </p:nvSpPr>
        <p:spPr>
          <a:xfrm>
            <a:off x="304800" y="5410200"/>
            <a:ext cx="8610600" cy="882650"/>
          </a:xfrm>
        </p:spPr>
        <p:txBody>
          <a:bodyPr anchor="ctr"/>
          <a:lstStyle>
            <a:lvl1pPr>
              <a:defRPr/>
            </a:lvl1p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229600" y="6477000"/>
            <a:ext cx="762000" cy="246888"/>
          </a:xfrm>
        </p:spPr>
        <p:txBody>
          <a:bodyPr/>
          <a:lstStyle/>
          <a:p>
            <a:fld id="{2E7F3A7F-8935-4D0C-80E1-0D6EE3E6EFEF}" type="slidenum">
              <a:rPr lang="cs-CZ" smtClean="0"/>
              <a:pPr/>
              <a:t>‹#›</a:t>
            </a:fld>
            <a:endParaRPr lang="cs-CZ"/>
          </a:p>
        </p:txBody>
      </p:sp>
      <p:sp>
        <p:nvSpPr>
          <p:cNvPr id="11" name="Přímá spojovací čára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2" name="Zástupný symbol pro datum 11"/>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21" name="Zástupný symbol pro zápatí 20"/>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E7F3A7F-8935-4D0C-80E1-0D6EE3E6EFEF}"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24" name="Zástupný symbol pro zápatí 23"/>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E7F3A7F-8935-4D0C-80E1-0D6EE3E6EFEF}"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Přímá spojovací čára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Nadpis 11"/>
          <p:cNvSpPr>
            <a:spLocks noGrp="1"/>
          </p:cNvSpPr>
          <p:nvPr>
            <p:ph type="title"/>
          </p:nvPr>
        </p:nvSpPr>
        <p:spPr>
          <a:xfrm>
            <a:off x="457200" y="5486400"/>
            <a:ext cx="8458200" cy="520700"/>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29" name="Zástupný symbol pro zápatí 28"/>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2E7F3A7F-8935-4D0C-80E1-0D6EE3E6EFEF}"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cs-CZ" smtClean="0"/>
              <a:t>Klepnutím na ikonu přidáte obrázek.</a:t>
            </a:r>
            <a:endParaRPr kumimoji="0" lang="en-US" dirty="0"/>
          </a:p>
        </p:txBody>
      </p:sp>
      <p:sp>
        <p:nvSpPr>
          <p:cNvPr id="7" name="Zástupný symbol pro datum 6"/>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2E7F3A7F-8935-4D0C-80E1-0D6EE3E6EFEF}" type="slidenum">
              <a:rPr lang="cs-CZ" smtClean="0"/>
              <a:pPr/>
              <a:t>‹#›</a:t>
            </a:fld>
            <a:endParaRPr lang="cs-CZ"/>
          </a:p>
        </p:txBody>
      </p:sp>
      <p:sp>
        <p:nvSpPr>
          <p:cNvPr id="17" name="Nadpis 16"/>
          <p:cNvSpPr>
            <a:spLocks noGrp="1"/>
          </p:cNvSpPr>
          <p:nvPr>
            <p:ph type="title"/>
          </p:nvPr>
        </p:nvSpPr>
        <p:spPr>
          <a:xfrm>
            <a:off x="381000" y="4993760"/>
            <a:ext cx="5867400" cy="522288"/>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E7F3A7F-8935-4D0C-80E1-0D6EE3E6EFEF}"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3E826D30-F462-40BF-89C4-D4967B5CB7FF}" type="datetimeFigureOut">
              <a:rPr lang="cs-CZ" smtClean="0"/>
              <a:pPr/>
              <a:t>15.12.2012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2E7F3A7F-8935-4D0C-80E1-0D6EE3E6EFEF}"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4561206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7614134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9778375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6995133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5267253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1887501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3359906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1954365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916013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12202871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6697781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cs-CZ" smtClean="0"/>
              <a:t>Kliknutím lze upravit styl předlohy.</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CD3501B-3030-4E8C-BAA0-4375BC6C8510}"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09725602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5AC2EC-2929-4B2B-BD4F-01A657EE5465}"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341686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Kliknutím lze upravit styly předlohy textu.</a:t>
            </a:r>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8BC2D55E-5861-4A26-B741-D7FE7DB3A720}"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89729670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A85E38A-2256-47E0-87B0-3C660CF12B6E}"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42041761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6E244A0C-54BB-43E7-874C-5805AD16B8CE}"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9754411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041AE9A1-1F61-4419-9C96-61BC4AB53726}"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33352838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063CDE27-B8A8-4305-9D47-D6BC74CB914B}"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543799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8F07BFC3-C4D9-4421-A47A-5D4F185D33CF}"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37124173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EC03BA14-DB39-436E-A3C1-8D837C37EDA5}"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19185573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795161E-7EA4-480A-A132-1495B6F788B4}"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163557785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16F94B4-4FBB-48DE-81AA-FE56A0083D1B}"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28116807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xAndClipArt" preserve="1">
  <p:cSld name="Nadpis, text a klipar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p>
            <a:r>
              <a:rPr lang="cs-CZ" smtClean="0"/>
              <a:t>Kliknutím lze upravit styl.</a:t>
            </a:r>
            <a:endParaRPr lang="cs-CZ"/>
          </a:p>
        </p:txBody>
      </p:sp>
      <p:sp>
        <p:nvSpPr>
          <p:cNvPr id="3" name="Zástupný symbol pro text 2"/>
          <p:cNvSpPr>
            <a:spLocks noGrp="1"/>
          </p:cNvSpPr>
          <p:nvPr>
            <p:ph type="body" sz="half" idx="1"/>
          </p:nvPr>
        </p:nvSpPr>
        <p:spPr>
          <a:xfrm>
            <a:off x="457200" y="1600200"/>
            <a:ext cx="4038600" cy="452596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klipart 3"/>
          <p:cNvSpPr>
            <a:spLocks noGrp="1"/>
          </p:cNvSpPr>
          <p:nvPr>
            <p:ph type="clipArt" sz="half" idx="2"/>
          </p:nvPr>
        </p:nvSpPr>
        <p:spPr>
          <a:xfrm>
            <a:off x="4648200" y="1600200"/>
            <a:ext cx="4038600" cy="4525963"/>
          </a:xfrm>
        </p:spPr>
        <p:txBody>
          <a:bodyPr/>
          <a:lstStyle/>
          <a:p>
            <a:pPr lvl="0"/>
            <a:endParaRPr lang="cs-CZ"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cs-CZ">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cs-CZ">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B5498EE-6503-480E-85BD-E07F6B7EF1F2}" type="slidenum">
              <a:rPr lang="cs-CZ">
                <a:solidFill>
                  <a:srgbClr val="000000"/>
                </a:solidFill>
              </a:rPr>
              <a:pPr>
                <a:defRPr/>
              </a:pPr>
              <a:t>‹#›</a:t>
            </a:fld>
            <a:endParaRPr lang="cs-CZ">
              <a:solidFill>
                <a:srgbClr val="000000"/>
              </a:solidFill>
            </a:endParaRPr>
          </a:p>
        </p:txBody>
      </p:sp>
    </p:spTree>
    <p:extLst>
      <p:ext uri="{BB962C8B-B14F-4D97-AF65-F5344CB8AC3E}">
        <p14:creationId xmlns:p14="http://schemas.microsoft.com/office/powerpoint/2010/main" val="52285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Zástupný symbol pro text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1" name="Zástupný symbol pro datum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3E826D30-F462-40BF-89C4-D4967B5CB7FF}" type="datetimeFigureOut">
              <a:rPr lang="cs-CZ" smtClean="0"/>
              <a:pPr/>
              <a:t>15.12.2012</a:t>
            </a:fld>
            <a:endParaRPr lang="cs-CZ"/>
          </a:p>
        </p:txBody>
      </p:sp>
      <p:sp>
        <p:nvSpPr>
          <p:cNvPr id="28" name="Zástupný symbol pro zápatí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cs-CZ"/>
          </a:p>
        </p:txBody>
      </p:sp>
      <p:sp>
        <p:nvSpPr>
          <p:cNvPr id="5" name="Zástupný symbol pro číslo snímku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2E7F3A7F-8935-4D0C-80E1-0D6EE3E6EFEF}" type="slidenum">
              <a:rPr lang="cs-CZ" smtClean="0"/>
              <a:pPr/>
              <a:t>‹#›</a:t>
            </a:fld>
            <a:endParaRPr lang="cs-CZ"/>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kumimoji="0" lang="cs-CZ" smtClean="0"/>
              <a:t>Klepnutím lze upravit styl předlohy nadpisů.</a:t>
            </a:r>
            <a:endParaRPr kumimoji="0" lang="en-US"/>
          </a:p>
        </p:txBody>
      </p:sp>
      <p:sp>
        <p:nvSpPr>
          <p:cNvPr id="9" name="Přímá spojovací čára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římá spojovací čára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9B5F3-256B-4911-A9AF-0390F2E14996}" type="datetimeFigureOut">
              <a:rPr lang="cs-CZ" smtClean="0">
                <a:solidFill>
                  <a:prstClr val="black">
                    <a:tint val="75000"/>
                  </a:prstClr>
                </a:solidFill>
              </a:rPr>
              <a:pPr/>
              <a:t>15.12.2012</a:t>
            </a:fld>
            <a:endParaRPr lang="cs-CZ">
              <a:solidFill>
                <a:prstClr val="black">
                  <a:tint val="75000"/>
                </a:prst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BF128A-FE21-45C0-8013-8108B4F95F7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86107956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cs-CZ">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cs-CZ">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9A02675C-6D1B-436C-891D-18BDA4760ECE}" type="slidenum">
              <a:rPr lang="cs-CZ">
                <a:solidFill>
                  <a:srgbClr val="000000"/>
                </a:solidFill>
              </a:rPr>
              <a:pPr fontAlgn="base">
                <a:spcBef>
                  <a:spcPct val="0"/>
                </a:spcBef>
                <a:spcAft>
                  <a:spcPct val="0"/>
                </a:spcAft>
                <a:defRPr/>
              </a:pPr>
              <a:t>‹#›</a:t>
            </a:fld>
            <a:endParaRPr lang="cs-CZ">
              <a:solidFill>
                <a:srgbClr val="000000"/>
              </a:solidFill>
            </a:endParaRPr>
          </a:p>
        </p:txBody>
      </p:sp>
    </p:spTree>
    <p:extLst>
      <p:ext uri="{BB962C8B-B14F-4D97-AF65-F5344CB8AC3E}">
        <p14:creationId xmlns:p14="http://schemas.microsoft.com/office/powerpoint/2010/main" val="28835898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i.idnes.cz/10/061/c460/AJA33856e_Nemci_odsun_1945a.jpg" TargetMode="External"/><Relationship Id="rId13" Type="http://schemas.openxmlformats.org/officeDocument/2006/relationships/hyperlink" Target="http://www.kcprymarov.estranky.cz/fotoalbum/valka_-osvobozeni_-odsun/povalecny-odsun-nemcu/" TargetMode="External"/><Relationship Id="rId3" Type="http://schemas.openxmlformats.org/officeDocument/2006/relationships/hyperlink" Target="http://www.bruntal.net/image/200507011228_SN08.jpg" TargetMode="External"/><Relationship Id="rId7" Type="http://schemas.openxmlformats.org/officeDocument/2006/relationships/hyperlink" Target="http://cr.ic.cz/clanky/obncsr/1418.jpg" TargetMode="External"/><Relationship Id="rId12" Type="http://schemas.openxmlformats.org/officeDocument/2006/relationships/hyperlink" Target="http://www.rctankmodel.cz/png/postoloprtskymasakr/313.jpg" TargetMode="External"/><Relationship Id="rId2" Type="http://schemas.openxmlformats.org/officeDocument/2006/relationships/hyperlink" Target="http://www.moderni-dejiny.cz/clanek/odsun-nemcu-ii-cast/" TargetMode="External"/><Relationship Id="rId1" Type="http://schemas.openxmlformats.org/officeDocument/2006/relationships/slideLayout" Target="../slideLayouts/slideLayout2.xml"/><Relationship Id="rId6" Type="http://schemas.openxmlformats.org/officeDocument/2006/relationships/hyperlink" Target="http://simonak.eu/images/obrazky_ostatni_strany/h_k/10_29_1.jpg" TargetMode="External"/><Relationship Id="rId11" Type="http://schemas.openxmlformats.org/officeDocument/2006/relationships/hyperlink" Target="http://2.bp.blogspot.com/_QLBkztu_YX8/SflJUiCo3TI/AAAAAAAAAOY/Z2XhH8c3d7w/s400/or_odsuny.jpg" TargetMode="External"/><Relationship Id="rId5" Type="http://schemas.openxmlformats.org/officeDocument/2006/relationships/hyperlink" Target="http://www.kcprymarov.estranky.cz/img/picture/1502/10.jpg" TargetMode="External"/><Relationship Id="rId10" Type="http://schemas.openxmlformats.org/officeDocument/2006/relationships/hyperlink" Target="http://img2.ct24.cz/multimedia/images/18/1731/middle/173078.jpg" TargetMode="External"/><Relationship Id="rId4" Type="http://schemas.openxmlformats.org/officeDocument/2006/relationships/hyperlink" Target="http://www.kohoutikriz.org/images/boyer10.jpg" TargetMode="External"/><Relationship Id="rId9" Type="http://schemas.openxmlformats.org/officeDocument/2006/relationships/hyperlink" Target="http://img1.rajce.idnes.cz/d0103/3/3120/3120392_76939ce9c5f5eeb1312d51ced794bcce/images/038_-_Divoke_odsuny_byly_zpetne_legitimovany_Benesovymi_dekrety.jpg" TargetMode="External"/><Relationship Id="rId14" Type="http://schemas.openxmlformats.org/officeDocument/2006/relationships/hyperlink" Target="http://www.blesk.cz/clanek/zpravy-udalosti-krimi/140754/zlocin-z-roku-1945-hromadna-vrazda-nemcu.html" TargetMode="External"/></Relationships>
</file>

<file path=ppt/slides/_rels/slide40.xml.rels><?xml version="1.0" encoding="UTF-8" standalone="yes"?>
<Relationships xmlns="http://schemas.openxmlformats.org/package/2006/relationships"><Relationship Id="rId2" Type="http://schemas.openxmlformats.org/officeDocument/2006/relationships/hyperlink" Target="http://www.google.cz/"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39" y="1124744"/>
            <a:ext cx="9144000" cy="573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dpis 1"/>
          <p:cNvSpPr>
            <a:spLocks noGrp="1"/>
          </p:cNvSpPr>
          <p:nvPr>
            <p:ph type="ctrTitle"/>
          </p:nvPr>
        </p:nvSpPr>
        <p:spPr>
          <a:xfrm>
            <a:off x="1155700" y="7938"/>
            <a:ext cx="6832600" cy="2412950"/>
          </a:xfrm>
        </p:spPr>
        <p:txBody>
          <a:bodyPr>
            <a:normAutofit fontScale="90000"/>
          </a:bodyPr>
          <a:lstStyle/>
          <a:p>
            <a:pPr eaLnBrk="1" hangingPunct="1">
              <a:defRPr/>
            </a:pPr>
            <a:r>
              <a:rPr lang="cs-CZ" sz="2800" b="1" dirty="0">
                <a:solidFill>
                  <a:srgbClr val="C00000"/>
                </a:solidFill>
                <a:latin typeface="Times New Roman" pitchFamily="18" charset="0"/>
                <a:cs typeface="Times New Roman" pitchFamily="18" charset="0"/>
              </a:rPr>
              <a:t>Název školy: </a:t>
            </a:r>
            <a:r>
              <a:rPr lang="cs-CZ" sz="2800" i="1" dirty="0">
                <a:solidFill>
                  <a:srgbClr val="C00000"/>
                </a:solidFill>
                <a:latin typeface="Times New Roman" pitchFamily="18" charset="0"/>
                <a:cs typeface="Times New Roman" pitchFamily="18" charset="0"/>
              </a:rPr>
              <a:t>ZŠ Klášterec nad Ohří, Krátká 676</a:t>
            </a:r>
            <a:br>
              <a:rPr lang="cs-CZ" sz="2800" i="1"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Autor: </a:t>
            </a:r>
            <a:r>
              <a:rPr lang="cs-CZ" sz="2800" i="1" dirty="0" smtClean="0">
                <a:solidFill>
                  <a:srgbClr val="C00000"/>
                </a:solidFill>
                <a:latin typeface="Times New Roman" pitchFamily="18" charset="0"/>
                <a:cs typeface="Times New Roman" pitchFamily="18" charset="0"/>
              </a:rPr>
              <a:t>Bc. Michael RADIMERSKÝ</a:t>
            </a:r>
            <a:r>
              <a:rPr lang="cs-CZ" sz="2800" i="1" dirty="0">
                <a:solidFill>
                  <a:srgbClr val="C00000"/>
                </a:solidFill>
                <a:latin typeface="Times New Roman" pitchFamily="18" charset="0"/>
                <a:cs typeface="Times New Roman" pitchFamily="18" charset="0"/>
              </a:rPr>
              <a:t/>
            </a:r>
            <a:br>
              <a:rPr lang="cs-CZ" sz="2800" i="1"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Název materiálu: </a:t>
            </a:r>
            <a:r>
              <a:rPr lang="cs-CZ" sz="2800" i="1" dirty="0" smtClean="0">
                <a:solidFill>
                  <a:srgbClr val="C00000"/>
                </a:solidFill>
                <a:latin typeface="Times New Roman" pitchFamily="18" charset="0"/>
                <a:cs typeface="Times New Roman" pitchFamily="18" charset="0"/>
              </a:rPr>
              <a:t>VY_32_INOVACE_9_32_ VYSÍDLENÍ NĚMCŮ Z ČESKOSLOVENSKA</a:t>
            </a:r>
            <a:r>
              <a:rPr lang="cs-CZ" sz="2800" dirty="0">
                <a:solidFill>
                  <a:srgbClr val="C00000"/>
                </a:solidFill>
                <a:latin typeface="Times New Roman" pitchFamily="18" charset="0"/>
                <a:cs typeface="Times New Roman" pitchFamily="18" charset="0"/>
              </a:rPr>
              <a:t/>
            </a:r>
            <a:br>
              <a:rPr lang="cs-CZ" sz="2800" dirty="0">
                <a:solidFill>
                  <a:srgbClr val="C00000"/>
                </a:solidFill>
                <a:latin typeface="Times New Roman" pitchFamily="18" charset="0"/>
                <a:cs typeface="Times New Roman" pitchFamily="18" charset="0"/>
              </a:rPr>
            </a:br>
            <a:r>
              <a:rPr lang="cs-CZ" sz="2800" b="1" dirty="0">
                <a:solidFill>
                  <a:srgbClr val="C00000"/>
                </a:solidFill>
                <a:latin typeface="Times New Roman" pitchFamily="18" charset="0"/>
                <a:cs typeface="Times New Roman" pitchFamily="18" charset="0"/>
              </a:rPr>
              <a:t>Číslo projektu: </a:t>
            </a:r>
            <a:r>
              <a:rPr lang="cs-CZ" sz="2800" dirty="0">
                <a:solidFill>
                  <a:srgbClr val="C00000"/>
                </a:solidFill>
                <a:latin typeface="Times New Roman" pitchFamily="18" charset="0"/>
                <a:cs typeface="Times New Roman" pitchFamily="18" charset="0"/>
              </a:rPr>
              <a:t>CZ.1.07/1.4.00/21.1115</a:t>
            </a:r>
            <a:endParaRPr lang="cs-CZ" dirty="0">
              <a:solidFill>
                <a:srgbClr val="C00000"/>
              </a:solidFill>
            </a:endParaRPr>
          </a:p>
        </p:txBody>
      </p:sp>
      <p:sp>
        <p:nvSpPr>
          <p:cNvPr id="3" name="Podnadpis 2"/>
          <p:cNvSpPr>
            <a:spLocks noGrp="1"/>
          </p:cNvSpPr>
          <p:nvPr>
            <p:ph type="subTitle" idx="1"/>
          </p:nvPr>
        </p:nvSpPr>
        <p:spPr/>
        <p:txBody>
          <a:bodyPr/>
          <a:lstStyle/>
          <a:p>
            <a:pPr algn="ctr" eaLnBrk="1" hangingPunct="1">
              <a:defRPr/>
            </a:pPr>
            <a:r>
              <a:rPr lang="cs-CZ" b="1" dirty="0">
                <a:solidFill>
                  <a:srgbClr val="FFFF00"/>
                </a:solidFill>
                <a:effectLst>
                  <a:outerShdw blurRad="38100" dist="38100" dir="2700000" algn="tl">
                    <a:srgbClr val="000000">
                      <a:alpha val="43137"/>
                    </a:srgbClr>
                  </a:outerShdw>
                </a:effectLst>
              </a:rPr>
              <a:t>Anotace: Prezentace pro  </a:t>
            </a:r>
            <a:r>
              <a:rPr lang="cs-CZ" b="1" dirty="0" smtClean="0">
                <a:solidFill>
                  <a:srgbClr val="FFFF00"/>
                </a:solidFill>
                <a:effectLst>
                  <a:outerShdw blurRad="38100" dist="38100" dir="2700000" algn="tl">
                    <a:srgbClr val="000000">
                      <a:alpha val="43137"/>
                    </a:srgbClr>
                  </a:outerShdw>
                </a:effectLst>
              </a:rPr>
              <a:t>9. </a:t>
            </a:r>
            <a:r>
              <a:rPr lang="cs-CZ" b="1" dirty="0">
                <a:solidFill>
                  <a:srgbClr val="FFFF00"/>
                </a:solidFill>
                <a:effectLst>
                  <a:outerShdw blurRad="38100" dist="38100" dir="2700000" algn="tl">
                    <a:srgbClr val="000000">
                      <a:alpha val="43137"/>
                    </a:srgbClr>
                  </a:outerShdw>
                </a:effectLst>
              </a:rPr>
              <a:t>ročník. K výkladu</a:t>
            </a:r>
          </a:p>
        </p:txBody>
      </p:sp>
      <p:pic>
        <p:nvPicPr>
          <p:cNvPr id="3077" name="obrázek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5394325"/>
            <a:ext cx="4687887" cy="14636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307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58875" cy="151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Obrázek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91475" y="-14288"/>
            <a:ext cx="1152525" cy="1492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48684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Autofit/>
          </a:bodyPr>
          <a:lstStyle/>
          <a:p>
            <a:r>
              <a:rPr lang="cs-CZ" sz="6000" b="1" u="sng" dirty="0" smtClean="0">
                <a:solidFill>
                  <a:srgbClr val="FF0000"/>
                </a:solidFill>
                <a:effectLst>
                  <a:outerShdw blurRad="38100" dist="38100" dir="2700000" algn="tl">
                    <a:srgbClr val="000000">
                      <a:alpha val="43137"/>
                    </a:srgbClr>
                  </a:outerShdw>
                </a:effectLst>
              </a:rPr>
              <a:t>Vysídlení Němců z Československa</a:t>
            </a:r>
            <a:endParaRPr lang="cs-CZ" sz="6000" u="sng" dirty="0">
              <a:solidFill>
                <a:srgbClr val="FF0000"/>
              </a:solidFill>
              <a:effectLst>
                <a:outerShdw blurRad="38100" dist="38100" dir="2700000" algn="tl">
                  <a:srgbClr val="000000">
                    <a:alpha val="43137"/>
                  </a:srgbClr>
                </a:outerShdw>
              </a:effectLst>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41" y="0"/>
            <a:ext cx="9149841" cy="4284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lstStyle/>
          <a:p>
            <a:r>
              <a:rPr lang="cs-CZ" b="1" u="sng" dirty="0" smtClean="0">
                <a:effectLst>
                  <a:outerShdw blurRad="38100" dist="38100" dir="2700000" algn="tl">
                    <a:srgbClr val="000000">
                      <a:alpha val="43137"/>
                    </a:srgbClr>
                  </a:outerShdw>
                </a:effectLst>
              </a:rPr>
              <a:t>Nucené vysídlení Němců </a:t>
            </a:r>
            <a:r>
              <a:rPr lang="cs-CZ" dirty="0" smtClean="0"/>
              <a:t>je jedním z označení pro masové deportace německého obyvatelstva z Československa, především z území Sudet, k němuž došlo po 2. světové válce v letech </a:t>
            </a:r>
            <a:r>
              <a:rPr lang="cs-CZ" b="1" dirty="0" smtClean="0">
                <a:solidFill>
                  <a:srgbClr val="FF0000"/>
                </a:solidFill>
                <a:effectLst>
                  <a:outerShdw blurRad="38100" dist="38100" dir="2700000" algn="tl">
                    <a:srgbClr val="000000">
                      <a:alpha val="43137"/>
                    </a:srgbClr>
                  </a:outerShdw>
                </a:effectLst>
              </a:rPr>
              <a:t>1945 – 1946</a:t>
            </a:r>
            <a:r>
              <a:rPr lang="cs-CZ" dirty="0" smtClean="0"/>
              <a:t>.</a:t>
            </a:r>
            <a:endParaRPr lang="cs-CZ"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58" y="0"/>
            <a:ext cx="912634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4898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9" y="0"/>
            <a:ext cx="9124979"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96509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effectLst>
                  <a:outerShdw blurRad="38100" dist="38100" dir="2700000" algn="tl">
                    <a:srgbClr val="000000">
                      <a:alpha val="43137"/>
                    </a:srgbClr>
                  </a:outerShdw>
                </a:effectLst>
              </a:rPr>
              <a:t>Různá označení</a:t>
            </a:r>
            <a:endParaRPr lang="cs-CZ" u="sng"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304800" y="1554162"/>
            <a:ext cx="8686800" cy="5043190"/>
          </a:xfrm>
        </p:spPr>
        <p:txBody>
          <a:bodyPr>
            <a:normAutofit fontScale="70000" lnSpcReduction="20000"/>
          </a:bodyPr>
          <a:lstStyle/>
          <a:p>
            <a:r>
              <a:rPr lang="cs-CZ" sz="3300" dirty="0" smtClean="0"/>
              <a:t>Většina obyvatel a politiků České republiky, stejně jako současná česká i někdejší komunistická historiografie, používá termínů </a:t>
            </a:r>
            <a:r>
              <a:rPr lang="cs-CZ" sz="3300" b="1" u="sng" dirty="0" smtClean="0">
                <a:solidFill>
                  <a:srgbClr val="FF0000"/>
                </a:solidFill>
                <a:effectLst>
                  <a:outerShdw blurRad="38100" dist="38100" dir="2700000" algn="tl">
                    <a:srgbClr val="000000">
                      <a:alpha val="43137"/>
                    </a:srgbClr>
                  </a:outerShdw>
                </a:effectLst>
              </a:rPr>
              <a:t>odsun</a:t>
            </a:r>
            <a:r>
              <a:rPr lang="cs-CZ" sz="3300" dirty="0" smtClean="0"/>
              <a:t> či </a:t>
            </a:r>
            <a:r>
              <a:rPr lang="cs-CZ" sz="3300" b="1" u="sng" dirty="0" smtClean="0">
                <a:solidFill>
                  <a:srgbClr val="FF0000"/>
                </a:solidFill>
                <a:effectLst>
                  <a:outerShdw blurRad="38100" dist="38100" dir="2700000" algn="tl">
                    <a:srgbClr val="000000">
                      <a:alpha val="43137"/>
                    </a:srgbClr>
                  </a:outerShdw>
                </a:effectLst>
              </a:rPr>
              <a:t>vysídlení</a:t>
            </a:r>
            <a:r>
              <a:rPr lang="cs-CZ" sz="3300" dirty="0" smtClean="0"/>
              <a:t>. Vysídlení Němci, jako jejichž mluvčí vystupuje především Sudetoněmecké krajanské sdružení hovoří o </a:t>
            </a:r>
            <a:r>
              <a:rPr lang="cs-CZ" sz="3300" b="1" u="sng" dirty="0" smtClean="0">
                <a:solidFill>
                  <a:srgbClr val="FF0000"/>
                </a:solidFill>
                <a:effectLst>
                  <a:outerShdw blurRad="38100" dist="38100" dir="2700000" algn="tl">
                    <a:srgbClr val="000000">
                      <a:alpha val="43137"/>
                    </a:srgbClr>
                  </a:outerShdw>
                </a:effectLst>
              </a:rPr>
              <a:t>vyhnání</a:t>
            </a:r>
            <a:r>
              <a:rPr lang="cs-CZ" sz="3300" dirty="0" smtClean="0"/>
              <a:t>. Příčinou této jazykové dvojkolejnosti je, že v současné době v češtině ani v němčině neexistuje pro tyto deportace bezpříznakové označení: kdo hovoří o odsunu nebo vysídlení, bývá automaticky považován za jeho obhájce, kdo o vyhnání, za kritika. Pro úplnost je třeba dodat, že v angličtině se pro deportace užívá výrazu </a:t>
            </a:r>
            <a:r>
              <a:rPr lang="cs-CZ" sz="3300" i="1" dirty="0" smtClean="0"/>
              <a:t>transfer</a:t>
            </a:r>
            <a:r>
              <a:rPr lang="cs-CZ" sz="3300" dirty="0" smtClean="0"/>
              <a:t> (tento termín používá i Postupimská deklarace), jenž však nemá v tomto kontextu v češtině odpovídající ekvivalent – pouze přibližně mu odpovídá výraz </a:t>
            </a:r>
            <a:r>
              <a:rPr lang="cs-CZ" sz="3300" i="1" dirty="0" smtClean="0"/>
              <a:t>přesun</a:t>
            </a:r>
            <a:r>
              <a:rPr lang="cs-CZ" sz="3300" dirty="0" smtClean="0"/>
              <a:t>. Česko-německá deklarace o vzájemných vztazích a jejich budoucím rozvoji používá slovní spojení </a:t>
            </a:r>
            <a:r>
              <a:rPr lang="cs-CZ" sz="3300" b="1" i="1" dirty="0" smtClean="0">
                <a:effectLst>
                  <a:outerShdw blurRad="38100" dist="38100" dir="2700000" algn="tl">
                    <a:srgbClr val="000000">
                      <a:alpha val="43137"/>
                    </a:srgbClr>
                  </a:outerShdw>
                </a:effectLst>
              </a:rPr>
              <a:t>„poválečné vyhnání, jakož i nucené vysídlení“</a:t>
            </a:r>
            <a:r>
              <a:rPr lang="cs-CZ" sz="3300" dirty="0" smtClean="0"/>
              <a:t>.</a:t>
            </a:r>
          </a:p>
          <a:p>
            <a:endParaRPr lang="cs-CZ"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sz="3600" b="1" u="sng" dirty="0" smtClean="0">
                <a:effectLst>
                  <a:outerShdw blurRad="38100" dist="38100" dir="2700000" algn="tl">
                    <a:srgbClr val="000000">
                      <a:alpha val="43137"/>
                    </a:srgbClr>
                  </a:outerShdw>
                </a:effectLst>
              </a:rPr>
              <a:t>Vznik myšlenky vysídlení a jeho realizace</a:t>
            </a:r>
            <a:endParaRPr lang="cs-CZ" sz="3600" u="sng"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85000" lnSpcReduction="20000"/>
          </a:bodyPr>
          <a:lstStyle/>
          <a:p>
            <a:r>
              <a:rPr lang="cs-CZ" dirty="0" smtClean="0"/>
              <a:t>Myšlenka masového transportu obyvatelstva vznikla již po první světové válce; řešení komplikované národnostní skladby a z nich pramenících těžkých konfliktů a nepřekonatelných antagonismů, zejména ve střední a východní Evropě, mělo přinést „zjednodušení národnostního složení“. Jedním z prvních, kdo toto opatření propagoval, byl např. francouzský sociolog Bernard Lavergne. Tato metoda byla skutečně použita, a to při řešení vztahů mezi Řeckem a Tureckem na Balkáně. Jednalo se však v meziválečné Evropě o výjimečné řešení. Problémy komplikovaného národnostního složení byly spíše řešeny soustavou tzv. ochrany minorit (opatření versaillské konference).</a:t>
            </a:r>
          </a:p>
          <a:p>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04" y="512944"/>
            <a:ext cx="9117796" cy="56678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3370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124744"/>
            <a:ext cx="8686800" cy="5472608"/>
          </a:xfrm>
        </p:spPr>
        <p:txBody>
          <a:bodyPr>
            <a:normAutofit fontScale="92500" lnSpcReduction="20000"/>
          </a:bodyPr>
          <a:lstStyle/>
          <a:p>
            <a:r>
              <a:rPr lang="cs-CZ" dirty="0" smtClean="0"/>
              <a:t>Protiněmecké nálady narůstaly v domácím a zahraničním odboji i většině české společnosti postupně v průběhu války a německé okupace českých zemí a vrcholily v </a:t>
            </a:r>
            <a:r>
              <a:rPr lang="cs-CZ" b="1" u="sng" dirty="0" smtClean="0">
                <a:effectLst>
                  <a:outerShdw blurRad="38100" dist="38100" dir="2700000" algn="tl">
                    <a:srgbClr val="000000">
                      <a:alpha val="43137"/>
                    </a:srgbClr>
                  </a:outerShdw>
                </a:effectLst>
              </a:rPr>
              <a:t>květnu 1945</a:t>
            </a:r>
            <a:r>
              <a:rPr lang="cs-CZ" dirty="0" smtClean="0"/>
              <a:t>, kdy se zdálo další česko-německé soužití jako nemožné. V domácím odboji se myšlenka totálního odsunu objevila bezprostředně po Heydrichiádě v roce 1942 a tento postoj již nebyl do konce války revidován.</a:t>
            </a:r>
            <a:r>
              <a:rPr lang="cs-CZ" baseline="30000" dirty="0" smtClean="0"/>
              <a:t> </a:t>
            </a:r>
            <a:r>
              <a:rPr lang="cs-CZ" dirty="0" smtClean="0"/>
              <a:t>K zesílení protiněmeckých nálad bezprostředně před koncem války přispěly nejvíce závěrečné válečné operace na českém území, které vedl německý polní maršál Schörner, a také návrat vězňů z koncentračních táborů spolu s postupným odhalováním nacistických zločinů.</a:t>
            </a:r>
          </a:p>
          <a:p>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effectLst>
                  <a:outerShdw blurRad="38100" dist="38100" dir="2700000" algn="tl">
                    <a:srgbClr val="000000">
                      <a:alpha val="43137"/>
                    </a:srgbClr>
                  </a:outerShdw>
                </a:effectLst>
              </a:rPr>
              <a:t>Exilová vláda</a:t>
            </a:r>
            <a:endParaRPr lang="cs-CZ" u="sng"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77500" lnSpcReduction="20000"/>
          </a:bodyPr>
          <a:lstStyle/>
          <a:p>
            <a:r>
              <a:rPr lang="cs-CZ" dirty="0" smtClean="0"/>
              <a:t>V mezinárodním kontextu žádala o odsun všech Němců z odstoupeného území jako první na podzim 1939 polská exilová vláda v Londýně.</a:t>
            </a:r>
            <a:r>
              <a:rPr lang="cs-CZ" baseline="30000" dirty="0" smtClean="0"/>
              <a:t>[</a:t>
            </a:r>
            <a:r>
              <a:rPr lang="cs-CZ" dirty="0" smtClean="0"/>
              <a:t>Tento požadavek vyslovila při kritice Edvarda Beneše a rozhovorů, které od 3. září 1939 vedl v exilu s představiteli sudetoněmeckých sociálních demokratů, zejména s předsedou Wenzelem Jakschem. </a:t>
            </a:r>
            <a:r>
              <a:rPr lang="cs-CZ" b="1" dirty="0" smtClean="0">
                <a:effectLst>
                  <a:outerShdw blurRad="38100" dist="38100" dir="2700000" algn="tl">
                    <a:srgbClr val="000000">
                      <a:alpha val="43137"/>
                    </a:srgbClr>
                  </a:outerShdw>
                </a:effectLst>
              </a:rPr>
              <a:t>V červenci 1942 došla k závěru o nutnosti transferu německého obyvatelstva celé střední a jihovýchodní Evropy britská vláda a následně v </a:t>
            </a:r>
            <a:r>
              <a:rPr lang="cs-CZ" b="1" u="sng" dirty="0" smtClean="0">
                <a:effectLst>
                  <a:outerShdw blurRad="38100" dist="38100" dir="2700000" algn="tl">
                    <a:srgbClr val="000000">
                      <a:alpha val="43137"/>
                    </a:srgbClr>
                  </a:outerShdw>
                </a:effectLst>
              </a:rPr>
              <a:t>říjnu 1942 </a:t>
            </a:r>
            <a:r>
              <a:rPr lang="cs-CZ" b="1" dirty="0" smtClean="0">
                <a:effectLst>
                  <a:outerShdw blurRad="38100" dist="38100" dir="2700000" algn="tl">
                    <a:srgbClr val="000000">
                      <a:alpha val="43137"/>
                    </a:srgbClr>
                  </a:outerShdw>
                </a:effectLst>
              </a:rPr>
              <a:t>Benešovi doporučila, aby se při budoucí realizaci odsunu nekladl příliš velký důraz na kriteria a posuzování viny či neviny jednotlivých Němců</a:t>
            </a:r>
            <a:r>
              <a:rPr lang="cs-CZ" dirty="0" smtClean="0"/>
              <a:t>. </a:t>
            </a:r>
            <a:r>
              <a:rPr lang="cs-CZ" b="1" u="sng" dirty="0" smtClean="0">
                <a:solidFill>
                  <a:srgbClr val="FF0000"/>
                </a:solidFill>
                <a:effectLst>
                  <a:outerShdw blurRad="38100" dist="38100" dir="2700000" algn="tl">
                    <a:srgbClr val="000000">
                      <a:alpha val="43137"/>
                    </a:srgbClr>
                  </a:outerShdw>
                </a:effectLst>
              </a:rPr>
              <a:t>V červnu 1943 dali souhlas k celkovému odsunu Roosevelt a Stalin a v prosinci 1943 vedení KSČ.</a:t>
            </a:r>
          </a:p>
          <a:p>
            <a:endParaRPr lang="cs-CZ"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76" y="404664"/>
            <a:ext cx="9127924" cy="6021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449544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fontScale="85000" lnSpcReduction="20000"/>
          </a:bodyPr>
          <a:lstStyle/>
          <a:p>
            <a:r>
              <a:rPr lang="cs-CZ" dirty="0" smtClean="0"/>
              <a:t>Při projevu </a:t>
            </a:r>
            <a:r>
              <a:rPr lang="cs-CZ" b="1" u="sng" dirty="0" smtClean="0">
                <a:effectLst>
                  <a:outerShdw blurRad="38100" dist="38100" dir="2700000" algn="tl">
                    <a:srgbClr val="000000">
                      <a:alpha val="43137"/>
                    </a:srgbClr>
                  </a:outerShdw>
                </a:effectLst>
              </a:rPr>
              <a:t>12. května 1945 </a:t>
            </a:r>
            <a:r>
              <a:rPr lang="cs-CZ" dirty="0" smtClean="0"/>
              <a:t>v </a:t>
            </a:r>
            <a:r>
              <a:rPr lang="cs-CZ" b="1" dirty="0" smtClean="0">
                <a:effectLst>
                  <a:outerShdw blurRad="38100" dist="38100" dir="2700000" algn="tl">
                    <a:srgbClr val="000000">
                      <a:alpha val="43137"/>
                    </a:srgbClr>
                  </a:outerShdw>
                </a:effectLst>
              </a:rPr>
              <a:t>Brně</a:t>
            </a:r>
            <a:r>
              <a:rPr lang="cs-CZ" dirty="0" smtClean="0"/>
              <a:t> prohlásil </a:t>
            </a:r>
            <a:r>
              <a:rPr lang="cs-CZ" b="1" u="sng" dirty="0" smtClean="0">
                <a:effectLst>
                  <a:outerShdw blurRad="38100" dist="38100" dir="2700000" algn="tl">
                    <a:srgbClr val="000000">
                      <a:alpha val="43137"/>
                    </a:srgbClr>
                  </a:outerShdw>
                </a:effectLst>
              </a:rPr>
              <a:t>Beneš</a:t>
            </a:r>
            <a:r>
              <a:rPr lang="cs-CZ" dirty="0" smtClean="0"/>
              <a:t>, že „</a:t>
            </a:r>
            <a:r>
              <a:rPr lang="cs-CZ" b="1" dirty="0" smtClean="0">
                <a:solidFill>
                  <a:srgbClr val="0070C0"/>
                </a:solidFill>
                <a:effectLst>
                  <a:outerShdw blurRad="38100" dist="38100" dir="2700000" algn="tl">
                    <a:srgbClr val="000000">
                      <a:alpha val="43137"/>
                    </a:srgbClr>
                  </a:outerShdw>
                </a:effectLst>
              </a:rPr>
              <a:t>německý problém v republice musíme definitivně vylikvidovat</a:t>
            </a:r>
            <a:r>
              <a:rPr lang="cs-CZ" dirty="0" smtClean="0"/>
              <a:t>“, a čtyři dny nato na Staroměstském náměstí v </a:t>
            </a:r>
            <a:r>
              <a:rPr lang="cs-CZ" b="1" dirty="0" smtClean="0">
                <a:effectLst>
                  <a:outerShdw blurRad="38100" dist="38100" dir="2700000" algn="tl">
                    <a:srgbClr val="000000">
                      <a:alpha val="43137"/>
                    </a:srgbClr>
                  </a:outerShdw>
                </a:effectLst>
              </a:rPr>
              <a:t>Praze</a:t>
            </a:r>
            <a:r>
              <a:rPr lang="cs-CZ" dirty="0" smtClean="0"/>
              <a:t>, že „</a:t>
            </a:r>
            <a:r>
              <a:rPr lang="cs-CZ" b="1" i="1" dirty="0" smtClean="0">
                <a:solidFill>
                  <a:srgbClr val="0070C0"/>
                </a:solidFill>
                <a:effectLst>
                  <a:outerShdw blurRad="38100" dist="38100" dir="2700000" algn="tl">
                    <a:srgbClr val="000000">
                      <a:alpha val="43137"/>
                    </a:srgbClr>
                  </a:outerShdw>
                </a:effectLst>
              </a:rPr>
              <a:t>bude třeba vylikvidovat zejména nekompromisně Němce v českých zemích a Maďary na Slovensku</a:t>
            </a:r>
            <a:r>
              <a:rPr lang="cs-CZ" dirty="0" smtClean="0"/>
              <a:t>“. Přestože odsun začal fakticky již evakuací mnoha sudetských Němců před postupující frontou a k samotnému „vyhánění“ </a:t>
            </a:r>
            <a:r>
              <a:rPr lang="cs-CZ" b="1" dirty="0" smtClean="0">
                <a:effectLst>
                  <a:outerShdw blurRad="38100" dist="38100" dir="2700000" algn="tl">
                    <a:srgbClr val="000000">
                      <a:alpha val="43137"/>
                    </a:srgbClr>
                  </a:outerShdw>
                </a:effectLst>
              </a:rPr>
              <a:t>začalo docházet již v průběhu tzv. Květnového povstání, tak tento projev prezidenta byl podle odpůrců odsunu tím konkrétním a bezprostředním impulsem k tzv. „divokému odsunu“, při kterém často docházelo k brutálním útokům na vysídlované.</a:t>
            </a:r>
            <a:endParaRPr lang="cs-CZ"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0000"/>
                </a:solidFill>
                <a:effectLst>
                  <a:outerShdw blurRad="38100" dist="38100" dir="2700000" algn="tl">
                    <a:srgbClr val="000000">
                      <a:alpha val="43137"/>
                    </a:srgbClr>
                  </a:outerShdw>
                </a:effectLst>
              </a:rPr>
              <a:t>Argumenty</a:t>
            </a:r>
            <a:endParaRPr lang="cs-CZ" u="sng" dirty="0">
              <a:solidFill>
                <a:srgbClr val="FF0000"/>
              </a:solidFill>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a:xfrm>
            <a:off x="304800" y="1196752"/>
            <a:ext cx="8686800" cy="5328592"/>
          </a:xfrm>
        </p:spPr>
        <p:txBody>
          <a:bodyPr>
            <a:normAutofit fontScale="70000" lnSpcReduction="20000"/>
          </a:bodyPr>
          <a:lstStyle/>
          <a:p>
            <a:r>
              <a:rPr lang="cs-CZ" u="sng" dirty="0" smtClean="0"/>
              <a:t>Nejen podle komunistického, ale i podle dosavadního českého převažujícího pojetí historie byly deportace nevyhnutelným důsledkem následujících příčin:</a:t>
            </a:r>
          </a:p>
          <a:p>
            <a:r>
              <a:rPr lang="cs-CZ" sz="3600" b="1" dirty="0" smtClean="0">
                <a:solidFill>
                  <a:srgbClr val="0070C0"/>
                </a:solidFill>
                <a:effectLst>
                  <a:outerShdw blurRad="38100" dist="38100" dir="2700000" algn="tl">
                    <a:srgbClr val="000000">
                      <a:alpha val="43137"/>
                    </a:srgbClr>
                  </a:outerShdw>
                </a:effectLst>
              </a:rPr>
              <a:t>nacismu</a:t>
            </a:r>
            <a:r>
              <a:rPr lang="cs-CZ" sz="3600" dirty="0" smtClean="0"/>
              <a:t> a </a:t>
            </a:r>
            <a:r>
              <a:rPr lang="cs-CZ" sz="3600" b="1" dirty="0" smtClean="0">
                <a:solidFill>
                  <a:srgbClr val="0070C0"/>
                </a:solidFill>
                <a:effectLst>
                  <a:outerShdw blurRad="38100" dist="38100" dir="2700000" algn="tl">
                    <a:srgbClr val="000000">
                      <a:alpha val="43137"/>
                    </a:srgbClr>
                  </a:outerShdw>
                </a:effectLst>
              </a:rPr>
              <a:t>německých válečných zločinů </a:t>
            </a:r>
          </a:p>
          <a:p>
            <a:r>
              <a:rPr lang="cs-CZ" sz="3600" b="1" dirty="0" smtClean="0">
                <a:solidFill>
                  <a:srgbClr val="0070C0"/>
                </a:solidFill>
                <a:effectLst>
                  <a:outerShdw blurRad="38100" dist="38100" dir="2700000" algn="tl">
                    <a:srgbClr val="000000">
                      <a:alpha val="43137"/>
                    </a:srgbClr>
                  </a:outerShdw>
                </a:effectLst>
              </a:rPr>
              <a:t>protičeskoslovenskému vystupování českých (sudetských) Němců od třicátých let</a:t>
            </a:r>
            <a:r>
              <a:rPr lang="cs-CZ" sz="3600" dirty="0" smtClean="0"/>
              <a:t>, kdy se k moci v Německu dostal Adolf Hitler. </a:t>
            </a:r>
          </a:p>
          <a:p>
            <a:r>
              <a:rPr lang="cs-CZ" sz="3600" b="1" dirty="0" smtClean="0">
                <a:solidFill>
                  <a:srgbClr val="0070C0"/>
                </a:solidFill>
                <a:effectLst>
                  <a:outerShdw blurRad="38100" dist="38100" dir="2700000" algn="tl">
                    <a:srgbClr val="000000">
                      <a:alpha val="43137"/>
                    </a:srgbClr>
                  </a:outerShdw>
                </a:effectLst>
              </a:rPr>
              <a:t>Mnichovské dohody</a:t>
            </a:r>
            <a:r>
              <a:rPr lang="cs-CZ" sz="3600" dirty="0" smtClean="0"/>
              <a:t>, která stvrdila odtržení Sudet, požadované Sudetoněmeckou stranou Konráda Henleina </a:t>
            </a:r>
          </a:p>
          <a:p>
            <a:r>
              <a:rPr lang="cs-CZ" sz="3600" b="1" dirty="0" smtClean="0">
                <a:solidFill>
                  <a:srgbClr val="0070C0"/>
                </a:solidFill>
                <a:effectLst>
                  <a:outerShdw blurRad="38100" dist="38100" dir="2700000" algn="tl">
                    <a:srgbClr val="000000">
                      <a:alpha val="43137"/>
                    </a:srgbClr>
                  </a:outerShdw>
                </a:effectLst>
              </a:rPr>
              <a:t>následného vysídlení a útěku obyvatelstva ze Sudet </a:t>
            </a:r>
            <a:r>
              <a:rPr lang="cs-CZ" sz="3600" dirty="0" smtClean="0"/>
              <a:t>(přes 150 000 lidí, z toho 115 000 Čechů podle policejních hlášení, dalších přibližně 70 – 100 tisíc emigrantů ve druhé vlně po dokončení obsazování). Značnou část však tvořili státní zaměstnanci, kteří odešli na příkaz československých úřadů. </a:t>
            </a:r>
          </a:p>
          <a:p>
            <a:pPr>
              <a:buNone/>
            </a:pPr>
            <a:endParaRPr lang="cs-CZ"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36712"/>
            <a:ext cx="9114865" cy="5013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97102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196752"/>
            <a:ext cx="8686800" cy="5472608"/>
          </a:xfrm>
        </p:spPr>
        <p:txBody>
          <a:bodyPr>
            <a:normAutofit fontScale="70000" lnSpcReduction="20000"/>
          </a:bodyPr>
          <a:lstStyle/>
          <a:p>
            <a:r>
              <a:rPr lang="cs-CZ" sz="3400" dirty="0" smtClean="0"/>
              <a:t>poté </a:t>
            </a:r>
            <a:r>
              <a:rPr lang="cs-CZ" sz="3400" b="1" dirty="0" smtClean="0">
                <a:solidFill>
                  <a:srgbClr val="0070C0"/>
                </a:solidFill>
                <a:effectLst>
                  <a:outerShdw blurRad="38100" dist="38100" dir="2700000" algn="tl">
                    <a:srgbClr val="000000">
                      <a:alpha val="43137"/>
                    </a:srgbClr>
                  </a:outerShdw>
                </a:effectLst>
              </a:rPr>
              <a:t>následující okupace zbytku Československa</a:t>
            </a:r>
            <a:r>
              <a:rPr lang="cs-CZ" sz="3400" dirty="0" smtClean="0"/>
              <a:t>. </a:t>
            </a:r>
          </a:p>
          <a:p>
            <a:r>
              <a:rPr lang="cs-CZ" sz="3400" b="1" dirty="0" smtClean="0">
                <a:solidFill>
                  <a:srgbClr val="0070C0"/>
                </a:solidFill>
                <a:effectLst>
                  <a:outerShdw blurRad="38100" dist="38100" dir="2700000" algn="tl">
                    <a:srgbClr val="000000">
                      <a:alpha val="43137"/>
                    </a:srgbClr>
                  </a:outerShdw>
                </a:effectLst>
              </a:rPr>
              <a:t>brutality okupačních úřadů </a:t>
            </a:r>
            <a:r>
              <a:rPr lang="cs-CZ" sz="3400" dirty="0" smtClean="0"/>
              <a:t>vůči všem formám protestů a odboje českého lidu vůči Němcům </a:t>
            </a:r>
          </a:p>
          <a:p>
            <a:r>
              <a:rPr lang="cs-CZ" sz="3400" b="1" dirty="0" smtClean="0">
                <a:solidFill>
                  <a:srgbClr val="0070C0"/>
                </a:solidFill>
                <a:effectLst>
                  <a:outerShdw blurRad="38100" dist="38100" dir="2700000" algn="tl">
                    <a:srgbClr val="000000">
                      <a:alpha val="43137"/>
                    </a:srgbClr>
                  </a:outerShdw>
                </a:effectLst>
              </a:rPr>
              <a:t>poprav i divokých exekucí českého civilního obyvatelstva </a:t>
            </a:r>
            <a:r>
              <a:rPr lang="cs-CZ" sz="3400" dirty="0" smtClean="0"/>
              <a:t>- obětí nacismu </a:t>
            </a:r>
          </a:p>
          <a:p>
            <a:r>
              <a:rPr lang="cs-CZ" sz="3400" dirty="0" smtClean="0"/>
              <a:t>toho, že se za 2. světové války sudetští Němci, jimž bylo v Protektorátu </a:t>
            </a:r>
            <a:r>
              <a:rPr lang="cs-CZ" sz="3400" b="1" dirty="0" smtClean="0">
                <a:solidFill>
                  <a:srgbClr val="0070C0"/>
                </a:solidFill>
                <a:effectLst>
                  <a:outerShdw blurRad="38100" dist="38100" dir="2700000" algn="tl">
                    <a:srgbClr val="000000">
                      <a:alpha val="43137"/>
                    </a:srgbClr>
                  </a:outerShdw>
                </a:effectLst>
              </a:rPr>
              <a:t>přiznáno nadpráví říšského občanství</a:t>
            </a:r>
            <a:r>
              <a:rPr lang="cs-CZ" sz="3400" dirty="0" smtClean="0"/>
              <a:t>, valnou většinou postavili na stranu okupační moci. </a:t>
            </a:r>
          </a:p>
          <a:p>
            <a:r>
              <a:rPr lang="cs-CZ" sz="3400" dirty="0" smtClean="0"/>
              <a:t>skutečnosti, že cílem nacistů po vítězném ukončení války měla být </a:t>
            </a:r>
            <a:r>
              <a:rPr lang="cs-CZ" sz="3400" b="1" dirty="0" smtClean="0">
                <a:solidFill>
                  <a:srgbClr val="0070C0"/>
                </a:solidFill>
                <a:effectLst>
                  <a:outerShdw blurRad="38100" dist="38100" dir="2700000" algn="tl">
                    <a:srgbClr val="000000">
                      <a:alpha val="43137"/>
                    </a:srgbClr>
                  </a:outerShdw>
                </a:effectLst>
              </a:rPr>
              <a:t>likvidace českého národa</a:t>
            </a:r>
            <a:r>
              <a:rPr lang="cs-CZ" sz="3400" dirty="0" smtClean="0"/>
              <a:t>. </a:t>
            </a:r>
          </a:p>
          <a:p>
            <a:r>
              <a:rPr lang="cs-CZ" sz="3400" dirty="0" smtClean="0"/>
              <a:t>jako </a:t>
            </a:r>
            <a:r>
              <a:rPr lang="cs-CZ" sz="3400" b="1" dirty="0" smtClean="0">
                <a:solidFill>
                  <a:srgbClr val="0070C0"/>
                </a:solidFill>
                <a:effectLst>
                  <a:outerShdw blurRad="38100" dist="38100" dir="2700000" algn="tl">
                    <a:srgbClr val="000000">
                      <a:alpha val="43137"/>
                    </a:srgbClr>
                  </a:outerShdw>
                </a:effectLst>
              </a:rPr>
              <a:t>reakce na nacionálně socialistická zvěrstva při pochodech smrti, které procházely přes české území </a:t>
            </a:r>
          </a:p>
          <a:p>
            <a:r>
              <a:rPr lang="cs-CZ" sz="3400" dirty="0" smtClean="0"/>
              <a:t>jako </a:t>
            </a:r>
            <a:r>
              <a:rPr lang="cs-CZ" sz="3400" b="1" dirty="0" smtClean="0">
                <a:solidFill>
                  <a:srgbClr val="0070C0"/>
                </a:solidFill>
                <a:effectLst>
                  <a:outerShdw blurRad="38100" dist="38100" dir="2700000" algn="tl">
                    <a:srgbClr val="000000">
                      <a:alpha val="43137"/>
                    </a:srgbClr>
                  </a:outerShdw>
                </a:effectLst>
              </a:rPr>
              <a:t>bezprostřední živelná reakce na brutální postup nacionálně socialistické okupační moci při potlačování českého protinacistického povstání v Praze, Přerově aj. počátkem května 1945 </a:t>
            </a:r>
          </a:p>
          <a:p>
            <a:endParaRPr lang="cs-CZ"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196752"/>
            <a:ext cx="8686800" cy="5400600"/>
          </a:xfrm>
        </p:spPr>
        <p:txBody>
          <a:bodyPr>
            <a:normAutofit fontScale="85000" lnSpcReduction="10000"/>
          </a:bodyPr>
          <a:lstStyle/>
          <a:p>
            <a:r>
              <a:rPr lang="cs-CZ" b="1" dirty="0" smtClean="0">
                <a:solidFill>
                  <a:srgbClr val="FF0000"/>
                </a:solidFill>
                <a:effectLst>
                  <a:outerShdw blurRad="38100" dist="38100" dir="2700000" algn="tl">
                    <a:srgbClr val="000000">
                      <a:alpha val="43137"/>
                    </a:srgbClr>
                  </a:outerShdw>
                </a:effectLst>
              </a:rPr>
              <a:t>Deportace jsou vykládány jako akt spravedlivé odplaty za postoj sudetských Němců k předválečnému Československu, za kolaboraci s nacismem, za nepřátelský vztah vůči českému obyvatelstvu před válkou i během ní.</a:t>
            </a:r>
            <a:r>
              <a:rPr lang="cs-CZ" dirty="0" smtClean="0"/>
              <a:t> Přitom je třeba mít na zřeteli, že po rozbití republiky a připojení českého pohraničí k Německu se čeští (sudetští) Němci stali občany Německa. Pouze v odstoupeném území žijící Češi si mohli na základě československo-německé mezivládní dohody české občanství uchovat, mohli tak učinit opčním prohlášením, podaným na příslušném čs. konzulátu, což bylo možné do 15. března 1939, kdy Německo okupovalo okleštěný zbytek Čech a Moravy.</a:t>
            </a:r>
          </a:p>
          <a:p>
            <a:endParaRPr lang="cs-CZ"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36364"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78229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196752"/>
            <a:ext cx="8686800" cy="5328592"/>
          </a:xfrm>
        </p:spPr>
        <p:txBody>
          <a:bodyPr>
            <a:normAutofit fontScale="85000" lnSpcReduction="20000"/>
          </a:bodyPr>
          <a:lstStyle/>
          <a:p>
            <a:r>
              <a:rPr lang="cs-CZ" sz="3400" b="1" dirty="0" smtClean="0">
                <a:solidFill>
                  <a:srgbClr val="FF0000"/>
                </a:solidFill>
                <a:effectLst>
                  <a:outerShdw blurRad="38100" dist="38100" dir="2700000" algn="tl">
                    <a:srgbClr val="000000">
                      <a:alpha val="43137"/>
                    </a:srgbClr>
                  </a:outerShdw>
                </a:effectLst>
              </a:rPr>
              <a:t>Kritici však poukazují na to, že takové pojetí je založeno na nepřípustném použití principu kolektivní viny a že jím v žádném případě nelze ospravedlnit brutalitu vůči civilnímu obyvatelstvu. </a:t>
            </a:r>
            <a:r>
              <a:rPr lang="cs-CZ" sz="3400" dirty="0" smtClean="0"/>
              <a:t>Z hlediska moderního pojetí práva (jež však v té době nebylo obecně respektováno) má každý právo žít v zemi, kde se narodil; deportovat lze pouze cizince, a to jen v případě splnění dalších podmínek. Zastánci v takovéto situaci poukazují na úpravy státního občanství v předchozím období, v jejichž rámci se většina českých Němců stala německými občany a místo kolektivní viny uplatňují koncepci „kolektivní odpovědnosti“ jako termínu širšího a nadprávního s významnými morálními přesahy.</a:t>
            </a:r>
          </a:p>
          <a:p>
            <a:endParaRPr lang="cs-CZ"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fontScale="92500" lnSpcReduction="10000"/>
          </a:bodyPr>
          <a:lstStyle/>
          <a:p>
            <a:r>
              <a:rPr lang="cs-CZ" b="1" dirty="0" smtClean="0">
                <a:effectLst>
                  <a:outerShdw blurRad="38100" dist="38100" dir="2700000" algn="tl">
                    <a:srgbClr val="000000">
                      <a:alpha val="43137"/>
                    </a:srgbClr>
                  </a:outerShdw>
                </a:effectLst>
              </a:rPr>
              <a:t>Z politického hlediska byly deportace výhodné zejména pro komunisty, kteří mohli rozdělováním konfiskovaného majetku uplatit své voliče a zároveň vytvořit umělého nepřítele, odsunuté Němce, proti nimž může československému obyvatelstvu zajistit obranu pouze pevné spojenectví se Sovětským svazem.</a:t>
            </a:r>
            <a:r>
              <a:rPr lang="cs-CZ" dirty="0" smtClean="0"/>
              <a:t> V komunistické propagandě měl tento mýtus a vyvolávání strachu z „revanšismu“ a „revizionismu“ pevné místo a je dodnes jedním úhelných kamenů ideologie KSČM.</a:t>
            </a:r>
          </a:p>
          <a:p>
            <a:endParaRPr lang="cs-CZ"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21" y="0"/>
            <a:ext cx="9151397"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85732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a:xfrm>
            <a:off x="304800" y="1554162"/>
            <a:ext cx="8686800" cy="4971182"/>
          </a:xfrm>
        </p:spPr>
        <p:txBody>
          <a:bodyPr>
            <a:normAutofit fontScale="92500" lnSpcReduction="20000"/>
          </a:bodyPr>
          <a:lstStyle/>
          <a:p>
            <a:r>
              <a:rPr lang="cs-CZ" b="1" dirty="0" smtClean="0">
                <a:effectLst>
                  <a:outerShdw blurRad="38100" dist="38100" dir="2700000" algn="tl">
                    <a:srgbClr val="000000">
                      <a:alpha val="43137"/>
                    </a:srgbClr>
                  </a:outerShdw>
                </a:effectLst>
              </a:rPr>
              <a:t>Vyhnání Němců je ospravedlňováno postupimskou dohodou, ve skutečnosti protokolem postupimské konference</a:t>
            </a:r>
            <a:r>
              <a:rPr lang="cs-CZ" dirty="0" smtClean="0"/>
              <a:t>, který v čl. XIII uvádí: „</a:t>
            </a:r>
            <a:r>
              <a:rPr lang="cs-CZ" b="1" i="1" dirty="0" smtClean="0"/>
              <a:t>Tři vlády prozkoumaly tuto otázku po všech stránkách a uznaly, že německé obyvatelstvo nebo jeho součásti, které zůstávají v Polsku, Československu a v Maďarsku, bude třeba přesunout do Německa. Jsou zajedno v tom, že přesun musí byt prováděn spořádaně a humánně.</a:t>
            </a:r>
            <a:r>
              <a:rPr lang="cs-CZ" dirty="0" smtClean="0"/>
              <a:t>“ Ve skutečnosti bylo Československo vítěznou mocností a suverénním státem, kterému jiná mocnost nemohla nic nařizovat. Velmoci zde jen v podstatě uznaly probíhajícího vyhánění Němců.</a:t>
            </a:r>
          </a:p>
          <a:p>
            <a:endParaRPr lang="cs-CZ"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solidFill>
                  <a:srgbClr val="FFC000"/>
                </a:solidFill>
                <a:effectLst>
                  <a:outerShdw blurRad="38100" dist="38100" dir="2700000" algn="tl">
                    <a:srgbClr val="000000">
                      <a:alpha val="43137"/>
                    </a:srgbClr>
                  </a:outerShdw>
                </a:effectLst>
              </a:rPr>
              <a:t>Průběh</a:t>
            </a:r>
            <a:endParaRPr lang="cs-CZ" u="sng" dirty="0">
              <a:solidFill>
                <a:srgbClr val="FFC000"/>
              </a:solidFill>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a:bodyPr>
          <a:lstStyle/>
          <a:p>
            <a:r>
              <a:rPr lang="cs-CZ" b="1" dirty="0" smtClean="0">
                <a:solidFill>
                  <a:srgbClr val="0070C0"/>
                </a:solidFill>
                <a:effectLst>
                  <a:outerShdw blurRad="38100" dist="38100" dir="2700000" algn="tl">
                    <a:srgbClr val="000000">
                      <a:alpha val="43137"/>
                    </a:srgbClr>
                  </a:outerShdw>
                </a:effectLst>
              </a:rPr>
              <a:t>Deportace Němců z Československa byly spolu s deportacemi souvisejícími se změnou hranic Polska (asi 5 milionů Němců) největším poválečným přemístěním obyvatelstva v Evropě. </a:t>
            </a:r>
            <a:r>
              <a:rPr lang="cs-CZ" dirty="0" smtClean="0"/>
              <a:t>V letech 1945 – 46 musely Československo opustit víc než </a:t>
            </a:r>
            <a:r>
              <a:rPr lang="cs-CZ" b="1" u="sng" dirty="0" smtClean="0">
                <a:solidFill>
                  <a:srgbClr val="FF0000"/>
                </a:solidFill>
                <a:effectLst>
                  <a:outerShdw blurRad="38100" dist="38100" dir="2700000" algn="tl">
                    <a:srgbClr val="000000">
                      <a:alpha val="43137"/>
                    </a:srgbClr>
                  </a:outerShdw>
                </a:effectLst>
              </a:rPr>
              <a:t>3 miliony lidí</a:t>
            </a:r>
            <a:r>
              <a:rPr lang="cs-CZ" dirty="0" smtClean="0"/>
              <a:t>, i když údaje o počtu odsunutých Sudetských Němců se různí; </a:t>
            </a:r>
            <a:r>
              <a:rPr lang="cs-CZ" b="1" dirty="0" smtClean="0">
                <a:solidFill>
                  <a:srgbClr val="FF0000"/>
                </a:solidFill>
                <a:effectLst>
                  <a:outerShdw blurRad="38100" dist="38100" dir="2700000" algn="tl">
                    <a:srgbClr val="000000">
                      <a:alpha val="43137"/>
                    </a:srgbClr>
                  </a:outerShdw>
                </a:effectLst>
              </a:rPr>
              <a:t>zůstat mohlo 250 000 Němců s omezenými občanskými právy</a:t>
            </a:r>
            <a:r>
              <a:rPr lang="cs-CZ" dirty="0"/>
              <a:t>.</a:t>
            </a:r>
            <a:endParaRPr lang="cs-CZ" dirty="0" smtClean="0"/>
          </a:p>
          <a:p>
            <a:endParaRPr lang="cs-CZ"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0" y="404664"/>
            <a:ext cx="9173707" cy="6021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89865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effectLst>
                  <a:outerShdw blurRad="38100" dist="38100" dir="2700000" algn="tl">
                    <a:srgbClr val="000000">
                      <a:alpha val="43137"/>
                    </a:srgbClr>
                  </a:outerShdw>
                  <a:reflection blurRad="12700" stA="48000" endA="300" endPos="55000" dir="5400000" sy="-90000" algn="bl" rotWithShape="0"/>
                </a:effectLst>
              </a:rPr>
              <a:t>DIVOKÝ ODSUN</a:t>
            </a:r>
            <a:endParaRPr lang="cs-CZ" b="1" u="sng" dirty="0">
              <a:effectLst>
                <a:outerShdw blurRad="38100" dist="38100" dir="2700000" algn="tl">
                  <a:srgbClr val="000000">
                    <a:alpha val="43137"/>
                  </a:srgbClr>
                </a:outerShdw>
                <a:reflection blurRad="12700" stA="48000" endA="300" endPos="55000" dir="5400000" sy="-90000" algn="bl" rotWithShape="0"/>
              </a:effectLst>
            </a:endParaRPr>
          </a:p>
        </p:txBody>
      </p:sp>
      <p:sp>
        <p:nvSpPr>
          <p:cNvPr id="3" name="Zástupný symbol pro obsah 2"/>
          <p:cNvSpPr>
            <a:spLocks noGrp="1"/>
          </p:cNvSpPr>
          <p:nvPr>
            <p:ph idx="1"/>
          </p:nvPr>
        </p:nvSpPr>
        <p:spPr>
          <a:xfrm>
            <a:off x="304800" y="1554162"/>
            <a:ext cx="8686800" cy="4971182"/>
          </a:xfrm>
        </p:spPr>
        <p:txBody>
          <a:bodyPr>
            <a:normAutofit/>
          </a:bodyPr>
          <a:lstStyle/>
          <a:p>
            <a:r>
              <a:rPr lang="cs-CZ" sz="3600" b="1" dirty="0">
                <a:effectLst>
                  <a:outerShdw blurRad="38100" dist="38100" dir="2700000" algn="tl">
                    <a:srgbClr val="000000">
                      <a:alpha val="43137"/>
                    </a:srgbClr>
                  </a:outerShdw>
                </a:effectLst>
              </a:rPr>
              <a:t>Divoký odsun je neorganizovaný a spontánní čin polovojenských jednotek, při kterém vyhání Němce z jejich domovů – dochází k okrádání, násilí, znásilňování, vraždám, mučení a masakrům – ukončeno armádou ČSR. Bohužel na Němce uplatňována „kolektivní vina“ – vyhnáno 600 000 Němců.</a:t>
            </a:r>
          </a:p>
        </p:txBody>
      </p:sp>
    </p:spTree>
    <p:extLst>
      <p:ext uri="{BB962C8B-B14F-4D97-AF65-F5344CB8AC3E}">
        <p14:creationId xmlns:p14="http://schemas.microsoft.com/office/powerpoint/2010/main" val="23402801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fontScale="70000" lnSpcReduction="20000"/>
          </a:bodyPr>
          <a:lstStyle/>
          <a:p>
            <a:r>
              <a:rPr lang="cs-CZ" b="1" dirty="0" smtClean="0">
                <a:effectLst>
                  <a:outerShdw blurRad="38100" dist="38100" dir="2700000" algn="tl">
                    <a:srgbClr val="000000">
                      <a:alpha val="43137"/>
                    </a:srgbClr>
                  </a:outerShdw>
                </a:effectLst>
              </a:rPr>
              <a:t>Všichni Němci byli oficiálně považováni za cizince, takže neměli žádná občanská a politická práva, např. shromažďovat se a spolčovat se. </a:t>
            </a:r>
          </a:p>
          <a:p>
            <a:r>
              <a:rPr lang="cs-CZ" dirty="0" smtClean="0"/>
              <a:t>Potravinové a ošatní lístky dostávali ve výši jako za války Židé. </a:t>
            </a:r>
          </a:p>
          <a:p>
            <a:r>
              <a:rPr lang="cs-CZ" dirty="0" smtClean="0"/>
              <a:t>Museli se policejně hlásit. </a:t>
            </a:r>
          </a:p>
          <a:p>
            <a:r>
              <a:rPr lang="cs-CZ" b="1" dirty="0" smtClean="0">
                <a:effectLst>
                  <a:outerShdw blurRad="38100" dist="38100" dir="2700000" algn="tl">
                    <a:srgbClr val="000000">
                      <a:alpha val="43137"/>
                    </a:srgbClr>
                  </a:outerShdw>
                </a:effectLst>
              </a:rPr>
              <a:t>Museli nosit viditelné označení své národnosti, zpravidla pásku s hákovým křížem nebo s černým písmenem </a:t>
            </a:r>
            <a:r>
              <a:rPr lang="cs-CZ" b="1" i="1" dirty="0" smtClean="0">
                <a:effectLst>
                  <a:outerShdw blurRad="38100" dist="38100" dir="2700000" algn="tl">
                    <a:srgbClr val="000000">
                      <a:alpha val="43137"/>
                    </a:srgbClr>
                  </a:outerShdw>
                </a:effectLst>
              </a:rPr>
              <a:t>N</a:t>
            </a:r>
            <a:r>
              <a:rPr lang="cs-CZ" b="1" dirty="0" smtClean="0">
                <a:effectLst>
                  <a:outerShdw blurRad="38100" dist="38100" dir="2700000" algn="tl">
                    <a:srgbClr val="000000">
                      <a:alpha val="43137"/>
                    </a:srgbClr>
                  </a:outerShdw>
                </a:effectLst>
              </a:rPr>
              <a:t>. </a:t>
            </a:r>
          </a:p>
          <a:p>
            <a:r>
              <a:rPr lang="cs-CZ" dirty="0" smtClean="0"/>
              <a:t>Kromě povolených výjimek nesměli používat veřejné dopravní prostředky, navštěvovat veřejná prostranství, zařízení a sady. </a:t>
            </a:r>
          </a:p>
          <a:p>
            <a:r>
              <a:rPr lang="cs-CZ" dirty="0" smtClean="0"/>
              <a:t>Nesměli opouštět bydliště za určitý vymezený okruh. </a:t>
            </a:r>
          </a:p>
          <a:p>
            <a:r>
              <a:rPr lang="cs-CZ" dirty="0" smtClean="0"/>
              <a:t>Byli povinni dodržovat zákaz vycházení po 20. nebo 21. hodině. </a:t>
            </a:r>
          </a:p>
          <a:p>
            <a:r>
              <a:rPr lang="cs-CZ" dirty="0" smtClean="0"/>
              <a:t>Někde nesměli chodit po chodníku. </a:t>
            </a:r>
          </a:p>
          <a:p>
            <a:r>
              <a:rPr lang="cs-CZ" b="1" dirty="0" smtClean="0">
                <a:effectLst>
                  <a:outerShdw blurRad="38100" dist="38100" dir="2700000" algn="tl">
                    <a:srgbClr val="000000">
                      <a:alpha val="43137"/>
                    </a:srgbClr>
                  </a:outerShdw>
                </a:effectLst>
              </a:rPr>
              <a:t>Někde museli zdravit připaženým postojem sovětské a československé důstojníky. </a:t>
            </a:r>
          </a:p>
          <a:p>
            <a:endParaRPr lang="cs-CZ"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8770" y="0"/>
            <a:ext cx="596646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775357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20" y="1124744"/>
            <a:ext cx="8686800" cy="5733256"/>
          </a:xfrm>
        </p:spPr>
        <p:txBody>
          <a:bodyPr>
            <a:noAutofit/>
          </a:bodyPr>
          <a:lstStyle/>
          <a:p>
            <a:r>
              <a:rPr lang="cs-CZ" sz="2200" dirty="0" smtClean="0"/>
              <a:t>Stejně jako Češi měli všeobecnou pracovní povinnost. Avšak v případě, že kterýkoliv Čech projevil zájem o místo, kde pracoval Němec, musel být Němec okamžitě propuštěn, pokud nebyl úředně prohlášen za nepostradatelného. </a:t>
            </a:r>
          </a:p>
          <a:p>
            <a:r>
              <a:rPr lang="cs-CZ" sz="2200" b="1" dirty="0" smtClean="0">
                <a:effectLst>
                  <a:outerShdw blurRad="38100" dist="38100" dir="2700000" algn="tl">
                    <a:srgbClr val="000000">
                      <a:alpha val="43137"/>
                    </a:srgbClr>
                  </a:outerShdw>
                </a:effectLst>
              </a:rPr>
              <a:t>Nakupovat v obchodech mohli jen 1 hodinu před zavírací dobou. </a:t>
            </a:r>
          </a:p>
          <a:p>
            <a:r>
              <a:rPr lang="cs-CZ" sz="2200" dirty="0" smtClean="0"/>
              <a:t>Bez zvláštního povolení nesměli Němci vlastnit rádio, používat telefon nebo telegraf. </a:t>
            </a:r>
          </a:p>
          <a:p>
            <a:r>
              <a:rPr lang="cs-CZ" sz="2200" b="1" dirty="0" smtClean="0">
                <a:effectLst>
                  <a:outerShdw blurRad="38100" dist="38100" dir="2700000" algn="tl">
                    <a:srgbClr val="000000">
                      <a:alpha val="43137"/>
                    </a:srgbClr>
                  </a:outerShdw>
                </a:effectLst>
              </a:rPr>
              <a:t>Odevzdat museli veškeré automobily a dokonce i jízdní kola</a:t>
            </a:r>
            <a:r>
              <a:rPr lang="cs-CZ" sz="2200" dirty="0" smtClean="0"/>
              <a:t>. </a:t>
            </a:r>
          </a:p>
          <a:p>
            <a:r>
              <a:rPr lang="cs-CZ" sz="2200" dirty="0" smtClean="0"/>
              <a:t>Korespondence podléhala cenzuře. </a:t>
            </a:r>
          </a:p>
          <a:p>
            <a:r>
              <a:rPr lang="cs-CZ" sz="2200" dirty="0" smtClean="0"/>
              <a:t>Byly zakázány a rozpuštěny všechny vysoké, střední i základní školy. </a:t>
            </a:r>
          </a:p>
          <a:p>
            <a:r>
              <a:rPr lang="cs-CZ" sz="2200" dirty="0" smtClean="0"/>
              <a:t>Někde byly zakázány i německé bohoslužby. </a:t>
            </a:r>
          </a:p>
          <a:p>
            <a:r>
              <a:rPr lang="cs-CZ" sz="2200" dirty="0" smtClean="0"/>
              <a:t>Byly zastaveny veškeré německé noviny a bylo zakázáno vydávání německých knih. </a:t>
            </a:r>
          </a:p>
          <a:p>
            <a:r>
              <a:rPr lang="cs-CZ" sz="2200" b="1" dirty="0" smtClean="0">
                <a:effectLst>
                  <a:outerShdw blurRad="38100" dist="38100" dir="2700000" algn="tl">
                    <a:srgbClr val="000000">
                      <a:alpha val="43137"/>
                    </a:srgbClr>
                  </a:outerShdw>
                </a:effectLst>
              </a:rPr>
              <a:t>Bylo zakázáno německy mluvit na veřejnosti. Od té doby němečtí starousedlíci při hovoru na veřejnosti mezi sebou jen šeptají. </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814"/>
            <a:ext cx="9141590" cy="68231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57839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a:p>
        </p:txBody>
      </p:sp>
      <p:sp>
        <p:nvSpPr>
          <p:cNvPr id="3" name="Zástupný symbol pro obsah 2"/>
          <p:cNvSpPr>
            <a:spLocks noGrp="1"/>
          </p:cNvSpPr>
          <p:nvPr>
            <p:ph idx="1"/>
          </p:nvPr>
        </p:nvSpPr>
        <p:spPr/>
        <p:txBody>
          <a:bodyPr>
            <a:normAutofit fontScale="85000" lnSpcReduction="10000"/>
          </a:bodyPr>
          <a:lstStyle/>
          <a:p>
            <a:r>
              <a:rPr lang="cs-CZ" dirty="0" smtClean="0"/>
              <a:t>Z </a:t>
            </a:r>
            <a:r>
              <a:rPr lang="cs-CZ" b="1" u="sng" dirty="0" smtClean="0">
                <a:effectLst>
                  <a:outerShdw blurRad="38100" dist="38100" dir="2700000" algn="tl">
                    <a:srgbClr val="000000">
                      <a:alpha val="43137"/>
                    </a:srgbClr>
                  </a:outerShdw>
                </a:effectLst>
              </a:rPr>
              <a:t>18 816 </a:t>
            </a:r>
            <a:r>
              <a:rPr lang="cs-CZ" dirty="0" smtClean="0"/>
              <a:t>obětí bylo </a:t>
            </a:r>
            <a:r>
              <a:rPr lang="cs-CZ" b="1" u="sng" dirty="0" smtClean="0">
                <a:solidFill>
                  <a:srgbClr val="FF0000"/>
                </a:solidFill>
                <a:effectLst>
                  <a:outerShdw blurRad="38100" dist="38100" dir="2700000" algn="tl">
                    <a:srgbClr val="000000">
                      <a:alpha val="43137"/>
                    </a:srgbClr>
                  </a:outerShdw>
                </a:effectLst>
              </a:rPr>
              <a:t>5 596 zavražděno</a:t>
            </a:r>
            <a:r>
              <a:rPr lang="cs-CZ" dirty="0" smtClean="0"/>
              <a:t>, </a:t>
            </a:r>
            <a:r>
              <a:rPr lang="cs-CZ" b="1" u="sng" dirty="0" smtClean="0">
                <a:solidFill>
                  <a:srgbClr val="0070C0"/>
                </a:solidFill>
                <a:effectLst>
                  <a:outerShdw blurRad="38100" dist="38100" dir="2700000" algn="tl">
                    <a:srgbClr val="000000">
                      <a:alpha val="43137"/>
                    </a:srgbClr>
                  </a:outerShdw>
                </a:effectLst>
              </a:rPr>
              <a:t>3 411 spáchalo sebevraždu</a:t>
            </a:r>
            <a:r>
              <a:rPr lang="cs-CZ" dirty="0" smtClean="0"/>
              <a:t>, </a:t>
            </a:r>
            <a:r>
              <a:rPr lang="cs-CZ" b="1" u="sng" dirty="0" smtClean="0">
                <a:solidFill>
                  <a:srgbClr val="00B050"/>
                </a:solidFill>
                <a:effectLst>
                  <a:outerShdw blurRad="38100" dist="38100" dir="2700000" algn="tl">
                    <a:srgbClr val="000000">
                      <a:alpha val="43137"/>
                    </a:srgbClr>
                  </a:outerShdw>
                </a:effectLst>
              </a:rPr>
              <a:t>6 615 zemřelo v koncentračních táborech</a:t>
            </a:r>
            <a:r>
              <a:rPr lang="cs-CZ" dirty="0" smtClean="0"/>
              <a:t>, </a:t>
            </a:r>
            <a:r>
              <a:rPr lang="cs-CZ" b="1" u="sng" dirty="0" smtClean="0">
                <a:solidFill>
                  <a:srgbClr val="FFC000"/>
                </a:solidFill>
                <a:effectLst>
                  <a:outerShdw blurRad="38100" dist="38100" dir="2700000" algn="tl">
                    <a:srgbClr val="000000">
                      <a:alpha val="43137"/>
                    </a:srgbClr>
                  </a:outerShdw>
                </a:effectLst>
              </a:rPr>
              <a:t>1 481 při transportu</a:t>
            </a:r>
            <a:r>
              <a:rPr lang="cs-CZ" dirty="0" smtClean="0"/>
              <a:t>, </a:t>
            </a:r>
            <a:r>
              <a:rPr lang="cs-CZ" b="1" u="sng" dirty="0" smtClean="0">
                <a:solidFill>
                  <a:srgbClr val="00B0F0"/>
                </a:solidFill>
                <a:effectLst>
                  <a:outerShdw blurRad="38100" dist="38100" dir="2700000" algn="tl">
                    <a:srgbClr val="000000">
                      <a:alpha val="43137"/>
                    </a:srgbClr>
                  </a:outerShdw>
                </a:effectLst>
              </a:rPr>
              <a:t>705 bezprostředně po transportu</a:t>
            </a:r>
            <a:r>
              <a:rPr lang="cs-CZ" dirty="0" smtClean="0"/>
              <a:t>, </a:t>
            </a:r>
            <a:r>
              <a:rPr lang="cs-CZ" b="1" u="sng" dirty="0" smtClean="0">
                <a:solidFill>
                  <a:srgbClr val="7030A0"/>
                </a:solidFill>
                <a:effectLst>
                  <a:outerShdw blurRad="38100" dist="38100" dir="2700000" algn="tl">
                    <a:srgbClr val="000000">
                      <a:alpha val="43137"/>
                    </a:srgbClr>
                  </a:outerShdw>
                </a:effectLst>
              </a:rPr>
              <a:t>629 na útěku </a:t>
            </a:r>
            <a:r>
              <a:rPr lang="cs-CZ" dirty="0" smtClean="0"/>
              <a:t>a u </a:t>
            </a:r>
            <a:r>
              <a:rPr lang="cs-CZ" b="1" u="sng" dirty="0" smtClean="0">
                <a:effectLst>
                  <a:outerShdw blurRad="38100" dist="38100" dir="2700000" algn="tl">
                    <a:srgbClr val="000000">
                      <a:alpha val="43137"/>
                    </a:srgbClr>
                  </a:outerShdw>
                </a:effectLst>
              </a:rPr>
              <a:t>379 úmrtí nešlo příčinu zjistit.</a:t>
            </a:r>
          </a:p>
          <a:p>
            <a:r>
              <a:rPr lang="cs-CZ" b="1" dirty="0" smtClean="0"/>
              <a:t>Z odsunu mohli být vyjmuti hospodářsky nepostradatelné osoby a aktivní účastníci odboje</a:t>
            </a:r>
            <a:r>
              <a:rPr lang="cs-CZ" dirty="0" smtClean="0"/>
              <a:t>. I ti však byli ve 40. a 50. letech státem diskriminováni. Jsou doloženy četné příklady Židů a politických vězňů, kteří byli do odsunu zařazeni. </a:t>
            </a:r>
            <a:r>
              <a:rPr lang="cs-CZ" b="1" u="sng" dirty="0" smtClean="0">
                <a:effectLst>
                  <a:outerShdw blurRad="38100" dist="38100" dir="2700000" algn="tl">
                    <a:srgbClr val="000000">
                      <a:alpha val="43137"/>
                    </a:srgbClr>
                  </a:outerShdw>
                </a:effectLst>
              </a:rPr>
              <a:t>Naopak nebyli odsunuti někteří bývalí nacisté, kteří pak byli užiteční StB a jiným složkám komunistického režimu.</a:t>
            </a:r>
          </a:p>
          <a:p>
            <a:endParaRPr lang="cs-CZ"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u="sng" dirty="0" smtClean="0">
                <a:effectLst>
                  <a:outerShdw blurRad="38100" dist="38100" dir="2700000" algn="tl">
                    <a:srgbClr val="000000">
                      <a:alpha val="43137"/>
                    </a:srgbClr>
                  </a:outerShdw>
                </a:effectLst>
              </a:rPr>
              <a:t>Počet odsunutých Sudetských Němců</a:t>
            </a:r>
            <a:endParaRPr lang="cs-CZ" u="sng" dirty="0">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70000" lnSpcReduction="20000"/>
          </a:bodyPr>
          <a:lstStyle/>
          <a:p>
            <a:r>
              <a:rPr lang="cs-CZ" dirty="0" smtClean="0"/>
              <a:t>Podle předválečného sčítání žilo v ČS </a:t>
            </a:r>
            <a:r>
              <a:rPr lang="cs-CZ" b="1" u="sng" dirty="0" smtClean="0">
                <a:effectLst>
                  <a:outerShdw blurRad="38100" dist="38100" dir="2700000" algn="tl">
                    <a:srgbClr val="000000">
                      <a:alpha val="43137"/>
                    </a:srgbClr>
                  </a:outerShdw>
                </a:effectLst>
              </a:rPr>
              <a:t>3,1 mil. osob, které se přihlásily k německé národnosti</a:t>
            </a:r>
            <a:r>
              <a:rPr lang="cs-CZ" dirty="0" smtClean="0"/>
              <a:t>. Dle těchto oficiálních čísel se odvíjí i odhad počtu odsunutých Němců po 2. světové válce. Avšak i této skupiny obyvatelstva se dotkly válečné události. </a:t>
            </a:r>
            <a:r>
              <a:rPr lang="cs-CZ" b="1" dirty="0" smtClean="0">
                <a:effectLst>
                  <a:outerShdw blurRad="38100" dist="38100" dir="2700000" algn="tl">
                    <a:srgbClr val="000000">
                      <a:alpha val="43137"/>
                    </a:srgbClr>
                  </a:outerShdw>
                </a:effectLst>
              </a:rPr>
              <a:t>Odhaduje se, že zhruba 300 - 500 tisíc Sudetských Němců padlo jako vojáků wehrmachtu a SS na frontách 2. světové války, nebo bylo zabito při válečných událostech.</a:t>
            </a:r>
          </a:p>
          <a:p>
            <a:r>
              <a:rPr lang="cs-CZ" dirty="0" smtClean="0"/>
              <a:t>Podle některých zdrojů bylo do konference vítězných mocností v Postupimi dne 2. srpna 1945 minimálně </a:t>
            </a:r>
            <a:r>
              <a:rPr lang="cs-CZ" b="1" u="sng" dirty="0" smtClean="0">
                <a:effectLst>
                  <a:outerShdw blurRad="38100" dist="38100" dir="2700000" algn="tl">
                    <a:srgbClr val="000000">
                      <a:alpha val="43137"/>
                    </a:srgbClr>
                  </a:outerShdw>
                </a:effectLst>
              </a:rPr>
              <a:t>700.000 sudetských Němců divoce vyhnáno anebo sami uprchli. Z toho jich cca 300 tisíc uteklo samo před postupující Rudou armádou na základě tzv. Neronova rozkazu, který vydal Adolf Hitler 20. března 1945</a:t>
            </a:r>
            <a:r>
              <a:rPr lang="cs-CZ" dirty="0" smtClean="0"/>
              <a:t>. Jednalo se zejména o Němce ze severní Moravy a Slezska. </a:t>
            </a:r>
            <a:r>
              <a:rPr lang="cs-CZ" b="1" u="sng" dirty="0" smtClean="0">
                <a:effectLst>
                  <a:outerShdw blurRad="38100" dist="38100" dir="2700000" algn="tl">
                    <a:srgbClr val="000000">
                      <a:alpha val="43137"/>
                    </a:srgbClr>
                  </a:outerShdw>
                </a:effectLst>
              </a:rPr>
              <a:t>Dalších cca 400 tisíc jich bylo vyhnáno při tzv. „divokém odsunu.“</a:t>
            </a:r>
            <a:r>
              <a:rPr lang="cs-CZ" dirty="0" smtClean="0"/>
              <a:t> </a:t>
            </a:r>
            <a:r>
              <a:rPr lang="cs-CZ" b="1" u="sng" dirty="0" smtClean="0">
                <a:solidFill>
                  <a:srgbClr val="FF0000"/>
                </a:solidFill>
                <a:effectLst>
                  <a:outerShdw blurRad="38100" dist="38100" dir="2700000" algn="tl">
                    <a:srgbClr val="000000">
                      <a:alpha val="43137"/>
                    </a:srgbClr>
                  </a:outerShdw>
                </a:effectLst>
              </a:rPr>
              <a:t>Dle údajů ze společné komise českých a německých historiků při něm zahynulo 19 - 30 tisíc Němců.</a:t>
            </a:r>
          </a:p>
          <a:p>
            <a:endParaRPr lang="cs-CZ"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5" y="816108"/>
            <a:ext cx="9140375" cy="52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308750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196752"/>
            <a:ext cx="8686800" cy="5328592"/>
          </a:xfrm>
        </p:spPr>
        <p:txBody>
          <a:bodyPr>
            <a:normAutofit fontScale="70000" lnSpcReduction="20000"/>
          </a:bodyPr>
          <a:lstStyle/>
          <a:p>
            <a:r>
              <a:rPr lang="cs-CZ" sz="3400" dirty="0" smtClean="0"/>
              <a:t>Podle prohlášení čs. ministra zahraničních věcí ze dne </a:t>
            </a:r>
            <a:r>
              <a:rPr lang="cs-CZ" sz="3400" b="1" u="sng" dirty="0" smtClean="0">
                <a:effectLst>
                  <a:outerShdw blurRad="38100" dist="38100" dir="2700000" algn="tl">
                    <a:srgbClr val="000000">
                      <a:alpha val="43137"/>
                    </a:srgbClr>
                  </a:outerShdw>
                </a:effectLst>
              </a:rPr>
              <a:t>2. 10. 1947 </a:t>
            </a:r>
            <a:r>
              <a:rPr lang="cs-CZ" sz="3400" dirty="0" smtClean="0"/>
              <a:t>v zahraničním výboru Národního shromáždění bylo z </a:t>
            </a:r>
            <a:r>
              <a:rPr lang="cs-CZ" sz="3400" b="1" dirty="0" smtClean="0">
                <a:solidFill>
                  <a:srgbClr val="FF0000"/>
                </a:solidFill>
                <a:effectLst>
                  <a:outerShdw blurRad="38100" dist="38100" dir="2700000" algn="tl">
                    <a:srgbClr val="000000">
                      <a:alpha val="43137"/>
                    </a:srgbClr>
                  </a:outerShdw>
                </a:effectLst>
              </a:rPr>
              <a:t>Československa odsunuto 2 256 000 Němců, z toho do americké okupační zóny </a:t>
            </a:r>
            <a:r>
              <a:rPr lang="cs-CZ" sz="3400" b="1" u="sng" dirty="0" smtClean="0">
                <a:solidFill>
                  <a:srgbClr val="FF0000"/>
                </a:solidFill>
                <a:effectLst>
                  <a:outerShdw blurRad="38100" dist="38100" dir="2700000" algn="tl">
                    <a:srgbClr val="000000">
                      <a:alpha val="43137"/>
                    </a:srgbClr>
                  </a:outerShdw>
                </a:effectLst>
              </a:rPr>
              <a:t>1 464 000 </a:t>
            </a:r>
            <a:r>
              <a:rPr lang="cs-CZ" sz="3400" b="1" dirty="0" smtClean="0">
                <a:solidFill>
                  <a:srgbClr val="FF0000"/>
                </a:solidFill>
                <a:effectLst>
                  <a:outerShdw blurRad="38100" dist="38100" dir="2700000" algn="tl">
                    <a:srgbClr val="000000">
                      <a:alpha val="43137"/>
                    </a:srgbClr>
                  </a:outerShdw>
                </a:effectLst>
              </a:rPr>
              <a:t>a do sovětské okupační zóny </a:t>
            </a:r>
            <a:r>
              <a:rPr lang="cs-CZ" sz="3400" b="1" u="sng" dirty="0" smtClean="0">
                <a:solidFill>
                  <a:srgbClr val="FF0000"/>
                </a:solidFill>
                <a:effectLst>
                  <a:outerShdw blurRad="38100" dist="38100" dir="2700000" algn="tl">
                    <a:srgbClr val="000000">
                      <a:alpha val="43137"/>
                    </a:srgbClr>
                  </a:outerShdw>
                </a:effectLst>
              </a:rPr>
              <a:t>792 000</a:t>
            </a:r>
            <a:r>
              <a:rPr lang="cs-CZ" sz="3400" b="1" dirty="0" smtClean="0">
                <a:solidFill>
                  <a:srgbClr val="FF0000"/>
                </a:solidFill>
                <a:effectLst>
                  <a:outerShdw blurRad="38100" dist="38100" dir="2700000" algn="tl">
                    <a:srgbClr val="000000">
                      <a:alpha val="43137"/>
                    </a:srgbClr>
                  </a:outerShdw>
                </a:effectLst>
              </a:rPr>
              <a:t>.</a:t>
            </a:r>
            <a:r>
              <a:rPr lang="cs-CZ" sz="3400" dirty="0" smtClean="0"/>
              <a:t> Tato čísla se týkají transferů, které byly prováděny podle tehdejších právních norem a dle Postupimské dohody.</a:t>
            </a:r>
          </a:p>
          <a:p>
            <a:r>
              <a:rPr lang="cs-CZ" sz="3400" dirty="0" smtClean="0"/>
              <a:t>Počet vysídlených Němců, kteří museli odejít v důsledku poválečného odsunu se pohybuje někde kolem 2,6 milionu osob, zbytek připadá na osoby, které byly donuceny uprchnout v důsledku válečných událostí. Stanovení počtu osob německé národnosti, které byly transferovány z území ČSR, komplikuje též přítomnost tzv. „národních hostů“ na konci 2. světové války. Jednalo se o Němce, kteří utekli před postupující Rudou armádou z východních oblastí tehdejšího Německa i z oblastí obsazených Němci (nejednalo se tedy o Sudetské Němce).</a:t>
            </a:r>
          </a:p>
          <a:p>
            <a:endParaRPr lang="cs-CZ"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b="1" u="sng" dirty="0" smtClean="0">
                <a:solidFill>
                  <a:srgbClr val="FF0000"/>
                </a:solidFill>
                <a:effectLst>
                  <a:outerShdw blurRad="38100" dist="38100" dir="2700000" algn="tl">
                    <a:srgbClr val="000000">
                      <a:alpha val="43137"/>
                    </a:srgbClr>
                  </a:outerShdw>
                </a:effectLst>
              </a:rPr>
              <a:t>Největší masakry Němců v létě 1945</a:t>
            </a:r>
            <a:endParaRPr lang="cs-CZ" u="sng" dirty="0">
              <a:solidFill>
                <a:srgbClr val="FF0000"/>
              </a:solidFill>
              <a:effectLst>
                <a:outerShdw blurRad="38100" dist="38100" dir="2700000" algn="tl">
                  <a:srgbClr val="000000">
                    <a:alpha val="43137"/>
                  </a:srgbClr>
                </a:outerShdw>
              </a:effectLst>
            </a:endParaRPr>
          </a:p>
        </p:txBody>
      </p:sp>
      <p:sp>
        <p:nvSpPr>
          <p:cNvPr id="3" name="Zástupný symbol pro obsah 2"/>
          <p:cNvSpPr>
            <a:spLocks noGrp="1"/>
          </p:cNvSpPr>
          <p:nvPr>
            <p:ph idx="1"/>
          </p:nvPr>
        </p:nvSpPr>
        <p:spPr/>
        <p:txBody>
          <a:bodyPr>
            <a:normAutofit fontScale="70000" lnSpcReduction="20000"/>
          </a:bodyPr>
          <a:lstStyle/>
          <a:p>
            <a:r>
              <a:rPr lang="cs-CZ" b="1" u="sng" dirty="0" smtClean="0">
                <a:effectLst>
                  <a:outerShdw blurRad="38100" dist="38100" dir="2700000" algn="tl">
                    <a:srgbClr val="000000">
                      <a:alpha val="43137"/>
                    </a:srgbClr>
                  </a:outerShdw>
                </a:effectLst>
              </a:rPr>
              <a:t>Vysídlení Němců z Brna </a:t>
            </a:r>
            <a:r>
              <a:rPr lang="cs-CZ" dirty="0" smtClean="0"/>
              <a:t>tzv. „Brněnský pochod smrti“, 30. – 31. května 1945: „vyvedení“ 20 000 brněnských Němců. Dle historicky doložených údajů přišlo do 20. 8. 1945 o život </a:t>
            </a:r>
            <a:r>
              <a:rPr lang="cs-CZ" b="1" u="sng" dirty="0" smtClean="0">
                <a:solidFill>
                  <a:srgbClr val="FF0000"/>
                </a:solidFill>
                <a:effectLst>
                  <a:outerShdw blurRad="38100" dist="38100" dir="2700000" algn="tl">
                    <a:srgbClr val="000000">
                      <a:alpha val="43137"/>
                    </a:srgbClr>
                  </a:outerShdw>
                </a:effectLst>
              </a:rPr>
              <a:t>1 691 osob</a:t>
            </a:r>
            <a:r>
              <a:rPr lang="cs-CZ" dirty="0" smtClean="0"/>
              <a:t>, z toho 2 kvůli náhodného výstřelu, ostatní zemřeli na následky nemocí, vyčerpání, či přirozenou smrtí. </a:t>
            </a:r>
          </a:p>
          <a:p>
            <a:r>
              <a:rPr lang="cs-CZ" b="1" u="sng" dirty="0" smtClean="0">
                <a:effectLst>
                  <a:outerShdw blurRad="38100" dist="38100" dir="2700000" algn="tl">
                    <a:srgbClr val="000000">
                      <a:alpha val="43137"/>
                    </a:srgbClr>
                  </a:outerShdw>
                </a:effectLst>
              </a:rPr>
              <a:t>Postoloprty</a:t>
            </a:r>
            <a:r>
              <a:rPr lang="cs-CZ" dirty="0" smtClean="0"/>
              <a:t>, koncentrační tábor v bažantnici, 31. května – 15. června 1945. Z hromadných hrobů u Postoloprt bylo exhumováno </a:t>
            </a:r>
            <a:r>
              <a:rPr lang="cs-CZ" b="1" u="sng" dirty="0" smtClean="0">
                <a:solidFill>
                  <a:srgbClr val="FF0000"/>
                </a:solidFill>
                <a:effectLst>
                  <a:outerShdw blurRad="38100" dist="38100" dir="2700000" algn="tl">
                    <a:srgbClr val="000000">
                      <a:alpha val="43137"/>
                    </a:srgbClr>
                  </a:outerShdw>
                </a:effectLst>
              </a:rPr>
              <a:t>763 pozůstatků lidských těl, z toho 5 žen a 1 dítě</a:t>
            </a:r>
            <a:r>
              <a:rPr lang="cs-CZ" dirty="0" smtClean="0"/>
              <a:t>. Dodnes se nepodařilo objektivně prokázat, zda se jednalo pouze o německé obyvatele, nebo i o zavražděné Židy z postoloprtského koncentračního tábora, či oběti z pochodů smrti, které zde probíhaly krátce před ukončením války.</a:t>
            </a:r>
          </a:p>
          <a:p>
            <a:r>
              <a:rPr lang="cs-CZ" b="1" u="sng" dirty="0" smtClean="0">
                <a:effectLst>
                  <a:outerShdw blurRad="38100" dist="38100" dir="2700000" algn="tl">
                    <a:srgbClr val="000000">
                      <a:alpha val="43137"/>
                    </a:srgbClr>
                  </a:outerShdw>
                </a:effectLst>
              </a:rPr>
              <a:t>Doupov</a:t>
            </a:r>
            <a:r>
              <a:rPr lang="cs-CZ" dirty="0" smtClean="0"/>
              <a:t>: </a:t>
            </a:r>
            <a:r>
              <a:rPr lang="cs-CZ" b="1" u="sng" dirty="0" smtClean="0">
                <a:solidFill>
                  <a:srgbClr val="FF0000"/>
                </a:solidFill>
                <a:effectLst>
                  <a:outerShdw blurRad="38100" dist="38100" dir="2700000" algn="tl">
                    <a:srgbClr val="000000">
                      <a:alpha val="43137"/>
                    </a:srgbClr>
                  </a:outerShdw>
                </a:effectLst>
              </a:rPr>
              <a:t>24 zavražděných</a:t>
            </a:r>
            <a:r>
              <a:rPr lang="cs-CZ" dirty="0" smtClean="0"/>
              <a:t>. Pohřbeni na školním hřišti. </a:t>
            </a:r>
          </a:p>
          <a:p>
            <a:r>
              <a:rPr lang="cs-CZ" b="1" u="sng" dirty="0" smtClean="0">
                <a:effectLst>
                  <a:outerShdw blurRad="38100" dist="38100" dir="2700000" algn="tl">
                    <a:srgbClr val="000000">
                      <a:alpha val="43137"/>
                    </a:srgbClr>
                  </a:outerShdw>
                </a:effectLst>
              </a:rPr>
              <a:t>Tocov</a:t>
            </a:r>
            <a:r>
              <a:rPr lang="cs-CZ" dirty="0" smtClean="0"/>
              <a:t>, 5. června 1945: </a:t>
            </a:r>
            <a:r>
              <a:rPr lang="cs-CZ" b="1" u="sng" dirty="0" smtClean="0">
                <a:solidFill>
                  <a:srgbClr val="FF0000"/>
                </a:solidFill>
                <a:effectLst>
                  <a:outerShdw blurRad="38100" dist="38100" dir="2700000" algn="tl">
                    <a:srgbClr val="000000">
                      <a:alpha val="43137"/>
                    </a:srgbClr>
                  </a:outerShdw>
                </a:effectLst>
              </a:rPr>
              <a:t>32 zavražděných</a:t>
            </a:r>
            <a:r>
              <a:rPr lang="cs-CZ" dirty="0" smtClean="0"/>
              <a:t>. </a:t>
            </a:r>
          </a:p>
          <a:p>
            <a:r>
              <a:rPr lang="cs-CZ" b="1" u="sng" dirty="0" smtClean="0">
                <a:effectLst>
                  <a:outerShdw blurRad="38100" dist="38100" dir="2700000" algn="tl">
                    <a:srgbClr val="000000">
                      <a:alpha val="43137"/>
                    </a:srgbClr>
                  </a:outerShdw>
                </a:effectLst>
              </a:rPr>
              <a:t>Podbořany</a:t>
            </a:r>
            <a:r>
              <a:rPr lang="cs-CZ" dirty="0" smtClean="0"/>
              <a:t>, 7. června 1945: </a:t>
            </a:r>
            <a:r>
              <a:rPr lang="cs-CZ" b="1" u="sng" dirty="0" smtClean="0">
                <a:solidFill>
                  <a:srgbClr val="FF0000"/>
                </a:solidFill>
                <a:effectLst>
                  <a:outerShdw blurRad="38100" dist="38100" dir="2700000" algn="tl">
                    <a:srgbClr val="000000">
                      <a:alpha val="43137"/>
                    </a:srgbClr>
                  </a:outerShdw>
                </a:effectLst>
              </a:rPr>
              <a:t>68 zavražděných</a:t>
            </a:r>
            <a:r>
              <a:rPr lang="cs-CZ" dirty="0" smtClean="0"/>
              <a:t>. </a:t>
            </a:r>
          </a:p>
          <a:p>
            <a:endParaRPr lang="cs-CZ"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59" y="21138"/>
            <a:ext cx="9124141" cy="5784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ovéPole 3"/>
          <p:cNvSpPr txBox="1"/>
          <p:nvPr/>
        </p:nvSpPr>
        <p:spPr>
          <a:xfrm>
            <a:off x="588079" y="5805264"/>
            <a:ext cx="7987699" cy="923330"/>
          </a:xfrm>
          <a:prstGeom prst="rect">
            <a:avLst/>
          </a:prstGeom>
          <a:noFill/>
        </p:spPr>
        <p:txBody>
          <a:bodyPr wrap="none" rtlCol="0">
            <a:spAutoFit/>
          </a:bodyPr>
          <a:lstStyle/>
          <a:p>
            <a:pPr algn="ctr"/>
            <a:r>
              <a:rPr lang="cs-CZ" b="1" dirty="0">
                <a:effectLst>
                  <a:outerShdw blurRad="38100" dist="38100" dir="2700000" algn="tl">
                    <a:srgbClr val="000000">
                      <a:alpha val="43137"/>
                    </a:srgbClr>
                  </a:outerShdw>
                </a:effectLst>
              </a:rPr>
              <a:t>Američtí vojáci přinutili sudetské Němce ve Volarech projít kolem mrtvol </a:t>
            </a:r>
            <a:endParaRPr lang="cs-CZ" b="1" dirty="0" smtClean="0">
              <a:effectLst>
                <a:outerShdw blurRad="38100" dist="38100" dir="2700000" algn="tl">
                  <a:srgbClr val="000000">
                    <a:alpha val="43137"/>
                  </a:srgbClr>
                </a:outerShdw>
              </a:effectLst>
            </a:endParaRPr>
          </a:p>
          <a:p>
            <a:pPr algn="ctr"/>
            <a:r>
              <a:rPr lang="cs-CZ" b="1" dirty="0" smtClean="0">
                <a:effectLst>
                  <a:outerShdw blurRad="38100" dist="38100" dir="2700000" algn="tl">
                    <a:srgbClr val="000000">
                      <a:alpha val="43137"/>
                    </a:srgbClr>
                  </a:outerShdw>
                </a:effectLst>
              </a:rPr>
              <a:t>židovských </a:t>
            </a:r>
            <a:r>
              <a:rPr lang="cs-CZ" b="1" dirty="0">
                <a:effectLst>
                  <a:outerShdw blurRad="38100" dist="38100" dir="2700000" algn="tl">
                    <a:srgbClr val="000000">
                      <a:alpha val="43137"/>
                    </a:srgbClr>
                  </a:outerShdw>
                </a:effectLst>
              </a:rPr>
              <a:t>žen, které zemřely při pochodu smrti. V Dobroníně i na jiných </a:t>
            </a:r>
            <a:r>
              <a:rPr lang="cs-CZ" b="1" dirty="0" smtClean="0">
                <a:effectLst>
                  <a:outerShdw blurRad="38100" dist="38100" dir="2700000" algn="tl">
                    <a:srgbClr val="000000">
                      <a:alpha val="43137"/>
                    </a:srgbClr>
                  </a:outerShdw>
                </a:effectLst>
              </a:rPr>
              <a:t>místech</a:t>
            </a:r>
          </a:p>
          <a:p>
            <a:pPr algn="ctr"/>
            <a:r>
              <a:rPr lang="cs-CZ" b="1" dirty="0" smtClean="0">
                <a:effectLst>
                  <a:outerShdw blurRad="38100" dist="38100" dir="2700000" algn="tl">
                    <a:srgbClr val="000000">
                      <a:alpha val="43137"/>
                    </a:srgbClr>
                  </a:outerShdw>
                </a:effectLst>
              </a:rPr>
              <a:t>se </a:t>
            </a:r>
            <a:r>
              <a:rPr lang="cs-CZ" b="1" dirty="0">
                <a:effectLst>
                  <a:outerShdw blurRad="38100" dist="38100" dir="2700000" algn="tl">
                    <a:srgbClr val="000000">
                      <a:alpha val="43137"/>
                    </a:srgbClr>
                  </a:outerShdw>
                </a:effectLst>
              </a:rPr>
              <a:t>ale místní rozhodli Němcům za válečné hrůzy pomstít...</a:t>
            </a:r>
          </a:p>
        </p:txBody>
      </p:sp>
    </p:spTree>
    <p:extLst>
      <p:ext uri="{BB962C8B-B14F-4D97-AF65-F5344CB8AC3E}">
        <p14:creationId xmlns:p14="http://schemas.microsoft.com/office/powerpoint/2010/main" val="4645796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124744"/>
            <a:ext cx="8686800" cy="5400600"/>
          </a:xfrm>
        </p:spPr>
        <p:txBody>
          <a:bodyPr>
            <a:normAutofit fontScale="77500" lnSpcReduction="20000"/>
          </a:bodyPr>
          <a:lstStyle/>
          <a:p>
            <a:r>
              <a:rPr lang="cs-CZ" b="1" u="sng" dirty="0" smtClean="0">
                <a:effectLst>
                  <a:outerShdw blurRad="38100" dist="38100" dir="2700000" algn="tl">
                    <a:srgbClr val="000000">
                      <a:alpha val="43137"/>
                    </a:srgbClr>
                  </a:outerShdw>
                </a:effectLst>
              </a:rPr>
              <a:t>Chomutov</a:t>
            </a:r>
            <a:r>
              <a:rPr lang="cs-CZ" dirty="0" smtClean="0"/>
              <a:t>, 9. června 1945: </a:t>
            </a:r>
            <a:r>
              <a:rPr lang="cs-CZ" b="1" u="sng" dirty="0" smtClean="0">
                <a:solidFill>
                  <a:srgbClr val="FF0000"/>
                </a:solidFill>
                <a:effectLst>
                  <a:outerShdw blurRad="38100" dist="38100" dir="2700000" algn="tl">
                    <a:srgbClr val="000000">
                      <a:alpha val="43137"/>
                    </a:srgbClr>
                  </a:outerShdw>
                </a:effectLst>
              </a:rPr>
              <a:t>12 umučených po předchozím týrání na sportovním hřišti. </a:t>
            </a:r>
            <a:r>
              <a:rPr lang="cs-CZ" dirty="0" smtClean="0"/>
              <a:t>Byli biti důtkami a železnými tyčemi, byly jim vypichovány oči, holí urážena přirození a jeden muž byl svlečený obalen svitky starých filmů a zapálen. </a:t>
            </a:r>
            <a:r>
              <a:rPr lang="cs-CZ" b="1" u="sng" dirty="0" smtClean="0">
                <a:solidFill>
                  <a:srgbClr val="FF0000"/>
                </a:solidFill>
                <a:effectLst>
                  <a:outerShdw blurRad="38100" dist="38100" dir="2700000" algn="tl">
                    <a:srgbClr val="000000">
                      <a:alpha val="43137"/>
                    </a:srgbClr>
                  </a:outerShdw>
                </a:effectLst>
              </a:rPr>
              <a:t>Na odpoledním pochodu smrti zemřelo dalších 70 lidí.</a:t>
            </a:r>
            <a:r>
              <a:rPr lang="cs-CZ" dirty="0" smtClean="0"/>
              <a:t> Ze zbytku, který byl internován v koncentračním táboře Sklárna, </a:t>
            </a:r>
            <a:r>
              <a:rPr lang="cs-CZ" b="1" u="sng" dirty="0" smtClean="0">
                <a:solidFill>
                  <a:srgbClr val="FF0000"/>
                </a:solidFill>
                <a:effectLst>
                  <a:outerShdw blurRad="38100" dist="38100" dir="2700000" algn="tl">
                    <a:srgbClr val="000000">
                      <a:alpha val="43137"/>
                    </a:srgbClr>
                  </a:outerShdw>
                </a:effectLst>
              </a:rPr>
              <a:t>bylo přímo v něm zavražděno dalších 40 lidí. </a:t>
            </a:r>
            <a:r>
              <a:rPr lang="cs-CZ" dirty="0" smtClean="0"/>
              <a:t>Kromě toho bylo vojáky z tábora odvedeno a na jiném místě popraveno několik desítek lidí. </a:t>
            </a:r>
            <a:r>
              <a:rPr lang="cs-CZ" b="1" u="sng" dirty="0" smtClean="0">
                <a:solidFill>
                  <a:srgbClr val="FF0000"/>
                </a:solidFill>
                <a:effectLst>
                  <a:outerShdw blurRad="38100" dist="38100" dir="2700000" algn="tl">
                    <a:srgbClr val="000000">
                      <a:alpha val="43137"/>
                    </a:srgbClr>
                  </a:outerShdw>
                </a:effectLst>
              </a:rPr>
              <a:t>Celkem bylo zavražděno 140 Němců.</a:t>
            </a:r>
            <a:r>
              <a:rPr lang="cs-CZ" dirty="0" smtClean="0"/>
              <a:t> </a:t>
            </a:r>
          </a:p>
          <a:p>
            <a:r>
              <a:rPr lang="cs-CZ" b="1" u="sng" dirty="0" smtClean="0">
                <a:effectLst>
                  <a:outerShdw blurRad="38100" dist="38100" dir="2700000" algn="tl">
                    <a:srgbClr val="000000">
                      <a:alpha val="43137"/>
                    </a:srgbClr>
                  </a:outerShdw>
                </a:effectLst>
              </a:rPr>
              <a:t>Masakr na Švédských šancích (Horní Moštěnice u Přerova</a:t>
            </a:r>
            <a:r>
              <a:rPr lang="cs-CZ" dirty="0" smtClean="0"/>
              <a:t>, noc z 18. na 19. června 1945): </a:t>
            </a:r>
            <a:r>
              <a:rPr lang="cs-CZ" b="1" u="sng" dirty="0" smtClean="0">
                <a:solidFill>
                  <a:srgbClr val="FF0000"/>
                </a:solidFill>
                <a:effectLst>
                  <a:outerShdw blurRad="38100" dist="38100" dir="2700000" algn="tl">
                    <a:srgbClr val="000000">
                      <a:alpha val="43137"/>
                    </a:srgbClr>
                  </a:outerShdw>
                </a:effectLst>
              </a:rPr>
              <a:t>zavražděno 265 Němců, z toho 71 mužů, 120 žen a 74 nedospělých (včetně kojenců). </a:t>
            </a:r>
            <a:endParaRPr lang="cs-CZ" dirty="0" smtClean="0"/>
          </a:p>
          <a:p>
            <a:r>
              <a:rPr lang="cs-CZ" b="1" u="sng" dirty="0" smtClean="0">
                <a:effectLst>
                  <a:outerShdw blurRad="38100" dist="38100" dir="2700000" algn="tl">
                    <a:srgbClr val="000000">
                      <a:alpha val="43137"/>
                    </a:srgbClr>
                  </a:outerShdw>
                </a:effectLst>
              </a:rPr>
              <a:t>Domažlice</a:t>
            </a:r>
            <a:r>
              <a:rPr lang="cs-CZ" dirty="0" smtClean="0"/>
              <a:t>: </a:t>
            </a:r>
            <a:r>
              <a:rPr lang="cs-CZ" b="1" u="sng" dirty="0" smtClean="0">
                <a:solidFill>
                  <a:srgbClr val="FF0000"/>
                </a:solidFill>
                <a:effectLst>
                  <a:outerShdw blurRad="38100" dist="38100" dir="2700000" algn="tl">
                    <a:srgbClr val="000000">
                      <a:alpha val="43137"/>
                    </a:srgbClr>
                  </a:outerShdw>
                </a:effectLst>
              </a:rPr>
              <a:t>asi 200 zavražděných</a:t>
            </a:r>
            <a:r>
              <a:rPr lang="cs-CZ" dirty="0" smtClean="0"/>
              <a:t>. </a:t>
            </a:r>
          </a:p>
          <a:p>
            <a:r>
              <a:rPr lang="cs-CZ" b="1" u="sng" dirty="0" smtClean="0">
                <a:effectLst>
                  <a:outerShdw blurRad="38100" dist="38100" dir="2700000" algn="tl">
                    <a:srgbClr val="000000">
                      <a:alpha val="43137"/>
                    </a:srgbClr>
                  </a:outerShdw>
                </a:effectLst>
              </a:rPr>
              <a:t>Ústecký masakr</a:t>
            </a:r>
            <a:r>
              <a:rPr lang="cs-CZ" dirty="0" smtClean="0"/>
              <a:t>, 31. července 1945. </a:t>
            </a:r>
            <a:r>
              <a:rPr lang="cs-CZ" b="1" u="sng" dirty="0" smtClean="0">
                <a:solidFill>
                  <a:srgbClr val="FF0000"/>
                </a:solidFill>
                <a:effectLst>
                  <a:outerShdw blurRad="38100" dist="38100" dir="2700000" algn="tl">
                    <a:srgbClr val="000000">
                      <a:alpha val="43137"/>
                    </a:srgbClr>
                  </a:outerShdw>
                </a:effectLst>
              </a:rPr>
              <a:t>Asi 80-100 zavražděných</a:t>
            </a:r>
            <a:r>
              <a:rPr lang="cs-CZ" dirty="0" smtClean="0"/>
              <a:t>.</a:t>
            </a:r>
          </a:p>
          <a:p>
            <a:endParaRPr lang="cs-CZ"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i="1" u="sng" dirty="0" smtClean="0">
                <a:solidFill>
                  <a:srgbClr val="FF0000"/>
                </a:solidFill>
              </a:rPr>
              <a:t>Příběh sudetského obyvatele</a:t>
            </a:r>
            <a:endParaRPr lang="cs-CZ" i="1" u="sng" dirty="0">
              <a:solidFill>
                <a:srgbClr val="FF0000"/>
              </a:solidFill>
            </a:endParaRPr>
          </a:p>
        </p:txBody>
      </p:sp>
      <p:sp>
        <p:nvSpPr>
          <p:cNvPr id="3" name="Zástupný symbol pro obsah 2"/>
          <p:cNvSpPr>
            <a:spLocks noGrp="1"/>
          </p:cNvSpPr>
          <p:nvPr>
            <p:ph idx="1"/>
          </p:nvPr>
        </p:nvSpPr>
        <p:spPr/>
        <p:txBody>
          <a:bodyPr>
            <a:normAutofit fontScale="40000" lnSpcReduction="20000"/>
          </a:bodyPr>
          <a:lstStyle/>
          <a:p>
            <a:r>
              <a:rPr lang="cs-CZ" sz="5500" b="1" dirty="0" smtClean="0">
                <a:solidFill>
                  <a:schemeClr val="tx1"/>
                </a:solidFill>
                <a:effectLst>
                  <a:outerShdw blurRad="38100" dist="38100" dir="2700000" algn="tl">
                    <a:srgbClr val="000000">
                      <a:alpha val="43137"/>
                    </a:srgbClr>
                  </a:outerShdw>
                </a:effectLst>
              </a:rPr>
              <a:t>Přišel pán a bubnoval, že se všichni Němci musí dostavit do kasáren na práci. Maminka řekla tátovi, ať tam radši jde, bála se, že kdyby nešel, tak by rodinu postříleli. Tatínek, jenž pracoval jako pokrývač, tedy dobrovolně vešel do pár metrů vzdálených kasáren. Přes plot maminka viděla, jak mu na bráně vzali zlato, hodinky.Tehdy jí už bylo jasné, že je zle."Z kasáren se už domů nevrátil. Byl zastřelen zřejmě ještě týž den. Tehdy nás totiž odvedli do lágru v bažantnici.Když jsme se odtamtud po 10 dnech vrátili, v našem domě už bydleli Češi. Pamatuji si, jak si jejich děti hrály s mašinkou, kterou mi dal otec k narozeninám. Zřejmě se dozvěděli, že otce zastřelili a nepočítali, že se vrátíme.Maminka se pak se mnou a mým bratrem nastěhovala do domu své sestry a již nikdy nepromluvila německy.</a:t>
            </a:r>
          </a:p>
          <a:p>
            <a:endParaRPr lang="cs-CZ" b="1" dirty="0" smtClean="0">
              <a:solidFill>
                <a:schemeClr val="tx1"/>
              </a:solidFill>
              <a:effectLst>
                <a:outerShdw blurRad="38100" dist="38100" dir="2700000" algn="tl">
                  <a:srgbClr val="000000">
                    <a:alpha val="43137"/>
                  </a:srgbClr>
                </a:outerShdw>
              </a:effectLst>
            </a:endParaRPr>
          </a:p>
          <a:p>
            <a:pPr>
              <a:buFont typeface="Wingdings" pitchFamily="2" charset="2"/>
              <a:buChar char="v"/>
            </a:pPr>
            <a:r>
              <a:rPr lang="cs-CZ" b="1" dirty="0" smtClean="0">
                <a:solidFill>
                  <a:schemeClr val="tx1"/>
                </a:solidFill>
                <a:effectLst>
                  <a:outerShdw blurRad="38100" dist="38100" dir="2700000" algn="tl">
                    <a:srgbClr val="000000">
                      <a:alpha val="43137"/>
                    </a:srgbClr>
                  </a:outerShdw>
                </a:effectLst>
              </a:rPr>
              <a:t> </a:t>
            </a:r>
            <a:r>
              <a:rPr lang="cs-CZ" sz="5900" b="1" u="sng" dirty="0" smtClean="0">
                <a:solidFill>
                  <a:schemeClr val="tx1"/>
                </a:solidFill>
                <a:effectLst>
                  <a:outerShdw blurRad="38100" dist="38100" dir="2700000" algn="tl">
                    <a:srgbClr val="000000">
                      <a:alpha val="43137"/>
                    </a:srgbClr>
                  </a:outerShdw>
                </a:effectLst>
              </a:rPr>
              <a:t>VYPRÁVĚNÍ PANA WALTERA, SYNA SUDETSKÉHO NĚMCE</a:t>
            </a:r>
          </a:p>
          <a:p>
            <a:endParaRPr lang="cs-CZ" dirty="0">
              <a:solidFill>
                <a:schemeClr val="tx1"/>
              </a:solidFill>
            </a:endParaRPr>
          </a:p>
        </p:txBody>
      </p:sp>
    </p:spTree>
    <p:extLst>
      <p:ext uri="{BB962C8B-B14F-4D97-AF65-F5344CB8AC3E}">
        <p14:creationId xmlns:p14="http://schemas.microsoft.com/office/powerpoint/2010/main" val="20504233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u="sng" dirty="0" smtClean="0">
                <a:solidFill>
                  <a:srgbClr val="FF0000"/>
                </a:solidFill>
                <a:effectLst>
                  <a:outerShdw blurRad="38100" dist="38100" dir="2700000" algn="tl">
                    <a:srgbClr val="000000">
                      <a:alpha val="43137"/>
                    </a:srgbClr>
                  </a:outerShdw>
                  <a:reflection blurRad="12700" stA="48000" endA="300" endPos="55000" dir="5400000" sy="-90000" algn="bl" rotWithShape="0"/>
                </a:effectLst>
              </a:rPr>
              <a:t>Příběh pana </a:t>
            </a:r>
            <a:r>
              <a:rPr lang="cs-CZ" b="1" u="sng" dirty="0" smtClean="0">
                <a:solidFill>
                  <a:srgbClr val="FF0000"/>
                </a:solidFill>
                <a:effectLst>
                  <a:outerShdw blurRad="38100" dist="38100" dir="2700000" algn="tl">
                    <a:srgbClr val="000000">
                      <a:alpha val="43137"/>
                    </a:srgbClr>
                  </a:outerShdw>
                  <a:reflection blurRad="12700" stA="48000" endA="300" endPos="55000" dir="5400000" sy="-90000" algn="bl" rotWithShape="0"/>
                </a:effectLst>
              </a:rPr>
              <a:t>Waltera </a:t>
            </a:r>
            <a:r>
              <a:rPr lang="cs-CZ" b="1" u="sng" dirty="0" err="1" smtClean="0">
                <a:solidFill>
                  <a:srgbClr val="FF0000"/>
                </a:solidFill>
                <a:effectLst>
                  <a:outerShdw blurRad="38100" dist="38100" dir="2700000" algn="tl">
                    <a:srgbClr val="000000">
                      <a:alpha val="43137"/>
                    </a:srgbClr>
                  </a:outerShdw>
                  <a:reflection blurRad="12700" stA="48000" endA="300" endPos="55000" dir="5400000" sy="-90000" algn="bl" rotWithShape="0"/>
                </a:effectLst>
              </a:rPr>
              <a:t>Sitta</a:t>
            </a:r>
            <a:endParaRPr lang="cs-CZ" u="sng" dirty="0">
              <a:solidFill>
                <a:srgbClr val="FF0000"/>
              </a:solidFill>
              <a:effectLst>
                <a:outerShdw blurRad="38100" dist="38100" dir="2700000" algn="tl">
                  <a:srgbClr val="000000">
                    <a:alpha val="43137"/>
                  </a:srgbClr>
                </a:outerShdw>
                <a:reflection blurRad="12700" stA="48000" endA="300" endPos="55000" dir="5400000" sy="-90000" algn="bl" rotWithShape="0"/>
              </a:effectLst>
            </a:endParaRPr>
          </a:p>
        </p:txBody>
      </p:sp>
      <p:sp>
        <p:nvSpPr>
          <p:cNvPr id="3" name="Zástupný symbol pro obsah 2"/>
          <p:cNvSpPr>
            <a:spLocks noGrp="1"/>
          </p:cNvSpPr>
          <p:nvPr>
            <p:ph idx="1"/>
          </p:nvPr>
        </p:nvSpPr>
        <p:spPr>
          <a:xfrm>
            <a:off x="0" y="1643050"/>
            <a:ext cx="9144000" cy="5214950"/>
          </a:xfrm>
        </p:spPr>
        <p:txBody>
          <a:bodyPr>
            <a:noAutofit/>
          </a:bodyPr>
          <a:lstStyle/>
          <a:p>
            <a:r>
              <a:rPr lang="cs-CZ" sz="2400" b="1" dirty="0" smtClean="0">
                <a:solidFill>
                  <a:schemeClr val="tx1"/>
                </a:solidFill>
                <a:effectLst>
                  <a:outerShdw blurRad="38100" dist="38100" dir="2700000" algn="tl">
                    <a:srgbClr val="000000">
                      <a:alpha val="43137"/>
                    </a:srgbClr>
                  </a:outerShdw>
                </a:effectLst>
                <a:latin typeface="Allianz Sans" pitchFamily="2" charset="-18"/>
              </a:rPr>
              <a:t>Jeho otec odmítl povolávací rozkaz ke zbraním SS, byl zatčen, mučen a nakonec transportován na nucené práce do Německa. Matka Waltera 20. dubna 1944, v den oslav Hitlerových narozenin, odmítla vyvěsit nacistickou vlajku. Místní nacistický uliční dozorce - blockleiter jim oznámil, že do hodiny si sbalí kufr a jedou rovnou do koncentráku.</a:t>
            </a:r>
          </a:p>
          <a:p>
            <a:r>
              <a:rPr lang="cs-CZ" sz="2400" b="1" dirty="0" smtClean="0">
                <a:solidFill>
                  <a:schemeClr val="tx1"/>
                </a:solidFill>
                <a:effectLst>
                  <a:outerShdw blurRad="38100" dist="38100" dir="2700000" algn="tl">
                    <a:srgbClr val="000000">
                      <a:alpha val="43137"/>
                    </a:srgbClr>
                  </a:outerShdw>
                </a:effectLst>
                <a:latin typeface="Allianz Sans" pitchFamily="2" charset="-18"/>
              </a:rPr>
              <a:t>Matka se dvěma malými dětmi se šla přihlásit na gestapu, na to si tehdy devítiletý Walter Sitte dobře vzpomíná: "Máma plakala. Na gestapu byl nějaký místní starousedlík, rodák, což byla náhoda. Hitler sudetským Němcům zrovna moc nedůvěřoval, takže na gestapo nasazovali lidi z Říše. Tento starousedlík řekl mámě: "Víš co? Dejte do okna nějaký obrázek. Nemáte nějakou fotku Hitlera? K fotce dejte květináč." My jsme ale ani fotku neměli, tu nám naštěstí půjčili čeští sousedé..."</a:t>
            </a:r>
          </a:p>
          <a:p>
            <a:endParaRPr lang="cs-CZ" sz="2400" dirty="0" smtClean="0"/>
          </a:p>
          <a:p>
            <a:endParaRPr lang="cs-CZ" sz="2400" dirty="0" smtClean="0"/>
          </a:p>
          <a:p>
            <a:endParaRPr lang="cs-CZ" sz="2400" dirty="0" smtClean="0"/>
          </a:p>
          <a:p>
            <a:endParaRPr lang="cs-CZ" sz="2400" dirty="0" smtClean="0"/>
          </a:p>
          <a:p>
            <a:endParaRPr lang="cs-CZ" dirty="0" smtClean="0"/>
          </a:p>
          <a:p>
            <a:endParaRPr lang="cs-CZ" dirty="0"/>
          </a:p>
        </p:txBody>
      </p:sp>
    </p:spTree>
    <p:extLst>
      <p:ext uri="{BB962C8B-B14F-4D97-AF65-F5344CB8AC3E}">
        <p14:creationId xmlns:p14="http://schemas.microsoft.com/office/powerpoint/2010/main" val="313857561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04800" y="188640"/>
            <a:ext cx="8686800" cy="6264696"/>
          </a:xfrm>
        </p:spPr>
        <p:txBody>
          <a:bodyPr>
            <a:noAutofit/>
          </a:bodyPr>
          <a:lstStyle/>
          <a:p>
            <a:r>
              <a:rPr lang="cs-CZ" sz="2400" b="1" dirty="0" smtClean="0">
                <a:solidFill>
                  <a:schemeClr val="tx1"/>
                </a:solidFill>
                <a:effectLst>
                  <a:outerShdw blurRad="38100" dist="38100" dir="2700000" algn="tl">
                    <a:srgbClr val="000000">
                      <a:alpha val="43137"/>
                    </a:srgbClr>
                  </a:outerShdw>
                </a:effectLst>
                <a:latin typeface="Allianz Sans" pitchFamily="2" charset="-18"/>
              </a:rPr>
              <a:t>Válku rodina přežila. Jejich otec se vrátil těžce zraněn z pracovních trestních jednotek Wehrmachtu a hned ve dveřích oznámil: "Okamžitě se balíme a jedeme pryč, do Ameriky." Sitte si na rozhodující situaci v jejich životě pamatuje: "Maminka visela na tatínkovi a prosila ho, ať nikam nejezdíme, vždyť jsme vždycky byli proti nacistům a místní Češi to vědí. Vycházeli jsme s nimi dobře. Otec ustoupil. Musel se jít ale nahlásit na úřady a už se nevrátil. V Liberci ho zavřeli a mlátili ho do bezvědomí.</a:t>
            </a:r>
          </a:p>
          <a:p>
            <a:r>
              <a:rPr lang="cs-CZ" sz="2400" b="1" dirty="0" smtClean="0">
                <a:solidFill>
                  <a:schemeClr val="tx1"/>
                </a:solidFill>
                <a:effectLst>
                  <a:outerShdw blurRad="38100" dist="38100" dir="2700000" algn="tl">
                    <a:srgbClr val="000000">
                      <a:alpha val="43137"/>
                    </a:srgbClr>
                  </a:outerShdw>
                </a:effectLst>
                <a:latin typeface="Allianz Sans" pitchFamily="2" charset="-18"/>
              </a:rPr>
              <a:t>To jsme se dozvěděli od českého souseda. Pak si pamatuji, že k nám začal chodit ve večerních hodinách předseda národního výboru pan Kabelák, jak přišel, my děti jsme museli jít hned spát. Máma byla velice krásná, je jasné co se dělo, měli intimní vztah, protože pak se jednoho dne objevil táta ve dveřích..." vzpomíná Walter Sitte na svoji matku, která byla ochotna čehokoliv, aby jí komunisté propustili manžela. Po několika letech spáchala sebevraždu, v dopise dětem a manželovi napsala, že je jí líto, že jim zničila život, když je přemluvila, aby zůstali...</a:t>
            </a:r>
            <a:endParaRPr lang="cs-CZ" sz="2400" b="1" dirty="0">
              <a:solidFill>
                <a:schemeClr val="tx1"/>
              </a:solidFill>
              <a:effectLst>
                <a:outerShdw blurRad="38100" dist="38100" dir="2700000" algn="tl">
                  <a:srgbClr val="000000">
                    <a:alpha val="43137"/>
                  </a:srgbClr>
                </a:outerShdw>
              </a:effectLst>
              <a:latin typeface="Allianz Sans" pitchFamily="2" charset="-18"/>
            </a:endParaRPr>
          </a:p>
        </p:txBody>
      </p:sp>
    </p:spTree>
    <p:extLst>
      <p:ext uri="{BB962C8B-B14F-4D97-AF65-F5344CB8AC3E}">
        <p14:creationId xmlns:p14="http://schemas.microsoft.com/office/powerpoint/2010/main" val="418535164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b="1" u="sng" dirty="0" smtClean="0">
                <a:effectLst>
                  <a:outerShdw blurRad="38100" dist="38100" dir="2700000" algn="tl">
                    <a:srgbClr val="000000">
                      <a:alpha val="43137"/>
                    </a:srgbClr>
                  </a:outerShdw>
                  <a:reflection blurRad="12700" stA="48000" endA="300" endPos="55000" dir="5400000" sy="-90000" algn="bl" rotWithShape="0"/>
                </a:effectLst>
              </a:rPr>
              <a:t>Internetové zdroje pro obrázky:</a:t>
            </a:r>
            <a:endParaRPr lang="cs-CZ" b="1" u="sng" dirty="0">
              <a:effectLst>
                <a:outerShdw blurRad="38100" dist="38100" dir="2700000" algn="tl">
                  <a:srgbClr val="000000">
                    <a:alpha val="43137"/>
                  </a:srgbClr>
                </a:outerShdw>
                <a:reflection blurRad="12700" stA="48000" endA="300" endPos="55000" dir="5400000" sy="-90000" algn="bl" rotWithShape="0"/>
              </a:effectLst>
            </a:endParaRPr>
          </a:p>
        </p:txBody>
      </p:sp>
      <p:sp>
        <p:nvSpPr>
          <p:cNvPr id="3" name="Zástupný symbol pro obsah 2"/>
          <p:cNvSpPr>
            <a:spLocks noGrp="1"/>
          </p:cNvSpPr>
          <p:nvPr>
            <p:ph idx="1"/>
          </p:nvPr>
        </p:nvSpPr>
        <p:spPr/>
        <p:txBody>
          <a:bodyPr>
            <a:normAutofit fontScale="47500" lnSpcReduction="20000"/>
          </a:bodyPr>
          <a:lstStyle/>
          <a:p>
            <a:r>
              <a:rPr lang="cs-CZ" dirty="0">
                <a:hlinkClick r:id="rId2"/>
              </a:rPr>
              <a:t>http://www.moderni-dejiny.cz/clanek/odsun-nemcu-ii-cast</a:t>
            </a:r>
            <a:r>
              <a:rPr lang="cs-CZ" dirty="0" smtClean="0">
                <a:hlinkClick r:id="rId2"/>
              </a:rPr>
              <a:t>/</a:t>
            </a:r>
            <a:endParaRPr lang="cs-CZ" dirty="0" smtClean="0"/>
          </a:p>
          <a:p>
            <a:r>
              <a:rPr lang="cs-CZ" dirty="0">
                <a:hlinkClick r:id="rId3"/>
              </a:rPr>
              <a:t>http://</a:t>
            </a:r>
            <a:r>
              <a:rPr lang="cs-CZ" dirty="0" smtClean="0">
                <a:hlinkClick r:id="rId3"/>
              </a:rPr>
              <a:t>www.bruntal.net/image/200507011228_SN08.jpg</a:t>
            </a:r>
            <a:endParaRPr lang="cs-CZ" dirty="0" smtClean="0"/>
          </a:p>
          <a:p>
            <a:r>
              <a:rPr lang="cs-CZ" dirty="0">
                <a:hlinkClick r:id="rId4"/>
              </a:rPr>
              <a:t>http://</a:t>
            </a:r>
            <a:r>
              <a:rPr lang="cs-CZ" dirty="0" smtClean="0">
                <a:hlinkClick r:id="rId4"/>
              </a:rPr>
              <a:t>www.kohoutikriz.org/images/boyer10.jpg</a:t>
            </a:r>
            <a:endParaRPr lang="cs-CZ" dirty="0" smtClean="0"/>
          </a:p>
          <a:p>
            <a:r>
              <a:rPr lang="cs-CZ" dirty="0">
                <a:hlinkClick r:id="rId5"/>
              </a:rPr>
              <a:t>http://</a:t>
            </a:r>
            <a:r>
              <a:rPr lang="cs-CZ" dirty="0" smtClean="0">
                <a:hlinkClick r:id="rId5"/>
              </a:rPr>
              <a:t>www.kcprymarov.estranky.cz/img/picture/1502/10.jpg</a:t>
            </a:r>
            <a:endParaRPr lang="cs-CZ" dirty="0" smtClean="0"/>
          </a:p>
          <a:p>
            <a:r>
              <a:rPr lang="cs-CZ" dirty="0">
                <a:hlinkClick r:id="rId6"/>
              </a:rPr>
              <a:t>http://</a:t>
            </a:r>
            <a:r>
              <a:rPr lang="cs-CZ" dirty="0" smtClean="0">
                <a:hlinkClick r:id="rId6"/>
              </a:rPr>
              <a:t>simonak.eu/images/obrazky_ostatni_strany/h_k/10_29_1.jpg</a:t>
            </a:r>
            <a:endParaRPr lang="cs-CZ" dirty="0" smtClean="0"/>
          </a:p>
          <a:p>
            <a:r>
              <a:rPr lang="cs-CZ" dirty="0">
                <a:hlinkClick r:id="rId7"/>
              </a:rPr>
              <a:t>http://</a:t>
            </a:r>
            <a:r>
              <a:rPr lang="cs-CZ" dirty="0" smtClean="0">
                <a:hlinkClick r:id="rId7"/>
              </a:rPr>
              <a:t>cr.ic.cz/clanky/obncsr/1418.jpg</a:t>
            </a:r>
            <a:endParaRPr lang="cs-CZ" dirty="0" smtClean="0"/>
          </a:p>
          <a:p>
            <a:r>
              <a:rPr lang="cs-CZ" dirty="0">
                <a:hlinkClick r:id="rId8"/>
              </a:rPr>
              <a:t>http://</a:t>
            </a:r>
            <a:r>
              <a:rPr lang="cs-CZ" dirty="0" smtClean="0">
                <a:hlinkClick r:id="rId8"/>
              </a:rPr>
              <a:t>i.idnes.cz/10/061/c460/AJA33856e_Nemci_odsun_1945a.jpg</a:t>
            </a:r>
            <a:endParaRPr lang="cs-CZ" dirty="0" smtClean="0"/>
          </a:p>
          <a:p>
            <a:r>
              <a:rPr lang="cs-CZ" dirty="0">
                <a:hlinkClick r:id="rId9"/>
              </a:rPr>
              <a:t>http://img1.rajce.idnes.cz/d0103/3/3120/3120392_76939ce9c5f5eeb1312d51ced794bcce/images/038_-_</a:t>
            </a:r>
            <a:r>
              <a:rPr lang="cs-CZ" dirty="0" smtClean="0">
                <a:hlinkClick r:id="rId9"/>
              </a:rPr>
              <a:t>Divoke_odsuny_byly_zpetne_legitimovany_Benesovymi_dekrety.jpg</a:t>
            </a:r>
            <a:endParaRPr lang="cs-CZ" dirty="0" smtClean="0"/>
          </a:p>
          <a:p>
            <a:r>
              <a:rPr lang="cs-CZ" dirty="0">
                <a:hlinkClick r:id="rId10"/>
              </a:rPr>
              <a:t>http://</a:t>
            </a:r>
            <a:r>
              <a:rPr lang="cs-CZ" dirty="0" smtClean="0">
                <a:hlinkClick r:id="rId10"/>
              </a:rPr>
              <a:t>img2.ct24.cz/multimedia/images/18/1731/middle/173078.jpg</a:t>
            </a:r>
            <a:endParaRPr lang="cs-CZ" dirty="0" smtClean="0"/>
          </a:p>
          <a:p>
            <a:r>
              <a:rPr lang="cs-CZ" dirty="0">
                <a:hlinkClick r:id="rId11"/>
              </a:rPr>
              <a:t>http://2.bp.blogspot.com/_</a:t>
            </a:r>
            <a:r>
              <a:rPr lang="cs-CZ" dirty="0" smtClean="0">
                <a:hlinkClick r:id="rId11"/>
              </a:rPr>
              <a:t>QLBkztu_YX8/SflJUiCo3TI/AAAAAAAAAOY/Z2XhH8c3d7w/s400/or_odsuny.jpg</a:t>
            </a:r>
            <a:endParaRPr lang="cs-CZ" dirty="0" smtClean="0"/>
          </a:p>
          <a:p>
            <a:r>
              <a:rPr lang="cs-CZ" dirty="0">
                <a:hlinkClick r:id="rId12"/>
              </a:rPr>
              <a:t>http://</a:t>
            </a:r>
            <a:r>
              <a:rPr lang="cs-CZ" dirty="0" smtClean="0">
                <a:hlinkClick r:id="rId12"/>
              </a:rPr>
              <a:t>www.rctankmodel.cz/png/postoloprtskymasakr/313.jpg</a:t>
            </a:r>
            <a:endParaRPr lang="cs-CZ" dirty="0" smtClean="0"/>
          </a:p>
          <a:p>
            <a:r>
              <a:rPr lang="cs-CZ" dirty="0">
                <a:hlinkClick r:id="rId13"/>
              </a:rPr>
              <a:t>http://www.kcprymarov.estranky.cz/fotoalbum/valka_-osvobozeni_-odsun/povalecny-odsun-nemcu/#</a:t>
            </a:r>
            <a:r>
              <a:rPr lang="cs-CZ" dirty="0" smtClean="0">
                <a:hlinkClick r:id="rId13"/>
              </a:rPr>
              <a:t>photo_2500</a:t>
            </a:r>
            <a:endParaRPr lang="cs-CZ" dirty="0" smtClean="0"/>
          </a:p>
          <a:p>
            <a:r>
              <a:rPr lang="cs-CZ" dirty="0">
                <a:hlinkClick r:id="rId14"/>
              </a:rPr>
              <a:t>http://</a:t>
            </a:r>
            <a:r>
              <a:rPr lang="cs-CZ" dirty="0" smtClean="0">
                <a:hlinkClick r:id="rId14"/>
              </a:rPr>
              <a:t>www.blesk.cz/clanek/zpravy-udalosti-krimi/140754/zlocin-z-roku-1945-hromadna-vrazda-nemcu.html</a:t>
            </a:r>
            <a:endParaRPr lang="cs-CZ" dirty="0" smtClean="0"/>
          </a:p>
          <a:p>
            <a:endParaRPr lang="cs-CZ" dirty="0" smtClean="0"/>
          </a:p>
        </p:txBody>
      </p:sp>
    </p:spTree>
    <p:extLst>
      <p:ext uri="{BB962C8B-B14F-4D97-AF65-F5344CB8AC3E}">
        <p14:creationId xmlns:p14="http://schemas.microsoft.com/office/powerpoint/2010/main" val="35438204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Nadpis 1"/>
          <p:cNvSpPr>
            <a:spLocks noGrp="1"/>
          </p:cNvSpPr>
          <p:nvPr>
            <p:ph type="title"/>
          </p:nvPr>
        </p:nvSpPr>
        <p:spPr/>
        <p:txBody>
          <a:bodyPr/>
          <a:lstStyle/>
          <a:p>
            <a:pPr eaLnBrk="1" hangingPunct="1">
              <a:defRPr/>
            </a:pPr>
            <a:r>
              <a:rPr lang="cs-CZ" b="1" u="sng" dirty="0" smtClean="0">
                <a:effectLst>
                  <a:outerShdw blurRad="38100" dist="38100" dir="2700000" algn="tl">
                    <a:srgbClr val="000000">
                      <a:alpha val="43137"/>
                    </a:srgbClr>
                  </a:outerShdw>
                </a:effectLst>
              </a:rPr>
              <a:t>Použité zdroje:</a:t>
            </a:r>
          </a:p>
        </p:txBody>
      </p:sp>
      <p:sp>
        <p:nvSpPr>
          <p:cNvPr id="10243" name="Zástupný symbol pro obsah 2"/>
          <p:cNvSpPr>
            <a:spLocks noGrp="1"/>
          </p:cNvSpPr>
          <p:nvPr>
            <p:ph idx="1"/>
          </p:nvPr>
        </p:nvSpPr>
        <p:spPr/>
        <p:txBody>
          <a:bodyPr>
            <a:normAutofit fontScale="92500" lnSpcReduction="10000"/>
          </a:bodyPr>
          <a:lstStyle/>
          <a:p>
            <a:pPr eaLnBrk="1" hangingPunct="1">
              <a:defRPr/>
            </a:pPr>
            <a:r>
              <a:rPr lang="cs-CZ" sz="2400" dirty="0" smtClean="0"/>
              <a:t>Obrázky jsou z </a:t>
            </a:r>
            <a:r>
              <a:rPr lang="cs-CZ" sz="2400" dirty="0" smtClean="0">
                <a:hlinkClick r:id="rId2"/>
              </a:rPr>
              <a:t>www.google.cz</a:t>
            </a:r>
            <a:r>
              <a:rPr lang="cs-CZ" sz="2400" dirty="0" smtClean="0"/>
              <a:t> a nepodléhají žádným autorským právům.</a:t>
            </a:r>
          </a:p>
          <a:p>
            <a:pPr eaLnBrk="1" hangingPunct="1">
              <a:defRPr/>
            </a:pPr>
            <a:r>
              <a:rPr lang="cs-CZ" sz="2400" dirty="0"/>
              <a:t>Není-li uvedeno jinak je materiál dílem autorky podle učebních osnov odpovídajících ŠVP vyučovaných podle učebnic</a:t>
            </a:r>
            <a:r>
              <a:rPr lang="cs-CZ" sz="2400" dirty="0" smtClean="0"/>
              <a:t>:</a:t>
            </a:r>
          </a:p>
          <a:p>
            <a:pPr marL="0" indent="0" eaLnBrk="1" hangingPunct="1">
              <a:buFont typeface="Wingdings" pitchFamily="2" charset="2"/>
              <a:buNone/>
              <a:defRPr/>
            </a:pPr>
            <a:r>
              <a:rPr lang="cs-CZ" sz="2400" b="1" dirty="0" smtClean="0"/>
              <a:t>CSC. ČAPKA, František doc. PhDr</a:t>
            </a:r>
            <a:r>
              <a:rPr lang="cs-CZ" sz="2400" dirty="0" smtClean="0"/>
              <a:t>. </a:t>
            </a:r>
            <a:r>
              <a:rPr lang="cs-CZ" sz="2400" b="1" i="1" dirty="0" smtClean="0"/>
              <a:t>Dějepis pro 9. ročník. Novověk, moderní dějiny</a:t>
            </a:r>
            <a:r>
              <a:rPr lang="cs-CZ" sz="2400" i="1" dirty="0" smtClean="0"/>
              <a:t>.</a:t>
            </a:r>
            <a:r>
              <a:rPr lang="cs-CZ" sz="2400" dirty="0" smtClean="0"/>
              <a:t> 1</a:t>
            </a:r>
            <a:r>
              <a:rPr lang="cs-CZ" sz="2400" dirty="0"/>
              <a:t>. vydání. </a:t>
            </a:r>
            <a:r>
              <a:rPr lang="cs-CZ" sz="2400" dirty="0" smtClean="0"/>
              <a:t>Nový Malín: Nová škola, s. </a:t>
            </a:r>
            <a:r>
              <a:rPr lang="cs-CZ" sz="2400" dirty="0"/>
              <a:t>r. o</a:t>
            </a:r>
            <a:r>
              <a:rPr lang="cs-CZ" sz="2400"/>
              <a:t>., </a:t>
            </a:r>
            <a:r>
              <a:rPr lang="cs-CZ" sz="2400" smtClean="0"/>
              <a:t>2010. </a:t>
            </a:r>
            <a:r>
              <a:rPr lang="cs-CZ" sz="2400" dirty="0"/>
              <a:t>učebnice </a:t>
            </a:r>
            <a:r>
              <a:rPr lang="cs-CZ" sz="2400" dirty="0" smtClean="0"/>
              <a:t>vytvořená v souladu s RVP ZV. </a:t>
            </a:r>
            <a:r>
              <a:rPr lang="cs-CZ" sz="2400" dirty="0"/>
              <a:t>ISBN </a:t>
            </a:r>
            <a:r>
              <a:rPr lang="cs-CZ" sz="2400" dirty="0" smtClean="0"/>
              <a:t>978-80-7289-185-6. </a:t>
            </a:r>
          </a:p>
          <a:p>
            <a:pPr marL="0" indent="0" eaLnBrk="1" hangingPunct="1">
              <a:buFont typeface="Wingdings" pitchFamily="2" charset="2"/>
              <a:buNone/>
              <a:defRPr/>
            </a:pPr>
            <a:r>
              <a:rPr lang="cs-CZ" sz="2400" dirty="0" smtClean="0"/>
              <a:t>Učebnice je vybavena doložkou: „Schválilo MŠMT čj. 11336/2010-22 dne 24. června 2010 k zařazení do seznamu učebnic pro základní školy jako součást ucelené řady učebnic pro vzdělávací obor Dějepis s dobou platnosti šest let.</a:t>
            </a:r>
            <a:endParaRPr lang="cs-CZ" sz="2400" dirty="0"/>
          </a:p>
          <a:p>
            <a:pPr marL="0" indent="0" eaLnBrk="1" hangingPunct="1">
              <a:buFont typeface="Wingdings" pitchFamily="2" charset="2"/>
              <a:buNone/>
              <a:defRPr/>
            </a:pPr>
            <a:endParaRPr lang="cs-CZ" sz="2400" dirty="0"/>
          </a:p>
        </p:txBody>
      </p:sp>
    </p:spTree>
    <p:extLst>
      <p:ext uri="{BB962C8B-B14F-4D97-AF65-F5344CB8AC3E}">
        <p14:creationId xmlns:p14="http://schemas.microsoft.com/office/powerpoint/2010/main" val="1810505624"/>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Výchozí návrh">
  <a:themeElements>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ýchozí návrh">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ýchozí návr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ýchozí návr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ýchozí návr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ýchozí návr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ýchozí návr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ýchozí návr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ýchozí návr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ýchozí návr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ýchozí návr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ýchozí návr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ýchozí návr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ýchozí návr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250</TotalTime>
  <Words>2693</Words>
  <Application>Microsoft Office PowerPoint</Application>
  <PresentationFormat>Předvádění na obrazovce (4:3)</PresentationFormat>
  <Paragraphs>103</Paragraphs>
  <Slides>40</Slides>
  <Notes>1</Notes>
  <HiddenSlides>0</HiddenSlides>
  <MMClips>0</MMClips>
  <ScaleCrop>false</ScaleCrop>
  <HeadingPairs>
    <vt:vector size="4" baseType="variant">
      <vt:variant>
        <vt:lpstr>Motiv</vt:lpstr>
      </vt:variant>
      <vt:variant>
        <vt:i4>3</vt:i4>
      </vt:variant>
      <vt:variant>
        <vt:lpstr>Nadpisy snímků</vt:lpstr>
      </vt:variant>
      <vt:variant>
        <vt:i4>40</vt:i4>
      </vt:variant>
    </vt:vector>
  </HeadingPairs>
  <TitlesOfParts>
    <vt:vector size="43" baseType="lpstr">
      <vt:lpstr>Cesta</vt:lpstr>
      <vt:lpstr>Motiv sady Office</vt:lpstr>
      <vt:lpstr>Výchozí návrh</vt:lpstr>
      <vt:lpstr>Název školy: ZŠ Klášterec nad Ohří, Krátká 676 Autor: Bc. Michael RADIMERSKÝ Název materiálu: VY_32_INOVACE_9_32_ VYSÍDLENÍ NĚMCŮ Z ČESKOSLOVENSKA Číslo projektu: CZ.1.07/1.4.00/21.1115</vt:lpstr>
      <vt:lpstr>Vysídlení Němců z Československa</vt:lpstr>
      <vt:lpstr>Prezentace aplikace PowerPoint</vt:lpstr>
      <vt:lpstr>Prezentace aplikace PowerPoint</vt:lpstr>
      <vt:lpstr>Prezentace aplikace PowerPoint</vt:lpstr>
      <vt:lpstr>Různá označení</vt:lpstr>
      <vt:lpstr>Vznik myšlenky vysídlení a jeho realizace</vt:lpstr>
      <vt:lpstr>Prezentace aplikace PowerPoint</vt:lpstr>
      <vt:lpstr>Prezentace aplikace PowerPoint</vt:lpstr>
      <vt:lpstr>Exilová vláda</vt:lpstr>
      <vt:lpstr>Prezentace aplikace PowerPoint</vt:lpstr>
      <vt:lpstr>Prezentace aplikace PowerPoint</vt:lpstr>
      <vt:lpstr>Argumenty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Průběh</vt:lpstr>
      <vt:lpstr>Prezentace aplikace PowerPoint</vt:lpstr>
      <vt:lpstr>DIVOKÝ ODSUN</vt:lpstr>
      <vt:lpstr>Prezentace aplikace PowerPoint</vt:lpstr>
      <vt:lpstr>Prezentace aplikace PowerPoint</vt:lpstr>
      <vt:lpstr>Prezentace aplikace PowerPoint</vt:lpstr>
      <vt:lpstr>Prezentace aplikace PowerPoint</vt:lpstr>
      <vt:lpstr>Prezentace aplikace PowerPoint</vt:lpstr>
      <vt:lpstr>Počet odsunutých Sudetských Němců</vt:lpstr>
      <vt:lpstr>Prezentace aplikace PowerPoint</vt:lpstr>
      <vt:lpstr>Prezentace aplikace PowerPoint</vt:lpstr>
      <vt:lpstr>Největší masakry Němců v létě 1945</vt:lpstr>
      <vt:lpstr>Prezentace aplikace PowerPoint</vt:lpstr>
      <vt:lpstr>Prezentace aplikace PowerPoint</vt:lpstr>
      <vt:lpstr>Příběh sudetského obyvatele</vt:lpstr>
      <vt:lpstr>Příběh pana Waltera Sitta</vt:lpstr>
      <vt:lpstr>Prezentace aplikace PowerPoint</vt:lpstr>
      <vt:lpstr>Internetové zdroje pro obrázky:</vt:lpstr>
      <vt:lpstr>Použité 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Vysídlení Němců z Československa</dc:title>
  <dc:creator>MSI</dc:creator>
  <cp:lastModifiedBy>Bc. Michael RADIMERSKÝ</cp:lastModifiedBy>
  <cp:revision>53</cp:revision>
  <dcterms:created xsi:type="dcterms:W3CDTF">2008-05-11T14:14:10Z</dcterms:created>
  <dcterms:modified xsi:type="dcterms:W3CDTF">2012-12-15T13:23:48Z</dcterms:modified>
</cp:coreProperties>
</file>