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1"/>
  </p:notesMasterIdLst>
  <p:sldIdLst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1" r:id="rId17"/>
    <p:sldId id="269" r:id="rId18"/>
    <p:sldId id="270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FE96D-C840-4C7F-A927-33D37D94D2FB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9FF32-73C4-44C5-9991-23A511D805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5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38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42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91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09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64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58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41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695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23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36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941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52288-961F-4B89-9AB3-761032096F6B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82734DE-19B6-4181-A87C-D93A794D9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6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pametnidesky.webnode.cz/system_preview_detail_200000564-6f94c708ef/Kramerius%20%202.JPG" TargetMode="External"/><Relationship Id="rId3" Type="http://schemas.openxmlformats.org/officeDocument/2006/relationships/hyperlink" Target="http://www.maturita.cz/" TargetMode="External"/><Relationship Id="rId7" Type="http://schemas.openxmlformats.org/officeDocument/2006/relationships/hyperlink" Target="http://i.idnes.cz/09/071/gal/PEI2c2f2b_kramerius_noviny.jpg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imonak.eu/images/obrazky_ostatni_strany/h_k/2_9.jpg" TargetMode="External"/><Relationship Id="rId11" Type="http://schemas.openxmlformats.org/officeDocument/2006/relationships/hyperlink" Target="http://21stoleti.cz/wp-content/images/1229633804.jpg" TargetMode="External"/><Relationship Id="rId5" Type="http://schemas.openxmlformats.org/officeDocument/2006/relationships/hyperlink" Target="http://nd03.jxs.cz/710/119/987a79e43f_65319774_o2.jpg" TargetMode="External"/><Relationship Id="rId10" Type="http://schemas.openxmlformats.org/officeDocument/2006/relationships/hyperlink" Target="http://www.svornost.com/wp-content/uploads/krameriovy-noviny.jpg" TargetMode="External"/><Relationship Id="rId4" Type="http://schemas.openxmlformats.org/officeDocument/2006/relationships/hyperlink" Target="http://www.portalknihy.cz/" TargetMode="External"/><Relationship Id="rId9" Type="http://schemas.openxmlformats.org/officeDocument/2006/relationships/hyperlink" Target="http://www.bibliograf.cz/db-images/2572-0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VY_32_INOVACE_5_31_ VÁCLAV MATĚJ KRAMERIUS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340768"/>
            <a:ext cx="6624736" cy="2592288"/>
          </a:xfrm>
        </p:spPr>
        <p:txBody>
          <a:bodyPr>
            <a:noAutofit/>
          </a:bodyPr>
          <a:lstStyle/>
          <a:p>
            <a:pPr algn="ctr"/>
            <a:r>
              <a:rPr lang="cs-CZ" sz="6600" b="1" u="sng" dirty="0" smtClean="0"/>
              <a:t>Václav Matěj Kramerius</a:t>
            </a:r>
            <a:endParaRPr lang="cs-CZ" sz="6600" b="1" u="sng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1520" y="548680"/>
            <a:ext cx="8640960" cy="6145087"/>
          </a:xfrm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v"/>
            </a:pP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narodil se 9. února 1753 v Klatovech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 byl synem krejčího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 byl český spisovatel, nakladatel a novinář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 vystudoval klatovské gymnázium a roku 1773 začal studovat filozofickou fakultu v Praze 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 po 3 letech šel na práva, ale studia nedokončil 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irek\Pictures\imagesCAJ3YR1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0"/>
            <a:ext cx="7056784" cy="71014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476672"/>
            <a:ext cx="8062912" cy="5904656"/>
          </a:xfrm>
        </p:spPr>
        <p:txBody>
          <a:bodyPr/>
          <a:lstStyle/>
          <a:p>
            <a:pPr algn="l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za pomoci přítele Josefa Dobrovského získal místo </a:t>
            </a:r>
            <a:r>
              <a:rPr lang="cs-CZ" sz="3600" b="1" dirty="0" err="1" smtClean="0">
                <a:solidFill>
                  <a:schemeClr val="tx2"/>
                </a:solidFill>
              </a:rPr>
              <a:t>bibliotekáře</a:t>
            </a:r>
            <a:r>
              <a:rPr lang="cs-CZ" sz="3600" b="1" dirty="0" smtClean="0">
                <a:solidFill>
                  <a:schemeClr val="tx2"/>
                </a:solidFill>
              </a:rPr>
              <a:t> u Jana Františka z </a:t>
            </a:r>
            <a:r>
              <a:rPr lang="cs-CZ" sz="3600" b="1" dirty="0" err="1" smtClean="0">
                <a:solidFill>
                  <a:schemeClr val="tx2"/>
                </a:solidFill>
              </a:rPr>
              <a:t>Neuberka</a:t>
            </a:r>
            <a:endParaRPr lang="cs-CZ" sz="3600" b="1" dirty="0" smtClean="0">
              <a:solidFill>
                <a:schemeClr val="tx2"/>
              </a:solidFill>
            </a:endParaRPr>
          </a:p>
          <a:p>
            <a:pPr algn="l"/>
            <a:endParaRPr lang="cs-CZ" sz="3600" b="1" dirty="0" smtClean="0">
              <a:solidFill>
                <a:schemeClr val="tx2"/>
              </a:solidFill>
            </a:endParaRP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2"/>
                </a:solidFill>
              </a:rPr>
              <a:t> na základě Knihkupeckého řádu vydaného roku 1772 Marií Terezií začalo v Čechách přibývat tiskáren</a:t>
            </a:r>
            <a:endParaRPr lang="cs-CZ" sz="36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7680853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620688"/>
            <a:ext cx="8062912" cy="5688632"/>
          </a:xfrm>
        </p:spPr>
        <p:txBody>
          <a:bodyPr/>
          <a:lstStyle/>
          <a:p>
            <a:pPr algn="l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600" b="1" dirty="0" smtClean="0"/>
              <a:t>Kramerius se stal redaktorem prvního českého týdeníku: </a:t>
            </a:r>
            <a:r>
              <a:rPr lang="cs-CZ" sz="3600" b="1" dirty="0" err="1" smtClean="0"/>
              <a:t>Schönfeldských</a:t>
            </a:r>
            <a:r>
              <a:rPr lang="cs-CZ" sz="3600" b="1" dirty="0" smtClean="0"/>
              <a:t> císařsko-královských Poštovských novin</a:t>
            </a:r>
          </a:p>
          <a:p>
            <a:pPr algn="l"/>
            <a:endParaRPr lang="cs-CZ" sz="3600" b="1" dirty="0" smtClean="0"/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Od července 1789 začal vydávat vlastní </a:t>
            </a:r>
            <a:r>
              <a:rPr lang="cs-CZ" sz="3600" b="1" dirty="0" err="1" smtClean="0"/>
              <a:t>Krameriusovy</a:t>
            </a:r>
            <a:r>
              <a:rPr lang="cs-CZ" sz="3600" b="1" dirty="0" smtClean="0"/>
              <a:t> císařsko-královské  poštovské noviny 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irek\Pictures\imagesCATIRO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7128792" cy="58326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836712"/>
            <a:ext cx="8062912" cy="5544616"/>
          </a:xfrm>
        </p:spPr>
        <p:txBody>
          <a:bodyPr/>
          <a:lstStyle/>
          <a:p>
            <a:pPr algn="l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600" b="1" dirty="0" smtClean="0"/>
              <a:t>tyto noviny dělal skoro celé sám</a:t>
            </a:r>
            <a:endParaRPr lang="cs-CZ" sz="3600" b="1" dirty="0"/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noviny šly na odbyt, protože Kramerius měl odběratelskou síť 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roku 1789 měl více než 1400 odběratelů v Čechách a na Moravě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Kramerius se v té době zaměřoval také na půjčování a prodej knih a časopisů</a:t>
            </a:r>
          </a:p>
          <a:p>
            <a:pPr algn="l"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-14769"/>
            <a:ext cx="5184576" cy="688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620688"/>
            <a:ext cx="8062912" cy="5832648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v roce 1790 založil vlastní nakladatelství, které se jmenovalo Česká expedice 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oženil se s dcerou pražského zlatník jejíž věno použil ke své vlastenecké činnosti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v knihách o F.L. Věkovi, které byly zfilmovány do televizního seriálu, vystupuje Kramerius jako neohrožený vlastenec </a:t>
            </a:r>
            <a:endParaRPr lang="cs-CZ" sz="3600" b="1" dirty="0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rek\Pictures\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0"/>
            <a:ext cx="7416824" cy="7029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620688"/>
            <a:ext cx="8062912" cy="5904656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půjčoval bezplatně knihy a časopisy svým přátelům z venkova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Kramerius nebyl jen vydavatelem, novinářem, spisovatelem a překladatelem</a:t>
            </a:r>
          </a:p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zasloužil se významným způsobem o rozvoj českého jazyka a tím i českého národa v době národního obrození  </a:t>
            </a:r>
            <a:endParaRPr lang="cs-CZ" sz="3600" b="1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548680"/>
            <a:ext cx="8062912" cy="5760640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v"/>
            </a:pPr>
            <a:r>
              <a:rPr lang="cs-CZ" sz="3600" b="1" dirty="0" smtClean="0"/>
              <a:t> zemřel 22.března 1808 v Praze 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1188"/>
            <a:ext cx="6948264" cy="501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bibliograf.cz/db-images/2572-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1"/>
            <a:ext cx="3888432" cy="694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6" name="Podnadpis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64008" indent="0" algn="l">
              <a:buNone/>
            </a:pPr>
            <a:endParaRPr lang="cs-CZ" sz="3600" b="1" dirty="0" smtClean="0"/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www.wikipedie.cz</a:t>
            </a: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www.maturita.cz</a:t>
            </a: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www.</a:t>
            </a:r>
            <a:r>
              <a:rPr lang="cs-CZ" sz="3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portalknihy.cz</a:t>
            </a: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nd03.jxs.cz/710/119/987a79e43f_65319774_o2.jpg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simonak.eu/images/obrazky_ostatni_strany/h_k/2_9.jpg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i.idnes.cz/09/071/gal/PEI2c2f2b_kramerius_noviny.jpg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files.pametnidesky.webnode.cz/system_preview_detail_200000564-6f94c708ef/Kramerius%20%202.JPG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www.bibliograf.cz/db-images/2572-0.jpg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www.svornost.com/wp-content/uploads/krameriovy-noviny.jpg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http://21stoleti.cz/wp-content/images/1229633804.jpg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 algn="l"/>
            <a:endParaRPr lang="cs-CZ" b="1" dirty="0" smtClean="0">
              <a:solidFill>
                <a:srgbClr val="FFFF00"/>
              </a:solidFill>
            </a:endParaRPr>
          </a:p>
          <a:p>
            <a:pPr algn="l"/>
            <a:endParaRPr lang="cs-CZ" dirty="0" smtClean="0">
              <a:solidFill>
                <a:schemeClr val="tx2"/>
              </a:solidFill>
            </a:endParaRPr>
          </a:p>
          <a:p>
            <a:pPr algn="l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317</TotalTime>
  <Words>400</Words>
  <Application>Microsoft Office PowerPoint</Application>
  <PresentationFormat>Předvádění na obrazovce (4:3)</PresentationFormat>
  <Paragraphs>47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Talent</vt:lpstr>
      <vt:lpstr>Motiv sady Office</vt:lpstr>
      <vt:lpstr>1_Motiv sady Office</vt:lpstr>
      <vt:lpstr>Název školy: ZŠ Klášterec nad Ohří, Krátká 676 Autor: Bc. Michael RADIMERSKÝ Název materiálu: VY_32_INOVACE_5_31_ VÁCLAV MATĚJ KRAMERIUS Číslo projektu: CZ.1.07/1.4.00/21.1115</vt:lpstr>
      <vt:lpstr>Václav Matěj Kramerius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Matěj Kramerius</dc:title>
  <dc:creator>Bc. Michael Radimerský</dc:creator>
  <cp:lastModifiedBy>Bc. Michael RADIMERSKÝ</cp:lastModifiedBy>
  <cp:revision>27</cp:revision>
  <dcterms:created xsi:type="dcterms:W3CDTF">2011-01-06T17:15:20Z</dcterms:created>
  <dcterms:modified xsi:type="dcterms:W3CDTF">2012-10-14T12:14:37Z</dcterms:modified>
</cp:coreProperties>
</file>