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1" r:id="rId2"/>
    <p:sldId id="258" r:id="rId3"/>
    <p:sldId id="259" r:id="rId4"/>
    <p:sldId id="257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1446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335CDA-3C04-4CBC-9C54-7DA12985A59D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2CC2D4-F650-4479-A111-D7F63876FD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728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2CC2D4-F650-4479-A111-D7F63876FDD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889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VY_42_INOVACE_35_Zajímavé úlohy z geometrie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528838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340768"/>
            <a:ext cx="7772400" cy="3312367"/>
          </a:xfrm>
        </p:spPr>
        <p:txBody>
          <a:bodyPr>
            <a:normAutofit/>
          </a:bodyPr>
          <a:lstStyle/>
          <a:p>
            <a:r>
              <a:rPr lang="cs-CZ" dirty="0"/>
              <a:t>Na závěr si zopakujeme získané znalosti a dovednosti pomocí několika netradičních úloh</a:t>
            </a:r>
          </a:p>
        </p:txBody>
      </p:sp>
    </p:spTree>
    <p:extLst>
      <p:ext uri="{BB962C8B-B14F-4D97-AF65-F5344CB8AC3E}">
        <p14:creationId xmlns:p14="http://schemas.microsoft.com/office/powerpoint/2010/main" val="2827756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734810"/>
            <a:ext cx="8229600" cy="561662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Učitelka nakreslila na tabuli 6 bodů, ležících v místě pomyslných vrcholů pravidelného šestiúhelníku. Který geometrický obrazec nelze sestrojit pospojováním příslušného počtu vrcholů?</a:t>
            </a:r>
          </a:p>
          <a:p>
            <a:r>
              <a:rPr lang="cs-CZ" sz="2800" dirty="0"/>
              <a:t>a</a:t>
            </a:r>
            <a:r>
              <a:rPr lang="cs-CZ" sz="2800" dirty="0" smtClean="0"/>
              <a:t>) obdélník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) lichoběžník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) pravoúhlý trojúhelník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) deltoid</a:t>
            </a:r>
          </a:p>
          <a:p>
            <a:r>
              <a:rPr lang="cs-CZ" sz="2800" dirty="0"/>
              <a:t>e</a:t>
            </a:r>
            <a:r>
              <a:rPr lang="cs-CZ" sz="2800" dirty="0" smtClean="0"/>
              <a:t>) čtverec</a:t>
            </a:r>
          </a:p>
          <a:p>
            <a:r>
              <a:rPr lang="cs-CZ" sz="2800" dirty="0"/>
              <a:t>f</a:t>
            </a:r>
            <a:r>
              <a:rPr lang="cs-CZ" sz="2800" dirty="0" smtClean="0"/>
              <a:t>) tupoúhlý trojúhelník</a:t>
            </a:r>
            <a:endParaRPr lang="cs-CZ" sz="2800" dirty="0"/>
          </a:p>
        </p:txBody>
      </p:sp>
      <p:sp>
        <p:nvSpPr>
          <p:cNvPr id="6" name="Šestiúhelník 5"/>
          <p:cNvSpPr/>
          <p:nvPr/>
        </p:nvSpPr>
        <p:spPr>
          <a:xfrm>
            <a:off x="5148064" y="3501008"/>
            <a:ext cx="2284840" cy="2016224"/>
          </a:xfrm>
          <a:prstGeom prst="hexagon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5550396" y="3428822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6804248" y="3396406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5033764" y="4394820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5541123" y="5402932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6804248" y="5402932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7318604" y="4394820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664696" y="3543122"/>
            <a:ext cx="1253852" cy="197411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Lichoběžník 2"/>
          <p:cNvSpPr/>
          <p:nvPr/>
        </p:nvSpPr>
        <p:spPr>
          <a:xfrm>
            <a:off x="5148064" y="3501008"/>
            <a:ext cx="2284840" cy="1029169"/>
          </a:xfrm>
          <a:prstGeom prst="trapezoid">
            <a:avLst>
              <a:gd name="adj" fmla="val 47484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oúhlý trojúhelník 3"/>
          <p:cNvSpPr/>
          <p:nvPr/>
        </p:nvSpPr>
        <p:spPr>
          <a:xfrm>
            <a:off x="5664696" y="3510706"/>
            <a:ext cx="1261864" cy="2006526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5158542" y="3510706"/>
            <a:ext cx="2275567" cy="2024662"/>
            <a:chOff x="1403648" y="3450948"/>
            <a:chExt cx="2275567" cy="2024662"/>
          </a:xfrm>
          <a:solidFill>
            <a:schemeClr val="accent6">
              <a:lumMod val="75000"/>
            </a:schemeClr>
          </a:solidFill>
        </p:grpSpPr>
        <p:grpSp>
          <p:nvGrpSpPr>
            <p:cNvPr id="32" name="Skupina 31"/>
            <p:cNvGrpSpPr/>
            <p:nvPr/>
          </p:nvGrpSpPr>
          <p:grpSpPr>
            <a:xfrm>
              <a:off x="1403648" y="3450948"/>
              <a:ext cx="2275567" cy="2024662"/>
              <a:chOff x="1907704" y="3606870"/>
              <a:chExt cx="2275567" cy="2024662"/>
            </a:xfrm>
            <a:grpFill/>
          </p:grpSpPr>
          <p:cxnSp>
            <p:nvCxnSpPr>
              <p:cNvPr id="16" name="Přímá spojnice 15"/>
              <p:cNvCxnSpPr/>
              <p:nvPr/>
            </p:nvCxnSpPr>
            <p:spPr>
              <a:xfrm flipH="1">
                <a:off x="1907704" y="3625006"/>
                <a:ext cx="507359" cy="1012961"/>
              </a:xfrm>
              <a:prstGeom prst="line">
                <a:avLst/>
              </a:prstGeom>
              <a:grpFill/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1907704" y="4625844"/>
                <a:ext cx="516632" cy="1003263"/>
              </a:xfrm>
              <a:prstGeom prst="line">
                <a:avLst/>
              </a:prstGeom>
              <a:grpFill/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/>
              <p:nvPr/>
            </p:nvCxnSpPr>
            <p:spPr>
              <a:xfrm>
                <a:off x="2415063" y="3606870"/>
                <a:ext cx="1768208" cy="1031097"/>
              </a:xfrm>
              <a:prstGeom prst="line">
                <a:avLst/>
              </a:prstGeom>
              <a:grpFill/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 flipV="1">
                <a:off x="2415063" y="4623420"/>
                <a:ext cx="1768208" cy="1008112"/>
              </a:xfrm>
              <a:prstGeom prst="line">
                <a:avLst/>
              </a:prstGeom>
              <a:grpFill/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</p:grpSp>
        <p:sp>
          <p:nvSpPr>
            <p:cNvPr id="35" name="Lichoběžník 34"/>
            <p:cNvSpPr/>
            <p:nvPr/>
          </p:nvSpPr>
          <p:spPr>
            <a:xfrm rot="5400000">
              <a:off x="1797698" y="3591670"/>
              <a:ext cx="2004098" cy="1758935"/>
            </a:xfrm>
            <a:prstGeom prst="trapezoid">
              <a:avLst>
                <a:gd name="adj" fmla="val 56819"/>
              </a:avLst>
            </a:prstGeom>
            <a:grpFill/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Lichoběžník 35"/>
            <p:cNvSpPr/>
            <p:nvPr/>
          </p:nvSpPr>
          <p:spPr>
            <a:xfrm rot="16200000">
              <a:off x="659915" y="4212817"/>
              <a:ext cx="2004100" cy="516634"/>
            </a:xfrm>
            <a:prstGeom prst="trapezoid">
              <a:avLst>
                <a:gd name="adj" fmla="val 193957"/>
              </a:avLst>
            </a:prstGeom>
            <a:grpFill/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8" name="Lichoběžník 37"/>
          <p:cNvSpPr/>
          <p:nvPr/>
        </p:nvSpPr>
        <p:spPr>
          <a:xfrm rot="16200000">
            <a:off x="4397426" y="4239056"/>
            <a:ext cx="2006522" cy="530427"/>
          </a:xfrm>
          <a:prstGeom prst="trapezoid">
            <a:avLst>
              <a:gd name="adj" fmla="val 184129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325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3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Ve čtvercové krabičce je uloženo 7 ks sušenek. S kolika z nich je potřeba posunout, chceme-li do krabičky  umístit ještě jednu sušenku?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3280322"/>
              </p:ext>
            </p:extLst>
          </p:nvPr>
        </p:nvGraphicFramePr>
        <p:xfrm>
          <a:off x="539552" y="1628800"/>
          <a:ext cx="5266930" cy="492514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53386"/>
                <a:gridCol w="1053386"/>
                <a:gridCol w="1053386"/>
                <a:gridCol w="1053386"/>
                <a:gridCol w="1053386"/>
              </a:tblGrid>
              <a:tr h="98502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</a:tr>
              <a:tr h="985029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/>
                    </a:solidFill>
                  </a:tcPr>
                </a:tc>
              </a:tr>
              <a:tr h="985029"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/>
                    </a:solidFill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985029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85029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3549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1867715"/>
              </p:ext>
            </p:extLst>
          </p:nvPr>
        </p:nvGraphicFramePr>
        <p:xfrm>
          <a:off x="539552" y="1628800"/>
          <a:ext cx="5266930" cy="492514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53386"/>
                <a:gridCol w="1053386"/>
                <a:gridCol w="1053386"/>
                <a:gridCol w="1053386"/>
                <a:gridCol w="1053386"/>
              </a:tblGrid>
              <a:tr h="985029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 rowSpan="3"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</a:tr>
              <a:tr h="985029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95000"/>
                        <a:lumOff val="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/>
                    </a:solidFill>
                  </a:tcPr>
                </a:tc>
              </a:tr>
              <a:tr h="985029"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/>
                    </a:solidFill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985029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85029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796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96</Words>
  <Application>Microsoft Office PowerPoint</Application>
  <PresentationFormat>Předvádění na obrazovce (4:3)</PresentationFormat>
  <Paragraphs>12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VY_42_INOVACE_35_Zajímavé úlohy z geometrie</vt:lpstr>
      <vt:lpstr>Na závěr si zopakujeme získané znalosti a dovednosti pomocí několika netradičních úloh</vt:lpstr>
      <vt:lpstr>Prezentace aplikace PowerPoint</vt:lpstr>
      <vt:lpstr>Ve čtvercové krabičce je uloženo 7 ks sušenek. S kolika z nich je potřeba posunout, chceme-li do krabičky  umístit ještě jednu sušenku?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 závěr si zopakujeme získané znalosti a dovednosti pomocí několika netradičních úloh</dc:title>
  <dc:creator>Vagnerova</dc:creator>
  <cp:lastModifiedBy>Vagnerova</cp:lastModifiedBy>
  <cp:revision>8</cp:revision>
  <dcterms:created xsi:type="dcterms:W3CDTF">2011-06-27T20:11:29Z</dcterms:created>
  <dcterms:modified xsi:type="dcterms:W3CDTF">2011-06-28T14:06:41Z</dcterms:modified>
</cp:coreProperties>
</file>