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  <p:sldMasterId id="2147483673" r:id="rId3"/>
  </p:sldMasterIdLst>
  <p:notesMasterIdLst>
    <p:notesMasterId r:id="rId62"/>
  </p:notesMasterIdLst>
  <p:sldIdLst>
    <p:sldId id="308" r:id="rId4"/>
    <p:sldId id="256" r:id="rId5"/>
    <p:sldId id="257" r:id="rId6"/>
    <p:sldId id="302" r:id="rId7"/>
    <p:sldId id="258" r:id="rId8"/>
    <p:sldId id="259" r:id="rId9"/>
    <p:sldId id="301" r:id="rId10"/>
    <p:sldId id="261" r:id="rId11"/>
    <p:sldId id="307" r:id="rId12"/>
    <p:sldId id="263" r:id="rId13"/>
    <p:sldId id="264" r:id="rId14"/>
    <p:sldId id="310" r:id="rId15"/>
    <p:sldId id="311" r:id="rId16"/>
    <p:sldId id="266" r:id="rId17"/>
    <p:sldId id="304" r:id="rId18"/>
    <p:sldId id="267" r:id="rId19"/>
    <p:sldId id="268" r:id="rId20"/>
    <p:sldId id="305" r:id="rId21"/>
    <p:sldId id="269" r:id="rId22"/>
    <p:sldId id="270" r:id="rId23"/>
    <p:sldId id="271" r:id="rId24"/>
    <p:sldId id="312" r:id="rId25"/>
    <p:sldId id="313" r:id="rId26"/>
    <p:sldId id="272" r:id="rId27"/>
    <p:sldId id="273" r:id="rId28"/>
    <p:sldId id="316" r:id="rId29"/>
    <p:sldId id="314" r:id="rId30"/>
    <p:sldId id="317" r:id="rId31"/>
    <p:sldId id="319" r:id="rId32"/>
    <p:sldId id="315" r:id="rId33"/>
    <p:sldId id="318" r:id="rId34"/>
    <p:sldId id="320" r:id="rId35"/>
    <p:sldId id="281" r:id="rId36"/>
    <p:sldId id="321" r:id="rId37"/>
    <p:sldId id="282" r:id="rId38"/>
    <p:sldId id="323" r:id="rId39"/>
    <p:sldId id="283" r:id="rId40"/>
    <p:sldId id="324" r:id="rId41"/>
    <p:sldId id="292" r:id="rId42"/>
    <p:sldId id="298" r:id="rId43"/>
    <p:sldId id="325" r:id="rId44"/>
    <p:sldId id="299" r:id="rId45"/>
    <p:sldId id="326" r:id="rId46"/>
    <p:sldId id="284" r:id="rId47"/>
    <p:sldId id="285" r:id="rId48"/>
    <p:sldId id="322" r:id="rId49"/>
    <p:sldId id="297" r:id="rId50"/>
    <p:sldId id="286" r:id="rId51"/>
    <p:sldId id="327" r:id="rId52"/>
    <p:sldId id="294" r:id="rId53"/>
    <p:sldId id="287" r:id="rId54"/>
    <p:sldId id="328" r:id="rId55"/>
    <p:sldId id="291" r:id="rId56"/>
    <p:sldId id="329" r:id="rId57"/>
    <p:sldId id="309" r:id="rId58"/>
    <p:sldId id="330" r:id="rId59"/>
    <p:sldId id="331" r:id="rId60"/>
    <p:sldId id="332" r:id="rId6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Garamond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Garamond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128" autoAdjust="0"/>
    <p:restoredTop sz="92362" autoAdjust="0"/>
  </p:normalViewPr>
  <p:slideViewPr>
    <p:cSldViewPr>
      <p:cViewPr varScale="1">
        <p:scale>
          <a:sx n="68" d="100"/>
          <a:sy n="68" d="100"/>
        </p:scale>
        <p:origin x="-13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presProps" Target="pres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viewProps" Target="viewProps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C36574-41B2-44BC-B441-612949896279}" type="datetimeFigureOut">
              <a:rPr lang="cs-CZ" smtClean="0"/>
              <a:t>15.12.2012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088ED3-1133-48A0-9C20-6E1832F57DC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5120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5123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5124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>
                <a:gd name="T0" fmla="*/ 0 w 2688"/>
                <a:gd name="T1" fmla="*/ 0 h 1224"/>
                <a:gd name="T2" fmla="*/ 960 w 2688"/>
                <a:gd name="T3" fmla="*/ 552 h 1224"/>
                <a:gd name="T4" fmla="*/ 1968 w 2688"/>
                <a:gd name="T5" fmla="*/ 264 h 1224"/>
                <a:gd name="T6" fmla="*/ 2028 w 2688"/>
                <a:gd name="T7" fmla="*/ 270 h 1224"/>
                <a:gd name="T8" fmla="*/ 2661 w 2688"/>
                <a:gd name="T9" fmla="*/ 528 h 1224"/>
                <a:gd name="T10" fmla="*/ 2688 w 2688"/>
                <a:gd name="T11" fmla="*/ 648 h 1224"/>
                <a:gd name="T12" fmla="*/ 2304 w 2688"/>
                <a:gd name="T13" fmla="*/ 1080 h 1224"/>
                <a:gd name="T14" fmla="*/ 1584 w 2688"/>
                <a:gd name="T15" fmla="*/ 1224 h 1224"/>
                <a:gd name="T16" fmla="*/ 1296 w 2688"/>
                <a:gd name="T17" fmla="*/ 936 h 1224"/>
                <a:gd name="T18" fmla="*/ 864 w 2688"/>
                <a:gd name="T19" fmla="*/ 1032 h 1224"/>
                <a:gd name="T20" fmla="*/ 0 w 2688"/>
                <a:gd name="T21" fmla="*/ 552 h 1224"/>
                <a:gd name="T22" fmla="*/ 0 w 2688"/>
                <a:gd name="T23" fmla="*/ 0 h 1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25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>
                <a:gd name="T0" fmla="*/ 2208 w 2401"/>
                <a:gd name="T1" fmla="*/ 15 h 1232"/>
                <a:gd name="T2" fmla="*/ 2088 w 2401"/>
                <a:gd name="T3" fmla="*/ 57 h 1232"/>
                <a:gd name="T4" fmla="*/ 1951 w 2401"/>
                <a:gd name="T5" fmla="*/ 99 h 1232"/>
                <a:gd name="T6" fmla="*/ 1704 w 2401"/>
                <a:gd name="T7" fmla="*/ 135 h 1232"/>
                <a:gd name="T8" fmla="*/ 1314 w 2401"/>
                <a:gd name="T9" fmla="*/ 177 h 1232"/>
                <a:gd name="T10" fmla="*/ 1176 w 2401"/>
                <a:gd name="T11" fmla="*/ 189 h 1232"/>
                <a:gd name="T12" fmla="*/ 1122 w 2401"/>
                <a:gd name="T13" fmla="*/ 195 h 1232"/>
                <a:gd name="T14" fmla="*/ 1075 w 2401"/>
                <a:gd name="T15" fmla="*/ 231 h 1232"/>
                <a:gd name="T16" fmla="*/ 924 w 2401"/>
                <a:gd name="T17" fmla="*/ 321 h 1232"/>
                <a:gd name="T18" fmla="*/ 840 w 2401"/>
                <a:gd name="T19" fmla="*/ 369 h 1232"/>
                <a:gd name="T20" fmla="*/ 630 w 2401"/>
                <a:gd name="T21" fmla="*/ 458 h 1232"/>
                <a:gd name="T22" fmla="*/ 529 w 2401"/>
                <a:gd name="T23" fmla="*/ 500 h 1232"/>
                <a:gd name="T24" fmla="*/ 487 w 2401"/>
                <a:gd name="T25" fmla="*/ 542 h 1232"/>
                <a:gd name="T26" fmla="*/ 457 w 2401"/>
                <a:gd name="T27" fmla="*/ 590 h 1232"/>
                <a:gd name="T28" fmla="*/ 402 w 2401"/>
                <a:gd name="T29" fmla="*/ 638 h 1232"/>
                <a:gd name="T30" fmla="*/ 330 w 2401"/>
                <a:gd name="T31" fmla="*/ 758 h 1232"/>
                <a:gd name="T32" fmla="*/ 312 w 2401"/>
                <a:gd name="T33" fmla="*/ 788 h 1232"/>
                <a:gd name="T34" fmla="*/ 252 w 2401"/>
                <a:gd name="T35" fmla="*/ 824 h 1232"/>
                <a:gd name="T36" fmla="*/ 84 w 2401"/>
                <a:gd name="T37" fmla="*/ 926 h 1232"/>
                <a:gd name="T38" fmla="*/ 0 w 2401"/>
                <a:gd name="T39" fmla="*/ 992 h 1232"/>
                <a:gd name="T40" fmla="*/ 12 w 2401"/>
                <a:gd name="T41" fmla="*/ 1040 h 1232"/>
                <a:gd name="T42" fmla="*/ 132 w 2401"/>
                <a:gd name="T43" fmla="*/ 1034 h 1232"/>
                <a:gd name="T44" fmla="*/ 336 w 2401"/>
                <a:gd name="T45" fmla="*/ 980 h 1232"/>
                <a:gd name="T46" fmla="*/ 529 w 2401"/>
                <a:gd name="T47" fmla="*/ 896 h 1232"/>
                <a:gd name="T48" fmla="*/ 576 w 2401"/>
                <a:gd name="T49" fmla="*/ 872 h 1232"/>
                <a:gd name="T50" fmla="*/ 714 w 2401"/>
                <a:gd name="T51" fmla="*/ 848 h 1232"/>
                <a:gd name="T52" fmla="*/ 966 w 2401"/>
                <a:gd name="T53" fmla="*/ 794 h 1232"/>
                <a:gd name="T54" fmla="*/ 1212 w 2401"/>
                <a:gd name="T55" fmla="*/ 782 h 1232"/>
                <a:gd name="T56" fmla="*/ 1416 w 2401"/>
                <a:gd name="T57" fmla="*/ 872 h 1232"/>
                <a:gd name="T58" fmla="*/ 1464 w 2401"/>
                <a:gd name="T59" fmla="*/ 932 h 1232"/>
                <a:gd name="T60" fmla="*/ 1440 w 2401"/>
                <a:gd name="T61" fmla="*/ 992 h 1232"/>
                <a:gd name="T62" fmla="*/ 1302 w 2401"/>
                <a:gd name="T63" fmla="*/ 1040 h 1232"/>
                <a:gd name="T64" fmla="*/ 1158 w 2401"/>
                <a:gd name="T65" fmla="*/ 1100 h 1232"/>
                <a:gd name="T66" fmla="*/ 1093 w 2401"/>
                <a:gd name="T67" fmla="*/ 1148 h 1232"/>
                <a:gd name="T68" fmla="*/ 1075 w 2401"/>
                <a:gd name="T69" fmla="*/ 1208 h 1232"/>
                <a:gd name="T70" fmla="*/ 1093 w 2401"/>
                <a:gd name="T71" fmla="*/ 1232 h 1232"/>
                <a:gd name="T72" fmla="*/ 1152 w 2401"/>
                <a:gd name="T73" fmla="*/ 1226 h 1232"/>
                <a:gd name="T74" fmla="*/ 1332 w 2401"/>
                <a:gd name="T75" fmla="*/ 1208 h 1232"/>
                <a:gd name="T76" fmla="*/ 1434 w 2401"/>
                <a:gd name="T77" fmla="*/ 1184 h 1232"/>
                <a:gd name="T78" fmla="*/ 1464 w 2401"/>
                <a:gd name="T79" fmla="*/ 1172 h 1232"/>
                <a:gd name="T80" fmla="*/ 1578 w 2401"/>
                <a:gd name="T81" fmla="*/ 1130 h 1232"/>
                <a:gd name="T82" fmla="*/ 1758 w 2401"/>
                <a:gd name="T83" fmla="*/ 1064 h 1232"/>
                <a:gd name="T84" fmla="*/ 1872 w 2401"/>
                <a:gd name="T85" fmla="*/ 962 h 1232"/>
                <a:gd name="T86" fmla="*/ 1986 w 2401"/>
                <a:gd name="T87" fmla="*/ 800 h 1232"/>
                <a:gd name="T88" fmla="*/ 2166 w 2401"/>
                <a:gd name="T89" fmla="*/ 650 h 1232"/>
                <a:gd name="T90" fmla="*/ 2257 w 2401"/>
                <a:gd name="T91" fmla="*/ 590 h 1232"/>
                <a:gd name="T92" fmla="*/ 2400 w 2401"/>
                <a:gd name="T93" fmla="*/ 57 h 1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26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>
                <a:gd name="T0" fmla="*/ 965 w 1968"/>
                <a:gd name="T1" fmla="*/ 165 h 762"/>
                <a:gd name="T2" fmla="*/ 696 w 1968"/>
                <a:gd name="T3" fmla="*/ 200 h 762"/>
                <a:gd name="T4" fmla="*/ 693 w 1968"/>
                <a:gd name="T5" fmla="*/ 237 h 762"/>
                <a:gd name="T6" fmla="*/ 924 w 1968"/>
                <a:gd name="T7" fmla="*/ 258 h 762"/>
                <a:gd name="T8" fmla="*/ 993 w 1968"/>
                <a:gd name="T9" fmla="*/ 267 h 762"/>
                <a:gd name="T10" fmla="*/ 681 w 1968"/>
                <a:gd name="T11" fmla="*/ 291 h 762"/>
                <a:gd name="T12" fmla="*/ 633 w 1968"/>
                <a:gd name="T13" fmla="*/ 309 h 762"/>
                <a:gd name="T14" fmla="*/ 645 w 1968"/>
                <a:gd name="T15" fmla="*/ 336 h 762"/>
                <a:gd name="T16" fmla="*/ 672 w 1968"/>
                <a:gd name="T17" fmla="*/ 351 h 762"/>
                <a:gd name="T18" fmla="*/ 984 w 1968"/>
                <a:gd name="T19" fmla="*/ 333 h 762"/>
                <a:gd name="T20" fmla="*/ 1080 w 1968"/>
                <a:gd name="T21" fmla="*/ 357 h 762"/>
                <a:gd name="T22" fmla="*/ 624 w 1968"/>
                <a:gd name="T23" fmla="*/ 492 h 762"/>
                <a:gd name="T24" fmla="*/ 616 w 1968"/>
                <a:gd name="T25" fmla="*/ 536 h 762"/>
                <a:gd name="T26" fmla="*/ 8 w 1968"/>
                <a:gd name="T27" fmla="*/ 724 h 762"/>
                <a:gd name="T28" fmla="*/ 0 w 1968"/>
                <a:gd name="T29" fmla="*/ 756 h 762"/>
                <a:gd name="T30" fmla="*/ 27 w 1968"/>
                <a:gd name="T31" fmla="*/ 762 h 762"/>
                <a:gd name="T32" fmla="*/ 664 w 1968"/>
                <a:gd name="T33" fmla="*/ 564 h 762"/>
                <a:gd name="T34" fmla="*/ 856 w 1968"/>
                <a:gd name="T35" fmla="*/ 600 h 762"/>
                <a:gd name="T36" fmla="*/ 1158 w 1968"/>
                <a:gd name="T37" fmla="*/ 507 h 762"/>
                <a:gd name="T38" fmla="*/ 1434 w 1968"/>
                <a:gd name="T39" fmla="*/ 465 h 762"/>
                <a:gd name="T40" fmla="*/ 1572 w 1968"/>
                <a:gd name="T41" fmla="*/ 368 h 762"/>
                <a:gd name="T42" fmla="*/ 1712 w 1968"/>
                <a:gd name="T43" fmla="*/ 340 h 762"/>
                <a:gd name="T44" fmla="*/ 1856 w 1968"/>
                <a:gd name="T45" fmla="*/ 328 h 762"/>
                <a:gd name="T46" fmla="*/ 1968 w 1968"/>
                <a:gd name="T47" fmla="*/ 330 h 762"/>
                <a:gd name="T48" fmla="*/ 1968 w 1968"/>
                <a:gd name="T49" fmla="*/ 0 h 762"/>
                <a:gd name="T50" fmla="*/ 1934 w 1968"/>
                <a:gd name="T51" fmla="*/ 3 h 762"/>
                <a:gd name="T52" fmla="*/ 1832 w 1968"/>
                <a:gd name="T53" fmla="*/ 5 h 762"/>
                <a:gd name="T54" fmla="*/ 1682 w 1968"/>
                <a:gd name="T55" fmla="*/ 35 h 762"/>
                <a:gd name="T56" fmla="*/ 1643 w 1968"/>
                <a:gd name="T57" fmla="*/ 72 h 762"/>
                <a:gd name="T58" fmla="*/ 1392 w 1968"/>
                <a:gd name="T59" fmla="*/ 119 h 7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27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>
                <a:gd name="T0" fmla="*/ 185 w 185"/>
                <a:gd name="T1" fmla="*/ 0 h 120"/>
                <a:gd name="T2" fmla="*/ 185 w 185"/>
                <a:gd name="T3" fmla="*/ 6 h 120"/>
                <a:gd name="T4" fmla="*/ 185 w 185"/>
                <a:gd name="T5" fmla="*/ 18 h 120"/>
                <a:gd name="T6" fmla="*/ 185 w 185"/>
                <a:gd name="T7" fmla="*/ 36 h 120"/>
                <a:gd name="T8" fmla="*/ 179 w 185"/>
                <a:gd name="T9" fmla="*/ 54 h 120"/>
                <a:gd name="T10" fmla="*/ 161 w 185"/>
                <a:gd name="T11" fmla="*/ 72 h 120"/>
                <a:gd name="T12" fmla="*/ 137 w 185"/>
                <a:gd name="T13" fmla="*/ 96 h 120"/>
                <a:gd name="T14" fmla="*/ 101 w 185"/>
                <a:gd name="T15" fmla="*/ 108 h 120"/>
                <a:gd name="T16" fmla="*/ 47 w 185"/>
                <a:gd name="T17" fmla="*/ 120 h 120"/>
                <a:gd name="T18" fmla="*/ 29 w 185"/>
                <a:gd name="T19" fmla="*/ 120 h 120"/>
                <a:gd name="T20" fmla="*/ 17 w 185"/>
                <a:gd name="T21" fmla="*/ 114 h 120"/>
                <a:gd name="T22" fmla="*/ 0 w 185"/>
                <a:gd name="T23" fmla="*/ 96 h 120"/>
                <a:gd name="T24" fmla="*/ 0 w 185"/>
                <a:gd name="T25" fmla="*/ 78 h 120"/>
                <a:gd name="T26" fmla="*/ 0 w 185"/>
                <a:gd name="T27" fmla="*/ 72 h 120"/>
                <a:gd name="T28" fmla="*/ 185 w 185"/>
                <a:gd name="T29" fmla="*/ 0 h 120"/>
                <a:gd name="T30" fmla="*/ 185 w 185"/>
                <a:gd name="T3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28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>
                <a:gd name="T0" fmla="*/ 185 w 185"/>
                <a:gd name="T1" fmla="*/ 0 h 120"/>
                <a:gd name="T2" fmla="*/ 185 w 185"/>
                <a:gd name="T3" fmla="*/ 6 h 120"/>
                <a:gd name="T4" fmla="*/ 179 w 185"/>
                <a:gd name="T5" fmla="*/ 24 h 120"/>
                <a:gd name="T6" fmla="*/ 167 w 185"/>
                <a:gd name="T7" fmla="*/ 42 h 120"/>
                <a:gd name="T8" fmla="*/ 149 w 185"/>
                <a:gd name="T9" fmla="*/ 66 h 120"/>
                <a:gd name="T10" fmla="*/ 131 w 185"/>
                <a:gd name="T11" fmla="*/ 90 h 120"/>
                <a:gd name="T12" fmla="*/ 102 w 185"/>
                <a:gd name="T13" fmla="*/ 108 h 120"/>
                <a:gd name="T14" fmla="*/ 66 w 185"/>
                <a:gd name="T15" fmla="*/ 120 h 120"/>
                <a:gd name="T16" fmla="*/ 18 w 185"/>
                <a:gd name="T17" fmla="*/ 120 h 120"/>
                <a:gd name="T18" fmla="*/ 0 w 185"/>
                <a:gd name="T19" fmla="*/ 60 h 120"/>
                <a:gd name="T20" fmla="*/ 185 w 185"/>
                <a:gd name="T21" fmla="*/ 0 h 120"/>
                <a:gd name="T22" fmla="*/ 185 w 185"/>
                <a:gd name="T23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29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>
                <a:gd name="T0" fmla="*/ 0 w 526"/>
                <a:gd name="T1" fmla="*/ 275 h 275"/>
                <a:gd name="T2" fmla="*/ 0 w 526"/>
                <a:gd name="T3" fmla="*/ 269 h 275"/>
                <a:gd name="T4" fmla="*/ 6 w 526"/>
                <a:gd name="T5" fmla="*/ 251 h 275"/>
                <a:gd name="T6" fmla="*/ 6 w 526"/>
                <a:gd name="T7" fmla="*/ 239 h 275"/>
                <a:gd name="T8" fmla="*/ 12 w 526"/>
                <a:gd name="T9" fmla="*/ 227 h 275"/>
                <a:gd name="T10" fmla="*/ 18 w 526"/>
                <a:gd name="T11" fmla="*/ 221 h 275"/>
                <a:gd name="T12" fmla="*/ 36 w 526"/>
                <a:gd name="T13" fmla="*/ 215 h 275"/>
                <a:gd name="T14" fmla="*/ 77 w 526"/>
                <a:gd name="T15" fmla="*/ 203 h 275"/>
                <a:gd name="T16" fmla="*/ 137 w 526"/>
                <a:gd name="T17" fmla="*/ 179 h 275"/>
                <a:gd name="T18" fmla="*/ 209 w 526"/>
                <a:gd name="T19" fmla="*/ 143 h 275"/>
                <a:gd name="T20" fmla="*/ 251 w 526"/>
                <a:gd name="T21" fmla="*/ 120 h 275"/>
                <a:gd name="T22" fmla="*/ 299 w 526"/>
                <a:gd name="T23" fmla="*/ 96 h 275"/>
                <a:gd name="T24" fmla="*/ 394 w 526"/>
                <a:gd name="T25" fmla="*/ 48 h 275"/>
                <a:gd name="T26" fmla="*/ 442 w 526"/>
                <a:gd name="T27" fmla="*/ 30 h 275"/>
                <a:gd name="T28" fmla="*/ 478 w 526"/>
                <a:gd name="T29" fmla="*/ 12 h 275"/>
                <a:gd name="T30" fmla="*/ 502 w 526"/>
                <a:gd name="T31" fmla="*/ 6 h 275"/>
                <a:gd name="T32" fmla="*/ 520 w 526"/>
                <a:gd name="T33" fmla="*/ 0 h 275"/>
                <a:gd name="T34" fmla="*/ 526 w 526"/>
                <a:gd name="T35" fmla="*/ 0 h 275"/>
                <a:gd name="T36" fmla="*/ 520 w 526"/>
                <a:gd name="T37" fmla="*/ 6 h 275"/>
                <a:gd name="T38" fmla="*/ 508 w 526"/>
                <a:gd name="T39" fmla="*/ 12 h 275"/>
                <a:gd name="T40" fmla="*/ 484 w 526"/>
                <a:gd name="T41" fmla="*/ 24 h 275"/>
                <a:gd name="T42" fmla="*/ 460 w 526"/>
                <a:gd name="T43" fmla="*/ 42 h 275"/>
                <a:gd name="T44" fmla="*/ 436 w 526"/>
                <a:gd name="T45" fmla="*/ 54 h 275"/>
                <a:gd name="T46" fmla="*/ 394 w 526"/>
                <a:gd name="T47" fmla="*/ 78 h 275"/>
                <a:gd name="T48" fmla="*/ 340 w 526"/>
                <a:gd name="T49" fmla="*/ 108 h 275"/>
                <a:gd name="T50" fmla="*/ 275 w 526"/>
                <a:gd name="T51" fmla="*/ 143 h 275"/>
                <a:gd name="T52" fmla="*/ 131 w 526"/>
                <a:gd name="T53" fmla="*/ 221 h 275"/>
                <a:gd name="T54" fmla="*/ 65 w 526"/>
                <a:gd name="T55" fmla="*/ 251 h 275"/>
                <a:gd name="T56" fmla="*/ 0 w 526"/>
                <a:gd name="T57" fmla="*/ 275 h 275"/>
                <a:gd name="T58" fmla="*/ 0 w 526"/>
                <a:gd name="T59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0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>
                <a:gd name="T0" fmla="*/ 48 w 718"/>
                <a:gd name="T1" fmla="*/ 216 h 306"/>
                <a:gd name="T2" fmla="*/ 30 w 718"/>
                <a:gd name="T3" fmla="*/ 252 h 306"/>
                <a:gd name="T4" fmla="*/ 12 w 718"/>
                <a:gd name="T5" fmla="*/ 282 h 306"/>
                <a:gd name="T6" fmla="*/ 6 w 718"/>
                <a:gd name="T7" fmla="*/ 300 h 306"/>
                <a:gd name="T8" fmla="*/ 0 w 718"/>
                <a:gd name="T9" fmla="*/ 306 h 306"/>
                <a:gd name="T10" fmla="*/ 48 w 718"/>
                <a:gd name="T11" fmla="*/ 276 h 306"/>
                <a:gd name="T12" fmla="*/ 84 w 718"/>
                <a:gd name="T13" fmla="*/ 252 h 306"/>
                <a:gd name="T14" fmla="*/ 108 w 718"/>
                <a:gd name="T15" fmla="*/ 234 h 306"/>
                <a:gd name="T16" fmla="*/ 120 w 718"/>
                <a:gd name="T17" fmla="*/ 228 h 306"/>
                <a:gd name="T18" fmla="*/ 126 w 718"/>
                <a:gd name="T19" fmla="*/ 228 h 306"/>
                <a:gd name="T20" fmla="*/ 144 w 718"/>
                <a:gd name="T21" fmla="*/ 222 h 306"/>
                <a:gd name="T22" fmla="*/ 168 w 718"/>
                <a:gd name="T23" fmla="*/ 216 h 306"/>
                <a:gd name="T24" fmla="*/ 198 w 718"/>
                <a:gd name="T25" fmla="*/ 204 h 306"/>
                <a:gd name="T26" fmla="*/ 275 w 718"/>
                <a:gd name="T27" fmla="*/ 180 h 306"/>
                <a:gd name="T28" fmla="*/ 371 w 718"/>
                <a:gd name="T29" fmla="*/ 156 h 306"/>
                <a:gd name="T30" fmla="*/ 461 w 718"/>
                <a:gd name="T31" fmla="*/ 126 h 306"/>
                <a:gd name="T32" fmla="*/ 544 w 718"/>
                <a:gd name="T33" fmla="*/ 102 h 306"/>
                <a:gd name="T34" fmla="*/ 574 w 718"/>
                <a:gd name="T35" fmla="*/ 90 h 306"/>
                <a:gd name="T36" fmla="*/ 604 w 718"/>
                <a:gd name="T37" fmla="*/ 84 h 306"/>
                <a:gd name="T38" fmla="*/ 622 w 718"/>
                <a:gd name="T39" fmla="*/ 78 h 306"/>
                <a:gd name="T40" fmla="*/ 628 w 718"/>
                <a:gd name="T41" fmla="*/ 72 h 306"/>
                <a:gd name="T42" fmla="*/ 634 w 718"/>
                <a:gd name="T43" fmla="*/ 66 h 306"/>
                <a:gd name="T44" fmla="*/ 652 w 718"/>
                <a:gd name="T45" fmla="*/ 60 h 306"/>
                <a:gd name="T46" fmla="*/ 694 w 718"/>
                <a:gd name="T47" fmla="*/ 30 h 306"/>
                <a:gd name="T48" fmla="*/ 712 w 718"/>
                <a:gd name="T49" fmla="*/ 18 h 306"/>
                <a:gd name="T50" fmla="*/ 718 w 718"/>
                <a:gd name="T51" fmla="*/ 6 h 306"/>
                <a:gd name="T52" fmla="*/ 712 w 718"/>
                <a:gd name="T53" fmla="*/ 0 h 306"/>
                <a:gd name="T54" fmla="*/ 688 w 718"/>
                <a:gd name="T55" fmla="*/ 0 h 306"/>
                <a:gd name="T56" fmla="*/ 628 w 718"/>
                <a:gd name="T57" fmla="*/ 0 h 306"/>
                <a:gd name="T58" fmla="*/ 580 w 718"/>
                <a:gd name="T59" fmla="*/ 0 h 306"/>
                <a:gd name="T60" fmla="*/ 544 w 718"/>
                <a:gd name="T61" fmla="*/ 0 h 306"/>
                <a:gd name="T62" fmla="*/ 514 w 718"/>
                <a:gd name="T63" fmla="*/ 18 h 306"/>
                <a:gd name="T64" fmla="*/ 485 w 718"/>
                <a:gd name="T65" fmla="*/ 42 h 306"/>
                <a:gd name="T66" fmla="*/ 467 w 718"/>
                <a:gd name="T67" fmla="*/ 54 h 306"/>
                <a:gd name="T68" fmla="*/ 449 w 718"/>
                <a:gd name="T69" fmla="*/ 60 h 306"/>
                <a:gd name="T70" fmla="*/ 425 w 718"/>
                <a:gd name="T71" fmla="*/ 60 h 306"/>
                <a:gd name="T72" fmla="*/ 389 w 718"/>
                <a:gd name="T73" fmla="*/ 66 h 306"/>
                <a:gd name="T74" fmla="*/ 347 w 718"/>
                <a:gd name="T75" fmla="*/ 84 h 306"/>
                <a:gd name="T76" fmla="*/ 311 w 718"/>
                <a:gd name="T77" fmla="*/ 108 h 306"/>
                <a:gd name="T78" fmla="*/ 287 w 718"/>
                <a:gd name="T79" fmla="*/ 126 h 306"/>
                <a:gd name="T80" fmla="*/ 275 w 718"/>
                <a:gd name="T81" fmla="*/ 132 h 306"/>
                <a:gd name="T82" fmla="*/ 257 w 718"/>
                <a:gd name="T83" fmla="*/ 138 h 306"/>
                <a:gd name="T84" fmla="*/ 221 w 718"/>
                <a:gd name="T85" fmla="*/ 138 h 306"/>
                <a:gd name="T86" fmla="*/ 186 w 718"/>
                <a:gd name="T87" fmla="*/ 138 h 306"/>
                <a:gd name="T88" fmla="*/ 180 w 718"/>
                <a:gd name="T89" fmla="*/ 138 h 306"/>
                <a:gd name="T90" fmla="*/ 174 w 718"/>
                <a:gd name="T91" fmla="*/ 138 h 306"/>
                <a:gd name="T92" fmla="*/ 114 w 718"/>
                <a:gd name="T93" fmla="*/ 162 h 306"/>
                <a:gd name="T94" fmla="*/ 48 w 718"/>
                <a:gd name="T95" fmla="*/ 216 h 306"/>
                <a:gd name="T96" fmla="*/ 48 w 718"/>
                <a:gd name="T97" fmla="*/ 216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1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>
                <a:gd name="T0" fmla="*/ 2231 w 2392"/>
                <a:gd name="T1" fmla="*/ 54 h 881"/>
                <a:gd name="T2" fmla="*/ 2189 w 2392"/>
                <a:gd name="T3" fmla="*/ 54 h 881"/>
                <a:gd name="T4" fmla="*/ 2147 w 2392"/>
                <a:gd name="T5" fmla="*/ 66 h 881"/>
                <a:gd name="T6" fmla="*/ 2021 w 2392"/>
                <a:gd name="T7" fmla="*/ 101 h 881"/>
                <a:gd name="T8" fmla="*/ 1956 w 2392"/>
                <a:gd name="T9" fmla="*/ 119 h 881"/>
                <a:gd name="T10" fmla="*/ 1860 w 2392"/>
                <a:gd name="T11" fmla="*/ 167 h 881"/>
                <a:gd name="T12" fmla="*/ 1836 w 2392"/>
                <a:gd name="T13" fmla="*/ 245 h 881"/>
                <a:gd name="T14" fmla="*/ 1842 w 2392"/>
                <a:gd name="T15" fmla="*/ 305 h 881"/>
                <a:gd name="T16" fmla="*/ 1758 w 2392"/>
                <a:gd name="T17" fmla="*/ 317 h 881"/>
                <a:gd name="T18" fmla="*/ 1597 w 2392"/>
                <a:gd name="T19" fmla="*/ 263 h 881"/>
                <a:gd name="T20" fmla="*/ 1507 w 2392"/>
                <a:gd name="T21" fmla="*/ 257 h 881"/>
                <a:gd name="T22" fmla="*/ 1399 w 2392"/>
                <a:gd name="T23" fmla="*/ 311 h 881"/>
                <a:gd name="T24" fmla="*/ 1334 w 2392"/>
                <a:gd name="T25" fmla="*/ 353 h 881"/>
                <a:gd name="T26" fmla="*/ 1310 w 2392"/>
                <a:gd name="T27" fmla="*/ 359 h 881"/>
                <a:gd name="T28" fmla="*/ 1214 w 2392"/>
                <a:gd name="T29" fmla="*/ 371 h 881"/>
                <a:gd name="T30" fmla="*/ 1160 w 2392"/>
                <a:gd name="T31" fmla="*/ 365 h 881"/>
                <a:gd name="T32" fmla="*/ 1053 w 2392"/>
                <a:gd name="T33" fmla="*/ 371 h 881"/>
                <a:gd name="T34" fmla="*/ 957 w 2392"/>
                <a:gd name="T35" fmla="*/ 383 h 881"/>
                <a:gd name="T36" fmla="*/ 921 w 2392"/>
                <a:gd name="T37" fmla="*/ 401 h 881"/>
                <a:gd name="T38" fmla="*/ 819 w 2392"/>
                <a:gd name="T39" fmla="*/ 419 h 881"/>
                <a:gd name="T40" fmla="*/ 778 w 2392"/>
                <a:gd name="T41" fmla="*/ 419 h 881"/>
                <a:gd name="T42" fmla="*/ 664 w 2392"/>
                <a:gd name="T43" fmla="*/ 437 h 881"/>
                <a:gd name="T44" fmla="*/ 598 w 2392"/>
                <a:gd name="T45" fmla="*/ 473 h 881"/>
                <a:gd name="T46" fmla="*/ 503 w 2392"/>
                <a:gd name="T47" fmla="*/ 467 h 881"/>
                <a:gd name="T48" fmla="*/ 431 w 2392"/>
                <a:gd name="T49" fmla="*/ 491 h 881"/>
                <a:gd name="T50" fmla="*/ 413 w 2392"/>
                <a:gd name="T51" fmla="*/ 539 h 881"/>
                <a:gd name="T52" fmla="*/ 347 w 2392"/>
                <a:gd name="T53" fmla="*/ 569 h 881"/>
                <a:gd name="T54" fmla="*/ 222 w 2392"/>
                <a:gd name="T55" fmla="*/ 599 h 881"/>
                <a:gd name="T56" fmla="*/ 138 w 2392"/>
                <a:gd name="T57" fmla="*/ 647 h 881"/>
                <a:gd name="T58" fmla="*/ 108 w 2392"/>
                <a:gd name="T59" fmla="*/ 659 h 881"/>
                <a:gd name="T60" fmla="*/ 0 w 2392"/>
                <a:gd name="T61" fmla="*/ 671 h 881"/>
                <a:gd name="T62" fmla="*/ 84 w 2392"/>
                <a:gd name="T63" fmla="*/ 695 h 881"/>
                <a:gd name="T64" fmla="*/ 263 w 2392"/>
                <a:gd name="T65" fmla="*/ 653 h 881"/>
                <a:gd name="T66" fmla="*/ 473 w 2392"/>
                <a:gd name="T67" fmla="*/ 569 h 881"/>
                <a:gd name="T68" fmla="*/ 568 w 2392"/>
                <a:gd name="T69" fmla="*/ 521 h 881"/>
                <a:gd name="T70" fmla="*/ 646 w 2392"/>
                <a:gd name="T71" fmla="*/ 515 h 881"/>
                <a:gd name="T72" fmla="*/ 873 w 2392"/>
                <a:gd name="T73" fmla="*/ 461 h 881"/>
                <a:gd name="T74" fmla="*/ 1148 w 2392"/>
                <a:gd name="T75" fmla="*/ 425 h 881"/>
                <a:gd name="T76" fmla="*/ 1292 w 2392"/>
                <a:gd name="T77" fmla="*/ 461 h 881"/>
                <a:gd name="T78" fmla="*/ 1417 w 2392"/>
                <a:gd name="T79" fmla="*/ 533 h 881"/>
                <a:gd name="T80" fmla="*/ 1435 w 2392"/>
                <a:gd name="T81" fmla="*/ 617 h 881"/>
                <a:gd name="T82" fmla="*/ 1376 w 2392"/>
                <a:gd name="T83" fmla="*/ 653 h 881"/>
                <a:gd name="T84" fmla="*/ 1226 w 2392"/>
                <a:gd name="T85" fmla="*/ 701 h 881"/>
                <a:gd name="T86" fmla="*/ 1112 w 2392"/>
                <a:gd name="T87" fmla="*/ 755 h 881"/>
                <a:gd name="T88" fmla="*/ 1065 w 2392"/>
                <a:gd name="T89" fmla="*/ 809 h 881"/>
                <a:gd name="T90" fmla="*/ 1077 w 2392"/>
                <a:gd name="T91" fmla="*/ 869 h 881"/>
                <a:gd name="T92" fmla="*/ 1106 w 2392"/>
                <a:gd name="T93" fmla="*/ 881 h 881"/>
                <a:gd name="T94" fmla="*/ 1208 w 2392"/>
                <a:gd name="T95" fmla="*/ 869 h 881"/>
                <a:gd name="T96" fmla="*/ 1388 w 2392"/>
                <a:gd name="T97" fmla="*/ 857 h 881"/>
                <a:gd name="T98" fmla="*/ 1441 w 2392"/>
                <a:gd name="T99" fmla="*/ 851 h 881"/>
                <a:gd name="T100" fmla="*/ 1483 w 2392"/>
                <a:gd name="T101" fmla="*/ 833 h 881"/>
                <a:gd name="T102" fmla="*/ 1675 w 2392"/>
                <a:gd name="T103" fmla="*/ 743 h 881"/>
                <a:gd name="T104" fmla="*/ 1806 w 2392"/>
                <a:gd name="T105" fmla="*/ 689 h 881"/>
                <a:gd name="T106" fmla="*/ 1884 w 2392"/>
                <a:gd name="T107" fmla="*/ 581 h 881"/>
                <a:gd name="T108" fmla="*/ 2039 w 2392"/>
                <a:gd name="T109" fmla="*/ 389 h 881"/>
                <a:gd name="T110" fmla="*/ 2207 w 2392"/>
                <a:gd name="T111" fmla="*/ 269 h 881"/>
                <a:gd name="T112" fmla="*/ 2249 w 2392"/>
                <a:gd name="T113" fmla="*/ 239 h 881"/>
                <a:gd name="T114" fmla="*/ 2392 w 2392"/>
                <a:gd name="T115" fmla="*/ 0 h 881"/>
                <a:gd name="T116" fmla="*/ 2302 w 2392"/>
                <a:gd name="T117" fmla="*/ 36 h 8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2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>
                <a:gd name="T0" fmla="*/ 30 w 550"/>
                <a:gd name="T1" fmla="*/ 245 h 257"/>
                <a:gd name="T2" fmla="*/ 18 w 550"/>
                <a:gd name="T3" fmla="*/ 251 h 257"/>
                <a:gd name="T4" fmla="*/ 6 w 550"/>
                <a:gd name="T5" fmla="*/ 257 h 257"/>
                <a:gd name="T6" fmla="*/ 0 w 550"/>
                <a:gd name="T7" fmla="*/ 257 h 257"/>
                <a:gd name="T8" fmla="*/ 305 w 550"/>
                <a:gd name="T9" fmla="*/ 113 h 257"/>
                <a:gd name="T10" fmla="*/ 520 w 550"/>
                <a:gd name="T11" fmla="*/ 0 h 257"/>
                <a:gd name="T12" fmla="*/ 526 w 550"/>
                <a:gd name="T13" fmla="*/ 6 h 257"/>
                <a:gd name="T14" fmla="*/ 544 w 550"/>
                <a:gd name="T15" fmla="*/ 18 h 257"/>
                <a:gd name="T16" fmla="*/ 550 w 550"/>
                <a:gd name="T17" fmla="*/ 24 h 257"/>
                <a:gd name="T18" fmla="*/ 550 w 550"/>
                <a:gd name="T19" fmla="*/ 36 h 257"/>
                <a:gd name="T20" fmla="*/ 544 w 550"/>
                <a:gd name="T21" fmla="*/ 42 h 257"/>
                <a:gd name="T22" fmla="*/ 526 w 550"/>
                <a:gd name="T23" fmla="*/ 54 h 257"/>
                <a:gd name="T24" fmla="*/ 514 w 550"/>
                <a:gd name="T25" fmla="*/ 60 h 257"/>
                <a:gd name="T26" fmla="*/ 502 w 550"/>
                <a:gd name="T27" fmla="*/ 66 h 257"/>
                <a:gd name="T28" fmla="*/ 448 w 550"/>
                <a:gd name="T29" fmla="*/ 84 h 257"/>
                <a:gd name="T30" fmla="*/ 382 w 550"/>
                <a:gd name="T31" fmla="*/ 113 h 257"/>
                <a:gd name="T32" fmla="*/ 305 w 550"/>
                <a:gd name="T33" fmla="*/ 143 h 257"/>
                <a:gd name="T34" fmla="*/ 227 w 550"/>
                <a:gd name="T35" fmla="*/ 173 h 257"/>
                <a:gd name="T36" fmla="*/ 149 w 550"/>
                <a:gd name="T37" fmla="*/ 203 h 257"/>
                <a:gd name="T38" fmla="*/ 83 w 550"/>
                <a:gd name="T39" fmla="*/ 227 h 257"/>
                <a:gd name="T40" fmla="*/ 30 w 550"/>
                <a:gd name="T41" fmla="*/ 245 h 257"/>
                <a:gd name="T42" fmla="*/ 30 w 550"/>
                <a:gd name="T43" fmla="*/ 245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3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>
                <a:gd name="T0" fmla="*/ 0 w 5"/>
                <a:gd name="T1" fmla="*/ 5 w 5"/>
                <a:gd name="T2" fmla="*/ 0 w 5"/>
                <a:gd name="T3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4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>
                <a:gd name="T0" fmla="*/ 659 w 716"/>
                <a:gd name="T1" fmla="*/ 6 h 383"/>
                <a:gd name="T2" fmla="*/ 588 w 716"/>
                <a:gd name="T3" fmla="*/ 42 h 383"/>
                <a:gd name="T4" fmla="*/ 515 w 716"/>
                <a:gd name="T5" fmla="*/ 84 h 383"/>
                <a:gd name="T6" fmla="*/ 509 w 716"/>
                <a:gd name="T7" fmla="*/ 90 h 383"/>
                <a:gd name="T8" fmla="*/ 485 w 716"/>
                <a:gd name="T9" fmla="*/ 102 h 383"/>
                <a:gd name="T10" fmla="*/ 455 w 716"/>
                <a:gd name="T11" fmla="*/ 120 h 383"/>
                <a:gd name="T12" fmla="*/ 425 w 716"/>
                <a:gd name="T13" fmla="*/ 138 h 383"/>
                <a:gd name="T14" fmla="*/ 371 w 716"/>
                <a:gd name="T15" fmla="*/ 168 h 383"/>
                <a:gd name="T16" fmla="*/ 306 w 716"/>
                <a:gd name="T17" fmla="*/ 198 h 383"/>
                <a:gd name="T18" fmla="*/ 186 w 716"/>
                <a:gd name="T19" fmla="*/ 251 h 383"/>
                <a:gd name="T20" fmla="*/ 131 w 716"/>
                <a:gd name="T21" fmla="*/ 269 h 383"/>
                <a:gd name="T22" fmla="*/ 89 w 716"/>
                <a:gd name="T23" fmla="*/ 287 h 383"/>
                <a:gd name="T24" fmla="*/ 53 w 716"/>
                <a:gd name="T25" fmla="*/ 305 h 383"/>
                <a:gd name="T26" fmla="*/ 36 w 716"/>
                <a:gd name="T27" fmla="*/ 311 h 383"/>
                <a:gd name="T28" fmla="*/ 12 w 716"/>
                <a:gd name="T29" fmla="*/ 329 h 383"/>
                <a:gd name="T30" fmla="*/ 0 w 716"/>
                <a:gd name="T31" fmla="*/ 353 h 383"/>
                <a:gd name="T32" fmla="*/ 0 w 716"/>
                <a:gd name="T33" fmla="*/ 371 h 383"/>
                <a:gd name="T34" fmla="*/ 0 w 716"/>
                <a:gd name="T35" fmla="*/ 383 h 383"/>
                <a:gd name="T36" fmla="*/ 0 w 716"/>
                <a:gd name="T37" fmla="*/ 383 h 383"/>
                <a:gd name="T38" fmla="*/ 12 w 716"/>
                <a:gd name="T39" fmla="*/ 371 h 383"/>
                <a:gd name="T40" fmla="*/ 30 w 716"/>
                <a:gd name="T41" fmla="*/ 353 h 383"/>
                <a:gd name="T42" fmla="*/ 53 w 716"/>
                <a:gd name="T43" fmla="*/ 335 h 383"/>
                <a:gd name="T44" fmla="*/ 77 w 716"/>
                <a:gd name="T45" fmla="*/ 317 h 383"/>
                <a:gd name="T46" fmla="*/ 101 w 716"/>
                <a:gd name="T47" fmla="*/ 311 h 383"/>
                <a:gd name="T48" fmla="*/ 131 w 716"/>
                <a:gd name="T49" fmla="*/ 299 h 383"/>
                <a:gd name="T50" fmla="*/ 204 w 716"/>
                <a:gd name="T51" fmla="*/ 269 h 383"/>
                <a:gd name="T52" fmla="*/ 240 w 716"/>
                <a:gd name="T53" fmla="*/ 251 h 383"/>
                <a:gd name="T54" fmla="*/ 270 w 716"/>
                <a:gd name="T55" fmla="*/ 239 h 383"/>
                <a:gd name="T56" fmla="*/ 294 w 716"/>
                <a:gd name="T57" fmla="*/ 228 h 383"/>
                <a:gd name="T58" fmla="*/ 312 w 716"/>
                <a:gd name="T59" fmla="*/ 222 h 383"/>
                <a:gd name="T60" fmla="*/ 330 w 716"/>
                <a:gd name="T61" fmla="*/ 210 h 383"/>
                <a:gd name="T62" fmla="*/ 365 w 716"/>
                <a:gd name="T63" fmla="*/ 186 h 383"/>
                <a:gd name="T64" fmla="*/ 419 w 716"/>
                <a:gd name="T65" fmla="*/ 156 h 383"/>
                <a:gd name="T66" fmla="*/ 473 w 716"/>
                <a:gd name="T67" fmla="*/ 120 h 383"/>
                <a:gd name="T68" fmla="*/ 527 w 716"/>
                <a:gd name="T69" fmla="*/ 90 h 383"/>
                <a:gd name="T70" fmla="*/ 576 w 716"/>
                <a:gd name="T71" fmla="*/ 60 h 383"/>
                <a:gd name="T72" fmla="*/ 612 w 716"/>
                <a:gd name="T73" fmla="*/ 42 h 383"/>
                <a:gd name="T74" fmla="*/ 629 w 716"/>
                <a:gd name="T75" fmla="*/ 36 h 383"/>
                <a:gd name="T76" fmla="*/ 647 w 716"/>
                <a:gd name="T77" fmla="*/ 30 h 383"/>
                <a:gd name="T78" fmla="*/ 677 w 716"/>
                <a:gd name="T79" fmla="*/ 18 h 383"/>
                <a:gd name="T80" fmla="*/ 701 w 716"/>
                <a:gd name="T81" fmla="*/ 6 h 383"/>
                <a:gd name="T82" fmla="*/ 713 w 716"/>
                <a:gd name="T83" fmla="*/ 0 h 383"/>
                <a:gd name="T84" fmla="*/ 713 w 716"/>
                <a:gd name="T85" fmla="*/ 0 h 383"/>
                <a:gd name="T86" fmla="*/ 659 w 716"/>
                <a:gd name="T87" fmla="*/ 6 h 383"/>
                <a:gd name="T88" fmla="*/ 716 w 716"/>
                <a:gd name="T89" fmla="*/ 63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5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>
                <a:gd name="T0" fmla="*/ 6 w 318"/>
                <a:gd name="T1" fmla="*/ 225 h 225"/>
                <a:gd name="T2" fmla="*/ 0 w 318"/>
                <a:gd name="T3" fmla="*/ 195 h 225"/>
                <a:gd name="T4" fmla="*/ 315 w 318"/>
                <a:gd name="T5" fmla="*/ 0 h 225"/>
                <a:gd name="T6" fmla="*/ 303 w 318"/>
                <a:gd name="T7" fmla="*/ 27 h 225"/>
                <a:gd name="T8" fmla="*/ 318 w 318"/>
                <a:gd name="T9" fmla="*/ 42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6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>
                <a:gd name="T0" fmla="*/ 1050 w 2595"/>
                <a:gd name="T1" fmla="*/ 657 h 933"/>
                <a:gd name="T2" fmla="*/ 1581 w 2595"/>
                <a:gd name="T3" fmla="*/ 690 h 933"/>
                <a:gd name="T4" fmla="*/ 1671 w 2595"/>
                <a:gd name="T5" fmla="*/ 723 h 933"/>
                <a:gd name="T6" fmla="*/ 1176 w 2595"/>
                <a:gd name="T7" fmla="*/ 621 h 933"/>
                <a:gd name="T8" fmla="*/ 1854 w 2595"/>
                <a:gd name="T9" fmla="*/ 567 h 933"/>
                <a:gd name="T10" fmla="*/ 1869 w 2595"/>
                <a:gd name="T11" fmla="*/ 612 h 933"/>
                <a:gd name="T12" fmla="*/ 2103 w 2595"/>
                <a:gd name="T13" fmla="*/ 861 h 933"/>
                <a:gd name="T14" fmla="*/ 1883 w 2595"/>
                <a:gd name="T15" fmla="*/ 520 h 933"/>
                <a:gd name="T16" fmla="*/ 1842 w 2595"/>
                <a:gd name="T17" fmla="*/ 490 h 933"/>
                <a:gd name="T18" fmla="*/ 1770 w 2595"/>
                <a:gd name="T19" fmla="*/ 466 h 933"/>
                <a:gd name="T20" fmla="*/ 1740 w 2595"/>
                <a:gd name="T21" fmla="*/ 448 h 933"/>
                <a:gd name="T22" fmla="*/ 1758 w 2595"/>
                <a:gd name="T23" fmla="*/ 436 h 933"/>
                <a:gd name="T24" fmla="*/ 1830 w 2595"/>
                <a:gd name="T25" fmla="*/ 430 h 933"/>
                <a:gd name="T26" fmla="*/ 1877 w 2595"/>
                <a:gd name="T27" fmla="*/ 424 h 933"/>
                <a:gd name="T28" fmla="*/ 1955 w 2595"/>
                <a:gd name="T29" fmla="*/ 394 h 933"/>
                <a:gd name="T30" fmla="*/ 2052 w 2595"/>
                <a:gd name="T31" fmla="*/ 396 h 933"/>
                <a:gd name="T32" fmla="*/ 2253 w 2595"/>
                <a:gd name="T33" fmla="*/ 732 h 933"/>
                <a:gd name="T34" fmla="*/ 2415 w 2595"/>
                <a:gd name="T35" fmla="*/ 933 h 933"/>
                <a:gd name="T36" fmla="*/ 2397 w 2595"/>
                <a:gd name="T37" fmla="*/ 828 h 933"/>
                <a:gd name="T38" fmla="*/ 2088 w 2595"/>
                <a:gd name="T39" fmla="*/ 400 h 933"/>
                <a:gd name="T40" fmla="*/ 2046 w 2595"/>
                <a:gd name="T41" fmla="*/ 346 h 933"/>
                <a:gd name="T42" fmla="*/ 1997 w 2595"/>
                <a:gd name="T43" fmla="*/ 304 h 933"/>
                <a:gd name="T44" fmla="*/ 1967 w 2595"/>
                <a:gd name="T45" fmla="*/ 286 h 933"/>
                <a:gd name="T46" fmla="*/ 1973 w 2595"/>
                <a:gd name="T47" fmla="*/ 286 h 933"/>
                <a:gd name="T48" fmla="*/ 2009 w 2595"/>
                <a:gd name="T49" fmla="*/ 286 h 933"/>
                <a:gd name="T50" fmla="*/ 2082 w 2595"/>
                <a:gd name="T51" fmla="*/ 322 h 933"/>
                <a:gd name="T52" fmla="*/ 2199 w 2595"/>
                <a:gd name="T53" fmla="*/ 384 h 933"/>
                <a:gd name="T54" fmla="*/ 2394 w 2595"/>
                <a:gd name="T55" fmla="*/ 448 h 933"/>
                <a:gd name="T56" fmla="*/ 2595 w 2595"/>
                <a:gd name="T57" fmla="*/ 516 h 933"/>
                <a:gd name="T58" fmla="*/ 2388 w 2595"/>
                <a:gd name="T59" fmla="*/ 424 h 933"/>
                <a:gd name="T60" fmla="*/ 2219 w 2595"/>
                <a:gd name="T61" fmla="*/ 340 h 933"/>
                <a:gd name="T62" fmla="*/ 2052 w 2595"/>
                <a:gd name="T63" fmla="*/ 280 h 933"/>
                <a:gd name="T64" fmla="*/ 1955 w 2595"/>
                <a:gd name="T65" fmla="*/ 262 h 933"/>
                <a:gd name="T66" fmla="*/ 1877 w 2595"/>
                <a:gd name="T67" fmla="*/ 274 h 933"/>
                <a:gd name="T68" fmla="*/ 1752 w 2595"/>
                <a:gd name="T69" fmla="*/ 274 h 933"/>
                <a:gd name="T70" fmla="*/ 1661 w 2595"/>
                <a:gd name="T71" fmla="*/ 292 h 933"/>
                <a:gd name="T72" fmla="*/ 1607 w 2595"/>
                <a:gd name="T73" fmla="*/ 316 h 933"/>
                <a:gd name="T74" fmla="*/ 1589 w 2595"/>
                <a:gd name="T75" fmla="*/ 322 h 933"/>
                <a:gd name="T76" fmla="*/ 1409 w 2595"/>
                <a:gd name="T77" fmla="*/ 358 h 933"/>
                <a:gd name="T78" fmla="*/ 1152 w 2595"/>
                <a:gd name="T79" fmla="*/ 442 h 933"/>
                <a:gd name="T80" fmla="*/ 966 w 2595"/>
                <a:gd name="T81" fmla="*/ 460 h 933"/>
                <a:gd name="T82" fmla="*/ 870 w 2595"/>
                <a:gd name="T83" fmla="*/ 442 h 933"/>
                <a:gd name="T84" fmla="*/ 828 w 2595"/>
                <a:gd name="T85" fmla="*/ 430 h 933"/>
                <a:gd name="T86" fmla="*/ 743 w 2595"/>
                <a:gd name="T87" fmla="*/ 388 h 933"/>
                <a:gd name="T88" fmla="*/ 636 w 2595"/>
                <a:gd name="T89" fmla="*/ 334 h 933"/>
                <a:gd name="T90" fmla="*/ 467 w 2595"/>
                <a:gd name="T91" fmla="*/ 256 h 933"/>
                <a:gd name="T92" fmla="*/ 0 w 2595"/>
                <a:gd name="T93" fmla="*/ 0 h 933"/>
                <a:gd name="T94" fmla="*/ 585 w 2595"/>
                <a:gd name="T95" fmla="*/ 390 h 933"/>
                <a:gd name="T96" fmla="*/ 849 w 2595"/>
                <a:gd name="T97" fmla="*/ 543 h 933"/>
                <a:gd name="T98" fmla="*/ 897 w 2595"/>
                <a:gd name="T99" fmla="*/ 621 h 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5137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>
                <a:gd name="T0" fmla="*/ 2370 w 2723"/>
                <a:gd name="T1" fmla="*/ 72 h 1091"/>
                <a:gd name="T2" fmla="*/ 2597 w 2723"/>
                <a:gd name="T3" fmla="*/ 198 h 1091"/>
                <a:gd name="T4" fmla="*/ 2639 w 2723"/>
                <a:gd name="T5" fmla="*/ 276 h 1091"/>
                <a:gd name="T6" fmla="*/ 2453 w 2723"/>
                <a:gd name="T7" fmla="*/ 264 h 1091"/>
                <a:gd name="T8" fmla="*/ 2297 w 2723"/>
                <a:gd name="T9" fmla="*/ 204 h 1091"/>
                <a:gd name="T10" fmla="*/ 2112 w 2723"/>
                <a:gd name="T11" fmla="*/ 66 h 1091"/>
                <a:gd name="T12" fmla="*/ 2088 w 2723"/>
                <a:gd name="T13" fmla="*/ 72 h 1091"/>
                <a:gd name="T14" fmla="*/ 2106 w 2723"/>
                <a:gd name="T15" fmla="*/ 114 h 1091"/>
                <a:gd name="T16" fmla="*/ 2412 w 2723"/>
                <a:gd name="T17" fmla="*/ 552 h 1091"/>
                <a:gd name="T18" fmla="*/ 2279 w 2723"/>
                <a:gd name="T19" fmla="*/ 564 h 1091"/>
                <a:gd name="T20" fmla="*/ 2189 w 2723"/>
                <a:gd name="T21" fmla="*/ 492 h 1091"/>
                <a:gd name="T22" fmla="*/ 2058 w 2723"/>
                <a:gd name="T23" fmla="*/ 330 h 1091"/>
                <a:gd name="T24" fmla="*/ 1991 w 2723"/>
                <a:gd name="T25" fmla="*/ 234 h 1091"/>
                <a:gd name="T26" fmla="*/ 1949 w 2723"/>
                <a:gd name="T27" fmla="*/ 174 h 1091"/>
                <a:gd name="T28" fmla="*/ 1824 w 2723"/>
                <a:gd name="T29" fmla="*/ 132 h 1091"/>
                <a:gd name="T30" fmla="*/ 1794 w 2723"/>
                <a:gd name="T31" fmla="*/ 144 h 1091"/>
                <a:gd name="T32" fmla="*/ 1895 w 2723"/>
                <a:gd name="T33" fmla="*/ 222 h 1091"/>
                <a:gd name="T34" fmla="*/ 1943 w 2723"/>
                <a:gd name="T35" fmla="*/ 366 h 1091"/>
                <a:gd name="T36" fmla="*/ 2064 w 2723"/>
                <a:gd name="T37" fmla="*/ 630 h 1091"/>
                <a:gd name="T38" fmla="*/ 2052 w 2723"/>
                <a:gd name="T39" fmla="*/ 695 h 1091"/>
                <a:gd name="T40" fmla="*/ 1955 w 2723"/>
                <a:gd name="T41" fmla="*/ 683 h 1091"/>
                <a:gd name="T42" fmla="*/ 1913 w 2723"/>
                <a:gd name="T43" fmla="*/ 636 h 1091"/>
                <a:gd name="T44" fmla="*/ 1703 w 2723"/>
                <a:gd name="T45" fmla="*/ 312 h 1091"/>
                <a:gd name="T46" fmla="*/ 1637 w 2723"/>
                <a:gd name="T47" fmla="*/ 276 h 1091"/>
                <a:gd name="T48" fmla="*/ 1643 w 2723"/>
                <a:gd name="T49" fmla="*/ 318 h 1091"/>
                <a:gd name="T50" fmla="*/ 1673 w 2723"/>
                <a:gd name="T51" fmla="*/ 408 h 1091"/>
                <a:gd name="T52" fmla="*/ 1716 w 2723"/>
                <a:gd name="T53" fmla="*/ 779 h 1091"/>
                <a:gd name="T54" fmla="*/ 1691 w 2723"/>
                <a:gd name="T55" fmla="*/ 737 h 1091"/>
                <a:gd name="T56" fmla="*/ 1613 w 2723"/>
                <a:gd name="T57" fmla="*/ 582 h 1091"/>
                <a:gd name="T58" fmla="*/ 1494 w 2723"/>
                <a:gd name="T59" fmla="*/ 480 h 1091"/>
                <a:gd name="T60" fmla="*/ 1248 w 2723"/>
                <a:gd name="T61" fmla="*/ 528 h 1091"/>
                <a:gd name="T62" fmla="*/ 996 w 2723"/>
                <a:gd name="T63" fmla="*/ 630 h 1091"/>
                <a:gd name="T64" fmla="*/ 714 w 2723"/>
                <a:gd name="T65" fmla="*/ 534 h 1091"/>
                <a:gd name="T66" fmla="*/ 198 w 2723"/>
                <a:gd name="T67" fmla="*/ 288 h 1091"/>
                <a:gd name="T68" fmla="*/ 0 w 2723"/>
                <a:gd name="T69" fmla="*/ 460 h 1091"/>
                <a:gd name="T70" fmla="*/ 288 w 2723"/>
                <a:gd name="T71" fmla="*/ 570 h 1091"/>
                <a:gd name="T72" fmla="*/ 461 w 2723"/>
                <a:gd name="T73" fmla="*/ 654 h 1091"/>
                <a:gd name="T74" fmla="*/ 725 w 2723"/>
                <a:gd name="T75" fmla="*/ 755 h 1091"/>
                <a:gd name="T76" fmla="*/ 966 w 2723"/>
                <a:gd name="T77" fmla="*/ 791 h 1091"/>
                <a:gd name="T78" fmla="*/ 1176 w 2723"/>
                <a:gd name="T79" fmla="*/ 779 h 1091"/>
                <a:gd name="T80" fmla="*/ 1278 w 2723"/>
                <a:gd name="T81" fmla="*/ 791 h 1091"/>
                <a:gd name="T82" fmla="*/ 1404 w 2723"/>
                <a:gd name="T83" fmla="*/ 845 h 1091"/>
                <a:gd name="T84" fmla="*/ 1416 w 2723"/>
                <a:gd name="T85" fmla="*/ 887 h 1091"/>
                <a:gd name="T86" fmla="*/ 1361 w 2723"/>
                <a:gd name="T87" fmla="*/ 923 h 1091"/>
                <a:gd name="T88" fmla="*/ 1385 w 2723"/>
                <a:gd name="T89" fmla="*/ 1007 h 1091"/>
                <a:gd name="T90" fmla="*/ 1494 w 2723"/>
                <a:gd name="T91" fmla="*/ 1085 h 1091"/>
                <a:gd name="T92" fmla="*/ 1697 w 2723"/>
                <a:gd name="T93" fmla="*/ 1043 h 1091"/>
                <a:gd name="T94" fmla="*/ 1812 w 2723"/>
                <a:gd name="T95" fmla="*/ 989 h 1091"/>
                <a:gd name="T96" fmla="*/ 1973 w 2723"/>
                <a:gd name="T97" fmla="*/ 917 h 1091"/>
                <a:gd name="T98" fmla="*/ 2201 w 2723"/>
                <a:gd name="T99" fmla="*/ 899 h 1091"/>
                <a:gd name="T100" fmla="*/ 2364 w 2723"/>
                <a:gd name="T101" fmla="*/ 863 h 1091"/>
                <a:gd name="T102" fmla="*/ 2400 w 2723"/>
                <a:gd name="T103" fmla="*/ 743 h 1091"/>
                <a:gd name="T104" fmla="*/ 2471 w 2723"/>
                <a:gd name="T105" fmla="*/ 701 h 1091"/>
                <a:gd name="T106" fmla="*/ 2621 w 2723"/>
                <a:gd name="T107" fmla="*/ 504 h 1091"/>
                <a:gd name="T108" fmla="*/ 2693 w 2723"/>
                <a:gd name="T109" fmla="*/ 374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5138" name="Rectangle 18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5139" name="Rectangle 19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5140" name="Rectangle 20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141" name="Rectangle 21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142" name="Rectangle 22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82FCE73C-0A5D-444D-BE6F-78B40BA5CB3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8D65BE-64BE-4CA3-9B99-93F060E5AAF3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5750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CA6F17-7397-4F64-BFC8-657E83832C0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9576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23FF2AB-F732-490F-B5C2-1D959EA7313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4715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45E2166-31FA-4D86-9BF8-6B7A2DE7AAC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332267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BCBEE4-C601-4142-9691-3216C18FCC2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472940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49CC86-1D46-437A-9B61-3B463D8EECE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21685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A4F20A-8EC7-4C18-8673-924E2FC86390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58160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D6E2473-DE30-40E9-83C1-E496D6DCFE29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307653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762774-476B-4DEA-90EC-361BE53C96B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876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F0D9D06-9318-48F0-B30A-E616C4636C31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34809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61206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4134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778375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95133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672531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875016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99064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543654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0134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20287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15.12.2012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977811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D3501B-3030-4E8C-BAA0-4375BC6C851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72560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5AC2EC-2929-4B2B-BD4F-01A657EE546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1686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C2D55E-5861-4A26-B741-D7FE7DB3A72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29670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85E38A-2256-47E0-87B0-3C660CF12B6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41761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244A0C-54BB-43E7-874C-5805AD16B8CE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544114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1AE9A1-1F61-4419-9C96-61BC4AB5372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5283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3CDE27-B8A8-4305-9D47-D6BC74CB914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37995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F07BFC3-C4D9-4421-A47A-5D4F185D33CF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417327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3BA14-DB39-436E-A3C1-8D837C37EDA5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9185573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5161E-7EA4-480A-A132-1495B6F788B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557785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6F94B4-4FBB-48DE-81AA-FE56A0083D1B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16807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5498EE-6503-480E-85BD-E07F6B7EF1F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285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slideLayout" Target="../slideLayouts/slideLayout34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dk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8" name="Group 2"/>
          <p:cNvGrpSpPr>
            <a:grpSpLocks/>
          </p:cNvGrpSpPr>
          <p:nvPr/>
        </p:nvGrpSpPr>
        <p:grpSpPr bwMode="auto">
          <a:xfrm>
            <a:off x="0" y="2438400"/>
            <a:ext cx="9144000" cy="4046538"/>
            <a:chOff x="0" y="1536"/>
            <a:chExt cx="5760" cy="2549"/>
          </a:xfrm>
        </p:grpSpPr>
        <p:sp>
          <p:nvSpPr>
            <p:cNvPr id="4099" name="Rectangle 3"/>
            <p:cNvSpPr>
              <a:spLocks noChangeArrowheads="1"/>
            </p:cNvSpPr>
            <p:nvPr userDrawn="1"/>
          </p:nvSpPr>
          <p:spPr bwMode="hidden">
            <a:xfrm rot="-1424751">
              <a:off x="2121" y="2592"/>
              <a:ext cx="3072" cy="384"/>
            </a:xfrm>
            <a:prstGeom prst="rect">
              <a:avLst/>
            </a:prstGeom>
            <a:gradFill rotWithShape="0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50000">
                  <a:schemeClr val="bg1"/>
                </a:gs>
                <a:gs pos="100000">
                  <a:schemeClr val="bg1">
                    <a:gamma/>
                    <a:shade val="94118"/>
                    <a:invGamma/>
                  </a:schemeClr>
                </a:gs>
              </a:gsLst>
              <a:lin ang="189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cs-CZ"/>
            </a:p>
          </p:txBody>
        </p:sp>
        <p:sp>
          <p:nvSpPr>
            <p:cNvPr id="4100" name="Freeform 4"/>
            <p:cNvSpPr>
              <a:spLocks/>
            </p:cNvSpPr>
            <p:nvPr userDrawn="1"/>
          </p:nvSpPr>
          <p:spPr bwMode="hidden">
            <a:xfrm>
              <a:off x="0" y="2664"/>
              <a:ext cx="2688" cy="1224"/>
            </a:xfrm>
            <a:custGeom>
              <a:avLst/>
              <a:gdLst>
                <a:gd name="T0" fmla="*/ 0 w 2688"/>
                <a:gd name="T1" fmla="*/ 0 h 1224"/>
                <a:gd name="T2" fmla="*/ 960 w 2688"/>
                <a:gd name="T3" fmla="*/ 552 h 1224"/>
                <a:gd name="T4" fmla="*/ 1968 w 2688"/>
                <a:gd name="T5" fmla="*/ 264 h 1224"/>
                <a:gd name="T6" fmla="*/ 2028 w 2688"/>
                <a:gd name="T7" fmla="*/ 270 h 1224"/>
                <a:gd name="T8" fmla="*/ 2661 w 2688"/>
                <a:gd name="T9" fmla="*/ 528 h 1224"/>
                <a:gd name="T10" fmla="*/ 2688 w 2688"/>
                <a:gd name="T11" fmla="*/ 648 h 1224"/>
                <a:gd name="T12" fmla="*/ 2304 w 2688"/>
                <a:gd name="T13" fmla="*/ 1080 h 1224"/>
                <a:gd name="T14" fmla="*/ 1584 w 2688"/>
                <a:gd name="T15" fmla="*/ 1224 h 1224"/>
                <a:gd name="T16" fmla="*/ 1296 w 2688"/>
                <a:gd name="T17" fmla="*/ 936 h 1224"/>
                <a:gd name="T18" fmla="*/ 864 w 2688"/>
                <a:gd name="T19" fmla="*/ 1032 h 1224"/>
                <a:gd name="T20" fmla="*/ 0 w 2688"/>
                <a:gd name="T21" fmla="*/ 552 h 1224"/>
                <a:gd name="T22" fmla="*/ 0 w 2688"/>
                <a:gd name="T23" fmla="*/ 0 h 1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688" h="1224">
                  <a:moveTo>
                    <a:pt x="0" y="0"/>
                  </a:moveTo>
                  <a:lnTo>
                    <a:pt x="960" y="552"/>
                  </a:lnTo>
                  <a:lnTo>
                    <a:pt x="1968" y="264"/>
                  </a:lnTo>
                  <a:lnTo>
                    <a:pt x="2028" y="270"/>
                  </a:lnTo>
                  <a:lnTo>
                    <a:pt x="2661" y="528"/>
                  </a:lnTo>
                  <a:lnTo>
                    <a:pt x="2688" y="648"/>
                  </a:lnTo>
                  <a:lnTo>
                    <a:pt x="2304" y="1080"/>
                  </a:lnTo>
                  <a:lnTo>
                    <a:pt x="1584" y="1224"/>
                  </a:lnTo>
                  <a:lnTo>
                    <a:pt x="1296" y="936"/>
                  </a:lnTo>
                  <a:lnTo>
                    <a:pt x="864" y="1032"/>
                  </a:lnTo>
                  <a:lnTo>
                    <a:pt x="0" y="5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01" name="Freeform 5"/>
            <p:cNvSpPr>
              <a:spLocks/>
            </p:cNvSpPr>
            <p:nvPr userDrawn="1"/>
          </p:nvSpPr>
          <p:spPr bwMode="hidden">
            <a:xfrm>
              <a:off x="3359" y="1536"/>
              <a:ext cx="2401" cy="1232"/>
            </a:xfrm>
            <a:custGeom>
              <a:avLst/>
              <a:gdLst>
                <a:gd name="T0" fmla="*/ 2208 w 2401"/>
                <a:gd name="T1" fmla="*/ 15 h 1232"/>
                <a:gd name="T2" fmla="*/ 2088 w 2401"/>
                <a:gd name="T3" fmla="*/ 57 h 1232"/>
                <a:gd name="T4" fmla="*/ 1951 w 2401"/>
                <a:gd name="T5" fmla="*/ 99 h 1232"/>
                <a:gd name="T6" fmla="*/ 1704 w 2401"/>
                <a:gd name="T7" fmla="*/ 135 h 1232"/>
                <a:gd name="T8" fmla="*/ 1314 w 2401"/>
                <a:gd name="T9" fmla="*/ 177 h 1232"/>
                <a:gd name="T10" fmla="*/ 1176 w 2401"/>
                <a:gd name="T11" fmla="*/ 189 h 1232"/>
                <a:gd name="T12" fmla="*/ 1122 w 2401"/>
                <a:gd name="T13" fmla="*/ 195 h 1232"/>
                <a:gd name="T14" fmla="*/ 1075 w 2401"/>
                <a:gd name="T15" fmla="*/ 231 h 1232"/>
                <a:gd name="T16" fmla="*/ 924 w 2401"/>
                <a:gd name="T17" fmla="*/ 321 h 1232"/>
                <a:gd name="T18" fmla="*/ 840 w 2401"/>
                <a:gd name="T19" fmla="*/ 369 h 1232"/>
                <a:gd name="T20" fmla="*/ 630 w 2401"/>
                <a:gd name="T21" fmla="*/ 458 h 1232"/>
                <a:gd name="T22" fmla="*/ 529 w 2401"/>
                <a:gd name="T23" fmla="*/ 500 h 1232"/>
                <a:gd name="T24" fmla="*/ 487 w 2401"/>
                <a:gd name="T25" fmla="*/ 542 h 1232"/>
                <a:gd name="T26" fmla="*/ 457 w 2401"/>
                <a:gd name="T27" fmla="*/ 590 h 1232"/>
                <a:gd name="T28" fmla="*/ 402 w 2401"/>
                <a:gd name="T29" fmla="*/ 638 h 1232"/>
                <a:gd name="T30" fmla="*/ 330 w 2401"/>
                <a:gd name="T31" fmla="*/ 758 h 1232"/>
                <a:gd name="T32" fmla="*/ 312 w 2401"/>
                <a:gd name="T33" fmla="*/ 788 h 1232"/>
                <a:gd name="T34" fmla="*/ 252 w 2401"/>
                <a:gd name="T35" fmla="*/ 824 h 1232"/>
                <a:gd name="T36" fmla="*/ 84 w 2401"/>
                <a:gd name="T37" fmla="*/ 926 h 1232"/>
                <a:gd name="T38" fmla="*/ 0 w 2401"/>
                <a:gd name="T39" fmla="*/ 992 h 1232"/>
                <a:gd name="T40" fmla="*/ 12 w 2401"/>
                <a:gd name="T41" fmla="*/ 1040 h 1232"/>
                <a:gd name="T42" fmla="*/ 132 w 2401"/>
                <a:gd name="T43" fmla="*/ 1034 h 1232"/>
                <a:gd name="T44" fmla="*/ 336 w 2401"/>
                <a:gd name="T45" fmla="*/ 980 h 1232"/>
                <a:gd name="T46" fmla="*/ 529 w 2401"/>
                <a:gd name="T47" fmla="*/ 896 h 1232"/>
                <a:gd name="T48" fmla="*/ 576 w 2401"/>
                <a:gd name="T49" fmla="*/ 872 h 1232"/>
                <a:gd name="T50" fmla="*/ 714 w 2401"/>
                <a:gd name="T51" fmla="*/ 848 h 1232"/>
                <a:gd name="T52" fmla="*/ 966 w 2401"/>
                <a:gd name="T53" fmla="*/ 794 h 1232"/>
                <a:gd name="T54" fmla="*/ 1212 w 2401"/>
                <a:gd name="T55" fmla="*/ 782 h 1232"/>
                <a:gd name="T56" fmla="*/ 1416 w 2401"/>
                <a:gd name="T57" fmla="*/ 872 h 1232"/>
                <a:gd name="T58" fmla="*/ 1464 w 2401"/>
                <a:gd name="T59" fmla="*/ 932 h 1232"/>
                <a:gd name="T60" fmla="*/ 1440 w 2401"/>
                <a:gd name="T61" fmla="*/ 992 h 1232"/>
                <a:gd name="T62" fmla="*/ 1302 w 2401"/>
                <a:gd name="T63" fmla="*/ 1040 h 1232"/>
                <a:gd name="T64" fmla="*/ 1158 w 2401"/>
                <a:gd name="T65" fmla="*/ 1100 h 1232"/>
                <a:gd name="T66" fmla="*/ 1093 w 2401"/>
                <a:gd name="T67" fmla="*/ 1148 h 1232"/>
                <a:gd name="T68" fmla="*/ 1075 w 2401"/>
                <a:gd name="T69" fmla="*/ 1208 h 1232"/>
                <a:gd name="T70" fmla="*/ 1093 w 2401"/>
                <a:gd name="T71" fmla="*/ 1232 h 1232"/>
                <a:gd name="T72" fmla="*/ 1152 w 2401"/>
                <a:gd name="T73" fmla="*/ 1226 h 1232"/>
                <a:gd name="T74" fmla="*/ 1332 w 2401"/>
                <a:gd name="T75" fmla="*/ 1208 h 1232"/>
                <a:gd name="T76" fmla="*/ 1434 w 2401"/>
                <a:gd name="T77" fmla="*/ 1184 h 1232"/>
                <a:gd name="T78" fmla="*/ 1464 w 2401"/>
                <a:gd name="T79" fmla="*/ 1172 h 1232"/>
                <a:gd name="T80" fmla="*/ 1578 w 2401"/>
                <a:gd name="T81" fmla="*/ 1130 h 1232"/>
                <a:gd name="T82" fmla="*/ 1758 w 2401"/>
                <a:gd name="T83" fmla="*/ 1064 h 1232"/>
                <a:gd name="T84" fmla="*/ 1872 w 2401"/>
                <a:gd name="T85" fmla="*/ 962 h 1232"/>
                <a:gd name="T86" fmla="*/ 1986 w 2401"/>
                <a:gd name="T87" fmla="*/ 800 h 1232"/>
                <a:gd name="T88" fmla="*/ 2166 w 2401"/>
                <a:gd name="T89" fmla="*/ 650 h 1232"/>
                <a:gd name="T90" fmla="*/ 2257 w 2401"/>
                <a:gd name="T91" fmla="*/ 590 h 1232"/>
                <a:gd name="T92" fmla="*/ 2400 w 2401"/>
                <a:gd name="T93" fmla="*/ 57 h 1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2401" h="1232">
                  <a:moveTo>
                    <a:pt x="2310" y="3"/>
                  </a:moveTo>
                  <a:lnTo>
                    <a:pt x="2280" y="3"/>
                  </a:lnTo>
                  <a:lnTo>
                    <a:pt x="2208" y="15"/>
                  </a:lnTo>
                  <a:lnTo>
                    <a:pt x="2136" y="27"/>
                  </a:lnTo>
                  <a:lnTo>
                    <a:pt x="2112" y="39"/>
                  </a:lnTo>
                  <a:lnTo>
                    <a:pt x="2088" y="57"/>
                  </a:lnTo>
                  <a:lnTo>
                    <a:pt x="2082" y="63"/>
                  </a:lnTo>
                  <a:lnTo>
                    <a:pt x="2076" y="69"/>
                  </a:lnTo>
                  <a:lnTo>
                    <a:pt x="1951" y="99"/>
                  </a:lnTo>
                  <a:lnTo>
                    <a:pt x="1896" y="111"/>
                  </a:lnTo>
                  <a:lnTo>
                    <a:pt x="1836" y="117"/>
                  </a:lnTo>
                  <a:lnTo>
                    <a:pt x="1704" y="135"/>
                  </a:lnTo>
                  <a:lnTo>
                    <a:pt x="1572" y="153"/>
                  </a:lnTo>
                  <a:lnTo>
                    <a:pt x="1434" y="165"/>
                  </a:lnTo>
                  <a:lnTo>
                    <a:pt x="1314" y="177"/>
                  </a:lnTo>
                  <a:lnTo>
                    <a:pt x="1260" y="183"/>
                  </a:lnTo>
                  <a:lnTo>
                    <a:pt x="1212" y="189"/>
                  </a:lnTo>
                  <a:lnTo>
                    <a:pt x="1176" y="189"/>
                  </a:lnTo>
                  <a:lnTo>
                    <a:pt x="1146" y="195"/>
                  </a:lnTo>
                  <a:lnTo>
                    <a:pt x="1128" y="195"/>
                  </a:lnTo>
                  <a:lnTo>
                    <a:pt x="1122" y="195"/>
                  </a:lnTo>
                  <a:lnTo>
                    <a:pt x="1116" y="201"/>
                  </a:lnTo>
                  <a:lnTo>
                    <a:pt x="1105" y="207"/>
                  </a:lnTo>
                  <a:lnTo>
                    <a:pt x="1075" y="231"/>
                  </a:lnTo>
                  <a:lnTo>
                    <a:pt x="1026" y="261"/>
                  </a:lnTo>
                  <a:lnTo>
                    <a:pt x="972" y="291"/>
                  </a:lnTo>
                  <a:lnTo>
                    <a:pt x="924" y="321"/>
                  </a:lnTo>
                  <a:lnTo>
                    <a:pt x="876" y="345"/>
                  </a:lnTo>
                  <a:lnTo>
                    <a:pt x="846" y="363"/>
                  </a:lnTo>
                  <a:lnTo>
                    <a:pt x="840" y="369"/>
                  </a:lnTo>
                  <a:lnTo>
                    <a:pt x="834" y="369"/>
                  </a:lnTo>
                  <a:lnTo>
                    <a:pt x="732" y="417"/>
                  </a:lnTo>
                  <a:lnTo>
                    <a:pt x="630" y="458"/>
                  </a:lnTo>
                  <a:lnTo>
                    <a:pt x="588" y="476"/>
                  </a:lnTo>
                  <a:lnTo>
                    <a:pt x="552" y="488"/>
                  </a:lnTo>
                  <a:lnTo>
                    <a:pt x="529" y="500"/>
                  </a:lnTo>
                  <a:lnTo>
                    <a:pt x="517" y="506"/>
                  </a:lnTo>
                  <a:lnTo>
                    <a:pt x="499" y="524"/>
                  </a:lnTo>
                  <a:lnTo>
                    <a:pt x="487" y="542"/>
                  </a:lnTo>
                  <a:lnTo>
                    <a:pt x="481" y="560"/>
                  </a:lnTo>
                  <a:lnTo>
                    <a:pt x="481" y="578"/>
                  </a:lnTo>
                  <a:lnTo>
                    <a:pt x="457" y="590"/>
                  </a:lnTo>
                  <a:lnTo>
                    <a:pt x="438" y="596"/>
                  </a:lnTo>
                  <a:lnTo>
                    <a:pt x="420" y="614"/>
                  </a:lnTo>
                  <a:lnTo>
                    <a:pt x="402" y="638"/>
                  </a:lnTo>
                  <a:lnTo>
                    <a:pt x="366" y="698"/>
                  </a:lnTo>
                  <a:lnTo>
                    <a:pt x="348" y="728"/>
                  </a:lnTo>
                  <a:lnTo>
                    <a:pt x="330" y="758"/>
                  </a:lnTo>
                  <a:lnTo>
                    <a:pt x="324" y="776"/>
                  </a:lnTo>
                  <a:lnTo>
                    <a:pt x="318" y="782"/>
                  </a:lnTo>
                  <a:lnTo>
                    <a:pt x="312" y="788"/>
                  </a:lnTo>
                  <a:lnTo>
                    <a:pt x="300" y="794"/>
                  </a:lnTo>
                  <a:lnTo>
                    <a:pt x="282" y="806"/>
                  </a:lnTo>
                  <a:lnTo>
                    <a:pt x="252" y="824"/>
                  </a:lnTo>
                  <a:lnTo>
                    <a:pt x="199" y="854"/>
                  </a:lnTo>
                  <a:lnTo>
                    <a:pt x="151" y="884"/>
                  </a:lnTo>
                  <a:lnTo>
                    <a:pt x="84" y="926"/>
                  </a:lnTo>
                  <a:lnTo>
                    <a:pt x="30" y="962"/>
                  </a:lnTo>
                  <a:lnTo>
                    <a:pt x="12" y="974"/>
                  </a:lnTo>
                  <a:lnTo>
                    <a:pt x="0" y="992"/>
                  </a:lnTo>
                  <a:lnTo>
                    <a:pt x="0" y="1004"/>
                  </a:lnTo>
                  <a:lnTo>
                    <a:pt x="0" y="1022"/>
                  </a:lnTo>
                  <a:lnTo>
                    <a:pt x="12" y="1040"/>
                  </a:lnTo>
                  <a:lnTo>
                    <a:pt x="42" y="1046"/>
                  </a:lnTo>
                  <a:lnTo>
                    <a:pt x="84" y="1046"/>
                  </a:lnTo>
                  <a:lnTo>
                    <a:pt x="132" y="1034"/>
                  </a:lnTo>
                  <a:lnTo>
                    <a:pt x="193" y="1022"/>
                  </a:lnTo>
                  <a:lnTo>
                    <a:pt x="264" y="1004"/>
                  </a:lnTo>
                  <a:lnTo>
                    <a:pt x="336" y="980"/>
                  </a:lnTo>
                  <a:lnTo>
                    <a:pt x="408" y="950"/>
                  </a:lnTo>
                  <a:lnTo>
                    <a:pt x="475" y="920"/>
                  </a:lnTo>
                  <a:lnTo>
                    <a:pt x="529" y="896"/>
                  </a:lnTo>
                  <a:lnTo>
                    <a:pt x="564" y="878"/>
                  </a:lnTo>
                  <a:lnTo>
                    <a:pt x="570" y="872"/>
                  </a:lnTo>
                  <a:lnTo>
                    <a:pt x="576" y="872"/>
                  </a:lnTo>
                  <a:lnTo>
                    <a:pt x="606" y="872"/>
                  </a:lnTo>
                  <a:lnTo>
                    <a:pt x="648" y="866"/>
                  </a:lnTo>
                  <a:lnTo>
                    <a:pt x="714" y="848"/>
                  </a:lnTo>
                  <a:lnTo>
                    <a:pt x="793" y="830"/>
                  </a:lnTo>
                  <a:lnTo>
                    <a:pt x="876" y="812"/>
                  </a:lnTo>
                  <a:lnTo>
                    <a:pt x="966" y="794"/>
                  </a:lnTo>
                  <a:lnTo>
                    <a:pt x="1063" y="782"/>
                  </a:lnTo>
                  <a:lnTo>
                    <a:pt x="1152" y="776"/>
                  </a:lnTo>
                  <a:lnTo>
                    <a:pt x="1212" y="782"/>
                  </a:lnTo>
                  <a:lnTo>
                    <a:pt x="1284" y="806"/>
                  </a:lnTo>
                  <a:lnTo>
                    <a:pt x="1357" y="836"/>
                  </a:lnTo>
                  <a:lnTo>
                    <a:pt x="1416" y="872"/>
                  </a:lnTo>
                  <a:lnTo>
                    <a:pt x="1434" y="890"/>
                  </a:lnTo>
                  <a:lnTo>
                    <a:pt x="1452" y="908"/>
                  </a:lnTo>
                  <a:lnTo>
                    <a:pt x="1464" y="932"/>
                  </a:lnTo>
                  <a:lnTo>
                    <a:pt x="1464" y="950"/>
                  </a:lnTo>
                  <a:lnTo>
                    <a:pt x="1458" y="968"/>
                  </a:lnTo>
                  <a:lnTo>
                    <a:pt x="1440" y="992"/>
                  </a:lnTo>
                  <a:lnTo>
                    <a:pt x="1410" y="1004"/>
                  </a:lnTo>
                  <a:lnTo>
                    <a:pt x="1369" y="1022"/>
                  </a:lnTo>
                  <a:lnTo>
                    <a:pt x="1302" y="1040"/>
                  </a:lnTo>
                  <a:lnTo>
                    <a:pt x="1248" y="1064"/>
                  </a:lnTo>
                  <a:lnTo>
                    <a:pt x="1200" y="1082"/>
                  </a:lnTo>
                  <a:lnTo>
                    <a:pt x="1158" y="1100"/>
                  </a:lnTo>
                  <a:lnTo>
                    <a:pt x="1128" y="1118"/>
                  </a:lnTo>
                  <a:lnTo>
                    <a:pt x="1110" y="1130"/>
                  </a:lnTo>
                  <a:lnTo>
                    <a:pt x="1093" y="1148"/>
                  </a:lnTo>
                  <a:lnTo>
                    <a:pt x="1081" y="1160"/>
                  </a:lnTo>
                  <a:lnTo>
                    <a:pt x="1069" y="1190"/>
                  </a:lnTo>
                  <a:lnTo>
                    <a:pt x="1075" y="1208"/>
                  </a:lnTo>
                  <a:lnTo>
                    <a:pt x="1081" y="1220"/>
                  </a:lnTo>
                  <a:lnTo>
                    <a:pt x="1087" y="1226"/>
                  </a:lnTo>
                  <a:lnTo>
                    <a:pt x="1093" y="1232"/>
                  </a:lnTo>
                  <a:lnTo>
                    <a:pt x="1110" y="1232"/>
                  </a:lnTo>
                  <a:lnTo>
                    <a:pt x="1128" y="1226"/>
                  </a:lnTo>
                  <a:lnTo>
                    <a:pt x="1152" y="1226"/>
                  </a:lnTo>
                  <a:lnTo>
                    <a:pt x="1212" y="1220"/>
                  </a:lnTo>
                  <a:lnTo>
                    <a:pt x="1272" y="1214"/>
                  </a:lnTo>
                  <a:lnTo>
                    <a:pt x="1332" y="1208"/>
                  </a:lnTo>
                  <a:lnTo>
                    <a:pt x="1393" y="1196"/>
                  </a:lnTo>
                  <a:lnTo>
                    <a:pt x="1416" y="1190"/>
                  </a:lnTo>
                  <a:lnTo>
                    <a:pt x="1434" y="1184"/>
                  </a:lnTo>
                  <a:lnTo>
                    <a:pt x="1446" y="1178"/>
                  </a:lnTo>
                  <a:lnTo>
                    <a:pt x="1452" y="1178"/>
                  </a:lnTo>
                  <a:lnTo>
                    <a:pt x="1464" y="1172"/>
                  </a:lnTo>
                  <a:lnTo>
                    <a:pt x="1488" y="1166"/>
                  </a:lnTo>
                  <a:lnTo>
                    <a:pt x="1530" y="1148"/>
                  </a:lnTo>
                  <a:lnTo>
                    <a:pt x="1578" y="1130"/>
                  </a:lnTo>
                  <a:lnTo>
                    <a:pt x="1681" y="1094"/>
                  </a:lnTo>
                  <a:lnTo>
                    <a:pt x="1722" y="1076"/>
                  </a:lnTo>
                  <a:lnTo>
                    <a:pt x="1758" y="1064"/>
                  </a:lnTo>
                  <a:lnTo>
                    <a:pt x="1812" y="1040"/>
                  </a:lnTo>
                  <a:lnTo>
                    <a:pt x="1848" y="1004"/>
                  </a:lnTo>
                  <a:lnTo>
                    <a:pt x="1872" y="962"/>
                  </a:lnTo>
                  <a:lnTo>
                    <a:pt x="1890" y="932"/>
                  </a:lnTo>
                  <a:lnTo>
                    <a:pt x="1932" y="866"/>
                  </a:lnTo>
                  <a:lnTo>
                    <a:pt x="1986" y="800"/>
                  </a:lnTo>
                  <a:lnTo>
                    <a:pt x="2046" y="740"/>
                  </a:lnTo>
                  <a:lnTo>
                    <a:pt x="2112" y="692"/>
                  </a:lnTo>
                  <a:lnTo>
                    <a:pt x="2166" y="650"/>
                  </a:lnTo>
                  <a:lnTo>
                    <a:pt x="2214" y="620"/>
                  </a:lnTo>
                  <a:lnTo>
                    <a:pt x="2244" y="596"/>
                  </a:lnTo>
                  <a:lnTo>
                    <a:pt x="2257" y="590"/>
                  </a:lnTo>
                  <a:lnTo>
                    <a:pt x="2257" y="590"/>
                  </a:lnTo>
                  <a:lnTo>
                    <a:pt x="2400" y="518"/>
                  </a:lnTo>
                  <a:lnTo>
                    <a:pt x="2400" y="57"/>
                  </a:lnTo>
                  <a:lnTo>
                    <a:pt x="2401" y="0"/>
                  </a:lnTo>
                  <a:lnTo>
                    <a:pt x="2310" y="3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02" name="Freeform 6"/>
            <p:cNvSpPr>
              <a:spLocks/>
            </p:cNvSpPr>
            <p:nvPr userDrawn="1"/>
          </p:nvSpPr>
          <p:spPr bwMode="hidden">
            <a:xfrm>
              <a:off x="3792" y="1536"/>
              <a:ext cx="1968" cy="762"/>
            </a:xfrm>
            <a:custGeom>
              <a:avLst/>
              <a:gdLst>
                <a:gd name="T0" fmla="*/ 965 w 1968"/>
                <a:gd name="T1" fmla="*/ 165 h 762"/>
                <a:gd name="T2" fmla="*/ 696 w 1968"/>
                <a:gd name="T3" fmla="*/ 200 h 762"/>
                <a:gd name="T4" fmla="*/ 693 w 1968"/>
                <a:gd name="T5" fmla="*/ 237 h 762"/>
                <a:gd name="T6" fmla="*/ 924 w 1968"/>
                <a:gd name="T7" fmla="*/ 258 h 762"/>
                <a:gd name="T8" fmla="*/ 993 w 1968"/>
                <a:gd name="T9" fmla="*/ 267 h 762"/>
                <a:gd name="T10" fmla="*/ 681 w 1968"/>
                <a:gd name="T11" fmla="*/ 291 h 762"/>
                <a:gd name="T12" fmla="*/ 633 w 1968"/>
                <a:gd name="T13" fmla="*/ 309 h 762"/>
                <a:gd name="T14" fmla="*/ 645 w 1968"/>
                <a:gd name="T15" fmla="*/ 336 h 762"/>
                <a:gd name="T16" fmla="*/ 672 w 1968"/>
                <a:gd name="T17" fmla="*/ 351 h 762"/>
                <a:gd name="T18" fmla="*/ 984 w 1968"/>
                <a:gd name="T19" fmla="*/ 333 h 762"/>
                <a:gd name="T20" fmla="*/ 1080 w 1968"/>
                <a:gd name="T21" fmla="*/ 357 h 762"/>
                <a:gd name="T22" fmla="*/ 624 w 1968"/>
                <a:gd name="T23" fmla="*/ 492 h 762"/>
                <a:gd name="T24" fmla="*/ 616 w 1968"/>
                <a:gd name="T25" fmla="*/ 536 h 762"/>
                <a:gd name="T26" fmla="*/ 8 w 1968"/>
                <a:gd name="T27" fmla="*/ 724 h 762"/>
                <a:gd name="T28" fmla="*/ 0 w 1968"/>
                <a:gd name="T29" fmla="*/ 756 h 762"/>
                <a:gd name="T30" fmla="*/ 27 w 1968"/>
                <a:gd name="T31" fmla="*/ 762 h 762"/>
                <a:gd name="T32" fmla="*/ 664 w 1968"/>
                <a:gd name="T33" fmla="*/ 564 h 762"/>
                <a:gd name="T34" fmla="*/ 856 w 1968"/>
                <a:gd name="T35" fmla="*/ 600 h 762"/>
                <a:gd name="T36" fmla="*/ 1158 w 1968"/>
                <a:gd name="T37" fmla="*/ 507 h 762"/>
                <a:gd name="T38" fmla="*/ 1434 w 1968"/>
                <a:gd name="T39" fmla="*/ 465 h 762"/>
                <a:gd name="T40" fmla="*/ 1572 w 1968"/>
                <a:gd name="T41" fmla="*/ 368 h 762"/>
                <a:gd name="T42" fmla="*/ 1712 w 1968"/>
                <a:gd name="T43" fmla="*/ 340 h 762"/>
                <a:gd name="T44" fmla="*/ 1856 w 1968"/>
                <a:gd name="T45" fmla="*/ 328 h 762"/>
                <a:gd name="T46" fmla="*/ 1968 w 1968"/>
                <a:gd name="T47" fmla="*/ 330 h 762"/>
                <a:gd name="T48" fmla="*/ 1968 w 1968"/>
                <a:gd name="T49" fmla="*/ 0 h 762"/>
                <a:gd name="T50" fmla="*/ 1934 w 1968"/>
                <a:gd name="T51" fmla="*/ 3 h 762"/>
                <a:gd name="T52" fmla="*/ 1832 w 1968"/>
                <a:gd name="T53" fmla="*/ 5 h 762"/>
                <a:gd name="T54" fmla="*/ 1682 w 1968"/>
                <a:gd name="T55" fmla="*/ 35 h 762"/>
                <a:gd name="T56" fmla="*/ 1643 w 1968"/>
                <a:gd name="T57" fmla="*/ 72 h 762"/>
                <a:gd name="T58" fmla="*/ 1392 w 1968"/>
                <a:gd name="T59" fmla="*/ 119 h 7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968" h="762">
                  <a:moveTo>
                    <a:pt x="965" y="165"/>
                  </a:moveTo>
                  <a:lnTo>
                    <a:pt x="696" y="200"/>
                  </a:lnTo>
                  <a:lnTo>
                    <a:pt x="693" y="237"/>
                  </a:lnTo>
                  <a:lnTo>
                    <a:pt x="924" y="258"/>
                  </a:lnTo>
                  <a:lnTo>
                    <a:pt x="993" y="267"/>
                  </a:lnTo>
                  <a:lnTo>
                    <a:pt x="681" y="291"/>
                  </a:lnTo>
                  <a:lnTo>
                    <a:pt x="633" y="309"/>
                  </a:lnTo>
                  <a:lnTo>
                    <a:pt x="645" y="336"/>
                  </a:lnTo>
                  <a:lnTo>
                    <a:pt x="672" y="351"/>
                  </a:lnTo>
                  <a:lnTo>
                    <a:pt x="984" y="333"/>
                  </a:lnTo>
                  <a:lnTo>
                    <a:pt x="1080" y="357"/>
                  </a:lnTo>
                  <a:lnTo>
                    <a:pt x="624" y="492"/>
                  </a:lnTo>
                  <a:lnTo>
                    <a:pt x="616" y="536"/>
                  </a:lnTo>
                  <a:lnTo>
                    <a:pt x="8" y="724"/>
                  </a:lnTo>
                  <a:lnTo>
                    <a:pt x="0" y="756"/>
                  </a:lnTo>
                  <a:lnTo>
                    <a:pt x="27" y="762"/>
                  </a:lnTo>
                  <a:lnTo>
                    <a:pt x="664" y="564"/>
                  </a:lnTo>
                  <a:lnTo>
                    <a:pt x="856" y="600"/>
                  </a:lnTo>
                  <a:lnTo>
                    <a:pt x="1158" y="507"/>
                  </a:lnTo>
                  <a:lnTo>
                    <a:pt x="1434" y="465"/>
                  </a:lnTo>
                  <a:lnTo>
                    <a:pt x="1572" y="368"/>
                  </a:lnTo>
                  <a:lnTo>
                    <a:pt x="1712" y="340"/>
                  </a:lnTo>
                  <a:lnTo>
                    <a:pt x="1856" y="328"/>
                  </a:lnTo>
                  <a:lnTo>
                    <a:pt x="1968" y="330"/>
                  </a:lnTo>
                  <a:lnTo>
                    <a:pt x="1968" y="0"/>
                  </a:lnTo>
                  <a:lnTo>
                    <a:pt x="1934" y="3"/>
                  </a:lnTo>
                  <a:lnTo>
                    <a:pt x="1832" y="5"/>
                  </a:lnTo>
                  <a:lnTo>
                    <a:pt x="1682" y="35"/>
                  </a:lnTo>
                  <a:lnTo>
                    <a:pt x="1643" y="72"/>
                  </a:lnTo>
                  <a:lnTo>
                    <a:pt x="1392" y="119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03" name="Freeform 7"/>
            <p:cNvSpPr>
              <a:spLocks/>
            </p:cNvSpPr>
            <p:nvPr userDrawn="1"/>
          </p:nvSpPr>
          <p:spPr bwMode="hidden">
            <a:xfrm>
              <a:off x="3599" y="2477"/>
              <a:ext cx="186" cy="120"/>
            </a:xfrm>
            <a:custGeom>
              <a:avLst/>
              <a:gdLst>
                <a:gd name="T0" fmla="*/ 185 w 185"/>
                <a:gd name="T1" fmla="*/ 0 h 120"/>
                <a:gd name="T2" fmla="*/ 185 w 185"/>
                <a:gd name="T3" fmla="*/ 6 h 120"/>
                <a:gd name="T4" fmla="*/ 185 w 185"/>
                <a:gd name="T5" fmla="*/ 18 h 120"/>
                <a:gd name="T6" fmla="*/ 185 w 185"/>
                <a:gd name="T7" fmla="*/ 36 h 120"/>
                <a:gd name="T8" fmla="*/ 179 w 185"/>
                <a:gd name="T9" fmla="*/ 54 h 120"/>
                <a:gd name="T10" fmla="*/ 161 w 185"/>
                <a:gd name="T11" fmla="*/ 72 h 120"/>
                <a:gd name="T12" fmla="*/ 137 w 185"/>
                <a:gd name="T13" fmla="*/ 96 h 120"/>
                <a:gd name="T14" fmla="*/ 101 w 185"/>
                <a:gd name="T15" fmla="*/ 108 h 120"/>
                <a:gd name="T16" fmla="*/ 47 w 185"/>
                <a:gd name="T17" fmla="*/ 120 h 120"/>
                <a:gd name="T18" fmla="*/ 29 w 185"/>
                <a:gd name="T19" fmla="*/ 120 h 120"/>
                <a:gd name="T20" fmla="*/ 17 w 185"/>
                <a:gd name="T21" fmla="*/ 114 h 120"/>
                <a:gd name="T22" fmla="*/ 0 w 185"/>
                <a:gd name="T23" fmla="*/ 96 h 120"/>
                <a:gd name="T24" fmla="*/ 0 w 185"/>
                <a:gd name="T25" fmla="*/ 78 h 120"/>
                <a:gd name="T26" fmla="*/ 0 w 185"/>
                <a:gd name="T27" fmla="*/ 72 h 120"/>
                <a:gd name="T28" fmla="*/ 185 w 185"/>
                <a:gd name="T29" fmla="*/ 0 h 120"/>
                <a:gd name="T30" fmla="*/ 185 w 185"/>
                <a:gd name="T31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85" y="18"/>
                  </a:lnTo>
                  <a:lnTo>
                    <a:pt x="185" y="36"/>
                  </a:lnTo>
                  <a:lnTo>
                    <a:pt x="179" y="54"/>
                  </a:lnTo>
                  <a:lnTo>
                    <a:pt x="161" y="72"/>
                  </a:lnTo>
                  <a:lnTo>
                    <a:pt x="137" y="96"/>
                  </a:lnTo>
                  <a:lnTo>
                    <a:pt x="101" y="108"/>
                  </a:lnTo>
                  <a:lnTo>
                    <a:pt x="47" y="120"/>
                  </a:lnTo>
                  <a:lnTo>
                    <a:pt x="29" y="120"/>
                  </a:lnTo>
                  <a:lnTo>
                    <a:pt x="17" y="114"/>
                  </a:lnTo>
                  <a:lnTo>
                    <a:pt x="0" y="96"/>
                  </a:lnTo>
                  <a:lnTo>
                    <a:pt x="0" y="78"/>
                  </a:lnTo>
                  <a:lnTo>
                    <a:pt x="0" y="72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04" name="Freeform 8"/>
            <p:cNvSpPr>
              <a:spLocks/>
            </p:cNvSpPr>
            <p:nvPr userDrawn="1"/>
          </p:nvSpPr>
          <p:spPr bwMode="hidden">
            <a:xfrm>
              <a:off x="3779" y="2393"/>
              <a:ext cx="185" cy="120"/>
            </a:xfrm>
            <a:custGeom>
              <a:avLst/>
              <a:gdLst>
                <a:gd name="T0" fmla="*/ 185 w 185"/>
                <a:gd name="T1" fmla="*/ 0 h 120"/>
                <a:gd name="T2" fmla="*/ 185 w 185"/>
                <a:gd name="T3" fmla="*/ 6 h 120"/>
                <a:gd name="T4" fmla="*/ 179 w 185"/>
                <a:gd name="T5" fmla="*/ 24 h 120"/>
                <a:gd name="T6" fmla="*/ 167 w 185"/>
                <a:gd name="T7" fmla="*/ 42 h 120"/>
                <a:gd name="T8" fmla="*/ 149 w 185"/>
                <a:gd name="T9" fmla="*/ 66 h 120"/>
                <a:gd name="T10" fmla="*/ 131 w 185"/>
                <a:gd name="T11" fmla="*/ 90 h 120"/>
                <a:gd name="T12" fmla="*/ 102 w 185"/>
                <a:gd name="T13" fmla="*/ 108 h 120"/>
                <a:gd name="T14" fmla="*/ 66 w 185"/>
                <a:gd name="T15" fmla="*/ 120 h 120"/>
                <a:gd name="T16" fmla="*/ 18 w 185"/>
                <a:gd name="T17" fmla="*/ 120 h 120"/>
                <a:gd name="T18" fmla="*/ 0 w 185"/>
                <a:gd name="T19" fmla="*/ 60 h 120"/>
                <a:gd name="T20" fmla="*/ 185 w 185"/>
                <a:gd name="T21" fmla="*/ 0 h 120"/>
                <a:gd name="T22" fmla="*/ 185 w 185"/>
                <a:gd name="T23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5" h="120">
                  <a:moveTo>
                    <a:pt x="185" y="0"/>
                  </a:moveTo>
                  <a:lnTo>
                    <a:pt x="185" y="6"/>
                  </a:lnTo>
                  <a:lnTo>
                    <a:pt x="179" y="24"/>
                  </a:lnTo>
                  <a:lnTo>
                    <a:pt x="167" y="42"/>
                  </a:lnTo>
                  <a:lnTo>
                    <a:pt x="149" y="66"/>
                  </a:lnTo>
                  <a:lnTo>
                    <a:pt x="131" y="90"/>
                  </a:lnTo>
                  <a:lnTo>
                    <a:pt x="102" y="108"/>
                  </a:lnTo>
                  <a:lnTo>
                    <a:pt x="66" y="120"/>
                  </a:lnTo>
                  <a:lnTo>
                    <a:pt x="18" y="120"/>
                  </a:lnTo>
                  <a:lnTo>
                    <a:pt x="0" y="60"/>
                  </a:lnTo>
                  <a:lnTo>
                    <a:pt x="185" y="0"/>
                  </a:lnTo>
                  <a:lnTo>
                    <a:pt x="18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05" name="Freeform 9"/>
            <p:cNvSpPr>
              <a:spLocks/>
            </p:cNvSpPr>
            <p:nvPr userDrawn="1"/>
          </p:nvSpPr>
          <p:spPr bwMode="hidden">
            <a:xfrm>
              <a:off x="3839" y="1836"/>
              <a:ext cx="528" cy="275"/>
            </a:xfrm>
            <a:custGeom>
              <a:avLst/>
              <a:gdLst>
                <a:gd name="T0" fmla="*/ 0 w 526"/>
                <a:gd name="T1" fmla="*/ 275 h 275"/>
                <a:gd name="T2" fmla="*/ 0 w 526"/>
                <a:gd name="T3" fmla="*/ 269 h 275"/>
                <a:gd name="T4" fmla="*/ 6 w 526"/>
                <a:gd name="T5" fmla="*/ 251 h 275"/>
                <a:gd name="T6" fmla="*/ 6 w 526"/>
                <a:gd name="T7" fmla="*/ 239 h 275"/>
                <a:gd name="T8" fmla="*/ 12 w 526"/>
                <a:gd name="T9" fmla="*/ 227 h 275"/>
                <a:gd name="T10" fmla="*/ 18 w 526"/>
                <a:gd name="T11" fmla="*/ 221 h 275"/>
                <a:gd name="T12" fmla="*/ 36 w 526"/>
                <a:gd name="T13" fmla="*/ 215 h 275"/>
                <a:gd name="T14" fmla="*/ 77 w 526"/>
                <a:gd name="T15" fmla="*/ 203 h 275"/>
                <a:gd name="T16" fmla="*/ 137 w 526"/>
                <a:gd name="T17" fmla="*/ 179 h 275"/>
                <a:gd name="T18" fmla="*/ 209 w 526"/>
                <a:gd name="T19" fmla="*/ 143 h 275"/>
                <a:gd name="T20" fmla="*/ 251 w 526"/>
                <a:gd name="T21" fmla="*/ 120 h 275"/>
                <a:gd name="T22" fmla="*/ 299 w 526"/>
                <a:gd name="T23" fmla="*/ 96 h 275"/>
                <a:gd name="T24" fmla="*/ 394 w 526"/>
                <a:gd name="T25" fmla="*/ 48 h 275"/>
                <a:gd name="T26" fmla="*/ 442 w 526"/>
                <a:gd name="T27" fmla="*/ 30 h 275"/>
                <a:gd name="T28" fmla="*/ 478 w 526"/>
                <a:gd name="T29" fmla="*/ 12 h 275"/>
                <a:gd name="T30" fmla="*/ 502 w 526"/>
                <a:gd name="T31" fmla="*/ 6 h 275"/>
                <a:gd name="T32" fmla="*/ 520 w 526"/>
                <a:gd name="T33" fmla="*/ 0 h 275"/>
                <a:gd name="T34" fmla="*/ 526 w 526"/>
                <a:gd name="T35" fmla="*/ 0 h 275"/>
                <a:gd name="T36" fmla="*/ 520 w 526"/>
                <a:gd name="T37" fmla="*/ 6 h 275"/>
                <a:gd name="T38" fmla="*/ 508 w 526"/>
                <a:gd name="T39" fmla="*/ 12 h 275"/>
                <a:gd name="T40" fmla="*/ 484 w 526"/>
                <a:gd name="T41" fmla="*/ 24 h 275"/>
                <a:gd name="T42" fmla="*/ 460 w 526"/>
                <a:gd name="T43" fmla="*/ 42 h 275"/>
                <a:gd name="T44" fmla="*/ 436 w 526"/>
                <a:gd name="T45" fmla="*/ 54 h 275"/>
                <a:gd name="T46" fmla="*/ 394 w 526"/>
                <a:gd name="T47" fmla="*/ 78 h 275"/>
                <a:gd name="T48" fmla="*/ 340 w 526"/>
                <a:gd name="T49" fmla="*/ 108 h 275"/>
                <a:gd name="T50" fmla="*/ 275 w 526"/>
                <a:gd name="T51" fmla="*/ 143 h 275"/>
                <a:gd name="T52" fmla="*/ 131 w 526"/>
                <a:gd name="T53" fmla="*/ 221 h 275"/>
                <a:gd name="T54" fmla="*/ 65 w 526"/>
                <a:gd name="T55" fmla="*/ 251 h 275"/>
                <a:gd name="T56" fmla="*/ 0 w 526"/>
                <a:gd name="T57" fmla="*/ 275 h 275"/>
                <a:gd name="T58" fmla="*/ 0 w 526"/>
                <a:gd name="T59" fmla="*/ 275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26" h="275">
                  <a:moveTo>
                    <a:pt x="0" y="275"/>
                  </a:moveTo>
                  <a:lnTo>
                    <a:pt x="0" y="269"/>
                  </a:lnTo>
                  <a:lnTo>
                    <a:pt x="6" y="251"/>
                  </a:lnTo>
                  <a:lnTo>
                    <a:pt x="6" y="239"/>
                  </a:lnTo>
                  <a:lnTo>
                    <a:pt x="12" y="227"/>
                  </a:lnTo>
                  <a:lnTo>
                    <a:pt x="18" y="221"/>
                  </a:lnTo>
                  <a:lnTo>
                    <a:pt x="36" y="215"/>
                  </a:lnTo>
                  <a:lnTo>
                    <a:pt x="77" y="203"/>
                  </a:lnTo>
                  <a:lnTo>
                    <a:pt x="137" y="179"/>
                  </a:lnTo>
                  <a:lnTo>
                    <a:pt x="209" y="143"/>
                  </a:lnTo>
                  <a:lnTo>
                    <a:pt x="251" y="120"/>
                  </a:lnTo>
                  <a:lnTo>
                    <a:pt x="299" y="96"/>
                  </a:lnTo>
                  <a:lnTo>
                    <a:pt x="394" y="48"/>
                  </a:lnTo>
                  <a:lnTo>
                    <a:pt x="442" y="30"/>
                  </a:lnTo>
                  <a:lnTo>
                    <a:pt x="478" y="12"/>
                  </a:lnTo>
                  <a:lnTo>
                    <a:pt x="502" y="6"/>
                  </a:lnTo>
                  <a:lnTo>
                    <a:pt x="520" y="0"/>
                  </a:lnTo>
                  <a:lnTo>
                    <a:pt x="526" y="0"/>
                  </a:lnTo>
                  <a:lnTo>
                    <a:pt x="520" y="6"/>
                  </a:lnTo>
                  <a:lnTo>
                    <a:pt x="508" y="12"/>
                  </a:lnTo>
                  <a:lnTo>
                    <a:pt x="484" y="24"/>
                  </a:lnTo>
                  <a:lnTo>
                    <a:pt x="460" y="42"/>
                  </a:lnTo>
                  <a:lnTo>
                    <a:pt x="436" y="54"/>
                  </a:lnTo>
                  <a:lnTo>
                    <a:pt x="394" y="78"/>
                  </a:lnTo>
                  <a:lnTo>
                    <a:pt x="340" y="108"/>
                  </a:lnTo>
                  <a:lnTo>
                    <a:pt x="275" y="143"/>
                  </a:lnTo>
                  <a:lnTo>
                    <a:pt x="131" y="221"/>
                  </a:lnTo>
                  <a:lnTo>
                    <a:pt x="65" y="251"/>
                  </a:lnTo>
                  <a:lnTo>
                    <a:pt x="0" y="275"/>
                  </a:lnTo>
                  <a:lnTo>
                    <a:pt x="0" y="27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06" name="Freeform 10"/>
            <p:cNvSpPr>
              <a:spLocks/>
            </p:cNvSpPr>
            <p:nvPr userDrawn="1"/>
          </p:nvSpPr>
          <p:spPr bwMode="hidden">
            <a:xfrm>
              <a:off x="3676" y="2015"/>
              <a:ext cx="721" cy="306"/>
            </a:xfrm>
            <a:custGeom>
              <a:avLst/>
              <a:gdLst>
                <a:gd name="T0" fmla="*/ 48 w 718"/>
                <a:gd name="T1" fmla="*/ 216 h 306"/>
                <a:gd name="T2" fmla="*/ 30 w 718"/>
                <a:gd name="T3" fmla="*/ 252 h 306"/>
                <a:gd name="T4" fmla="*/ 12 w 718"/>
                <a:gd name="T5" fmla="*/ 282 h 306"/>
                <a:gd name="T6" fmla="*/ 6 w 718"/>
                <a:gd name="T7" fmla="*/ 300 h 306"/>
                <a:gd name="T8" fmla="*/ 0 w 718"/>
                <a:gd name="T9" fmla="*/ 306 h 306"/>
                <a:gd name="T10" fmla="*/ 48 w 718"/>
                <a:gd name="T11" fmla="*/ 276 h 306"/>
                <a:gd name="T12" fmla="*/ 84 w 718"/>
                <a:gd name="T13" fmla="*/ 252 h 306"/>
                <a:gd name="T14" fmla="*/ 108 w 718"/>
                <a:gd name="T15" fmla="*/ 234 h 306"/>
                <a:gd name="T16" fmla="*/ 120 w 718"/>
                <a:gd name="T17" fmla="*/ 228 h 306"/>
                <a:gd name="T18" fmla="*/ 126 w 718"/>
                <a:gd name="T19" fmla="*/ 228 h 306"/>
                <a:gd name="T20" fmla="*/ 144 w 718"/>
                <a:gd name="T21" fmla="*/ 222 h 306"/>
                <a:gd name="T22" fmla="*/ 168 w 718"/>
                <a:gd name="T23" fmla="*/ 216 h 306"/>
                <a:gd name="T24" fmla="*/ 198 w 718"/>
                <a:gd name="T25" fmla="*/ 204 h 306"/>
                <a:gd name="T26" fmla="*/ 275 w 718"/>
                <a:gd name="T27" fmla="*/ 180 h 306"/>
                <a:gd name="T28" fmla="*/ 371 w 718"/>
                <a:gd name="T29" fmla="*/ 156 h 306"/>
                <a:gd name="T30" fmla="*/ 461 w 718"/>
                <a:gd name="T31" fmla="*/ 126 h 306"/>
                <a:gd name="T32" fmla="*/ 544 w 718"/>
                <a:gd name="T33" fmla="*/ 102 h 306"/>
                <a:gd name="T34" fmla="*/ 574 w 718"/>
                <a:gd name="T35" fmla="*/ 90 h 306"/>
                <a:gd name="T36" fmla="*/ 604 w 718"/>
                <a:gd name="T37" fmla="*/ 84 h 306"/>
                <a:gd name="T38" fmla="*/ 622 w 718"/>
                <a:gd name="T39" fmla="*/ 78 h 306"/>
                <a:gd name="T40" fmla="*/ 628 w 718"/>
                <a:gd name="T41" fmla="*/ 72 h 306"/>
                <a:gd name="T42" fmla="*/ 634 w 718"/>
                <a:gd name="T43" fmla="*/ 66 h 306"/>
                <a:gd name="T44" fmla="*/ 652 w 718"/>
                <a:gd name="T45" fmla="*/ 60 h 306"/>
                <a:gd name="T46" fmla="*/ 694 w 718"/>
                <a:gd name="T47" fmla="*/ 30 h 306"/>
                <a:gd name="T48" fmla="*/ 712 w 718"/>
                <a:gd name="T49" fmla="*/ 18 h 306"/>
                <a:gd name="T50" fmla="*/ 718 w 718"/>
                <a:gd name="T51" fmla="*/ 6 h 306"/>
                <a:gd name="T52" fmla="*/ 712 w 718"/>
                <a:gd name="T53" fmla="*/ 0 h 306"/>
                <a:gd name="T54" fmla="*/ 688 w 718"/>
                <a:gd name="T55" fmla="*/ 0 h 306"/>
                <a:gd name="T56" fmla="*/ 628 w 718"/>
                <a:gd name="T57" fmla="*/ 0 h 306"/>
                <a:gd name="T58" fmla="*/ 580 w 718"/>
                <a:gd name="T59" fmla="*/ 0 h 306"/>
                <a:gd name="T60" fmla="*/ 544 w 718"/>
                <a:gd name="T61" fmla="*/ 0 h 306"/>
                <a:gd name="T62" fmla="*/ 514 w 718"/>
                <a:gd name="T63" fmla="*/ 18 h 306"/>
                <a:gd name="T64" fmla="*/ 485 w 718"/>
                <a:gd name="T65" fmla="*/ 42 h 306"/>
                <a:gd name="T66" fmla="*/ 467 w 718"/>
                <a:gd name="T67" fmla="*/ 54 h 306"/>
                <a:gd name="T68" fmla="*/ 449 w 718"/>
                <a:gd name="T69" fmla="*/ 60 h 306"/>
                <a:gd name="T70" fmla="*/ 425 w 718"/>
                <a:gd name="T71" fmla="*/ 60 h 306"/>
                <a:gd name="T72" fmla="*/ 389 w 718"/>
                <a:gd name="T73" fmla="*/ 66 h 306"/>
                <a:gd name="T74" fmla="*/ 347 w 718"/>
                <a:gd name="T75" fmla="*/ 84 h 306"/>
                <a:gd name="T76" fmla="*/ 311 w 718"/>
                <a:gd name="T77" fmla="*/ 108 h 306"/>
                <a:gd name="T78" fmla="*/ 287 w 718"/>
                <a:gd name="T79" fmla="*/ 126 h 306"/>
                <a:gd name="T80" fmla="*/ 275 w 718"/>
                <a:gd name="T81" fmla="*/ 132 h 306"/>
                <a:gd name="T82" fmla="*/ 257 w 718"/>
                <a:gd name="T83" fmla="*/ 138 h 306"/>
                <a:gd name="T84" fmla="*/ 221 w 718"/>
                <a:gd name="T85" fmla="*/ 138 h 306"/>
                <a:gd name="T86" fmla="*/ 186 w 718"/>
                <a:gd name="T87" fmla="*/ 138 h 306"/>
                <a:gd name="T88" fmla="*/ 180 w 718"/>
                <a:gd name="T89" fmla="*/ 138 h 306"/>
                <a:gd name="T90" fmla="*/ 174 w 718"/>
                <a:gd name="T91" fmla="*/ 138 h 306"/>
                <a:gd name="T92" fmla="*/ 114 w 718"/>
                <a:gd name="T93" fmla="*/ 162 h 306"/>
                <a:gd name="T94" fmla="*/ 48 w 718"/>
                <a:gd name="T95" fmla="*/ 216 h 306"/>
                <a:gd name="T96" fmla="*/ 48 w 718"/>
                <a:gd name="T97" fmla="*/ 216 h 3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18" h="306">
                  <a:moveTo>
                    <a:pt x="48" y="216"/>
                  </a:moveTo>
                  <a:lnTo>
                    <a:pt x="30" y="252"/>
                  </a:lnTo>
                  <a:lnTo>
                    <a:pt x="12" y="282"/>
                  </a:lnTo>
                  <a:lnTo>
                    <a:pt x="6" y="300"/>
                  </a:lnTo>
                  <a:lnTo>
                    <a:pt x="0" y="306"/>
                  </a:lnTo>
                  <a:lnTo>
                    <a:pt x="48" y="276"/>
                  </a:lnTo>
                  <a:lnTo>
                    <a:pt x="84" y="252"/>
                  </a:lnTo>
                  <a:lnTo>
                    <a:pt x="108" y="234"/>
                  </a:lnTo>
                  <a:lnTo>
                    <a:pt x="120" y="228"/>
                  </a:lnTo>
                  <a:lnTo>
                    <a:pt x="126" y="228"/>
                  </a:lnTo>
                  <a:lnTo>
                    <a:pt x="144" y="222"/>
                  </a:lnTo>
                  <a:lnTo>
                    <a:pt x="168" y="216"/>
                  </a:lnTo>
                  <a:lnTo>
                    <a:pt x="198" y="204"/>
                  </a:lnTo>
                  <a:lnTo>
                    <a:pt x="275" y="180"/>
                  </a:lnTo>
                  <a:lnTo>
                    <a:pt x="371" y="156"/>
                  </a:lnTo>
                  <a:lnTo>
                    <a:pt x="461" y="126"/>
                  </a:lnTo>
                  <a:lnTo>
                    <a:pt x="544" y="102"/>
                  </a:lnTo>
                  <a:lnTo>
                    <a:pt x="574" y="90"/>
                  </a:lnTo>
                  <a:lnTo>
                    <a:pt x="604" y="84"/>
                  </a:lnTo>
                  <a:lnTo>
                    <a:pt x="622" y="78"/>
                  </a:lnTo>
                  <a:lnTo>
                    <a:pt x="628" y="72"/>
                  </a:lnTo>
                  <a:lnTo>
                    <a:pt x="634" y="66"/>
                  </a:lnTo>
                  <a:lnTo>
                    <a:pt x="652" y="60"/>
                  </a:lnTo>
                  <a:lnTo>
                    <a:pt x="694" y="30"/>
                  </a:lnTo>
                  <a:lnTo>
                    <a:pt x="712" y="18"/>
                  </a:lnTo>
                  <a:lnTo>
                    <a:pt x="718" y="6"/>
                  </a:lnTo>
                  <a:lnTo>
                    <a:pt x="712" y="0"/>
                  </a:lnTo>
                  <a:lnTo>
                    <a:pt x="688" y="0"/>
                  </a:lnTo>
                  <a:lnTo>
                    <a:pt x="628" y="0"/>
                  </a:lnTo>
                  <a:lnTo>
                    <a:pt x="580" y="0"/>
                  </a:lnTo>
                  <a:lnTo>
                    <a:pt x="544" y="0"/>
                  </a:lnTo>
                  <a:lnTo>
                    <a:pt x="514" y="18"/>
                  </a:lnTo>
                  <a:lnTo>
                    <a:pt x="485" y="42"/>
                  </a:lnTo>
                  <a:lnTo>
                    <a:pt x="467" y="54"/>
                  </a:lnTo>
                  <a:lnTo>
                    <a:pt x="449" y="60"/>
                  </a:lnTo>
                  <a:lnTo>
                    <a:pt x="425" y="60"/>
                  </a:lnTo>
                  <a:lnTo>
                    <a:pt x="389" y="66"/>
                  </a:lnTo>
                  <a:lnTo>
                    <a:pt x="347" y="84"/>
                  </a:lnTo>
                  <a:lnTo>
                    <a:pt x="311" y="108"/>
                  </a:lnTo>
                  <a:lnTo>
                    <a:pt x="287" y="126"/>
                  </a:lnTo>
                  <a:lnTo>
                    <a:pt x="275" y="132"/>
                  </a:lnTo>
                  <a:lnTo>
                    <a:pt x="257" y="138"/>
                  </a:lnTo>
                  <a:lnTo>
                    <a:pt x="221" y="138"/>
                  </a:lnTo>
                  <a:lnTo>
                    <a:pt x="186" y="138"/>
                  </a:lnTo>
                  <a:lnTo>
                    <a:pt x="180" y="138"/>
                  </a:lnTo>
                  <a:lnTo>
                    <a:pt x="174" y="138"/>
                  </a:lnTo>
                  <a:lnTo>
                    <a:pt x="114" y="162"/>
                  </a:lnTo>
                  <a:lnTo>
                    <a:pt x="48" y="216"/>
                  </a:lnTo>
                  <a:lnTo>
                    <a:pt x="48" y="21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07" name="Freeform 11"/>
            <p:cNvSpPr>
              <a:spLocks/>
            </p:cNvSpPr>
            <p:nvPr userDrawn="1"/>
          </p:nvSpPr>
          <p:spPr bwMode="hidden">
            <a:xfrm>
              <a:off x="3358" y="1890"/>
              <a:ext cx="2400" cy="881"/>
            </a:xfrm>
            <a:custGeom>
              <a:avLst/>
              <a:gdLst>
                <a:gd name="T0" fmla="*/ 2231 w 2392"/>
                <a:gd name="T1" fmla="*/ 54 h 881"/>
                <a:gd name="T2" fmla="*/ 2189 w 2392"/>
                <a:gd name="T3" fmla="*/ 54 h 881"/>
                <a:gd name="T4" fmla="*/ 2147 w 2392"/>
                <a:gd name="T5" fmla="*/ 66 h 881"/>
                <a:gd name="T6" fmla="*/ 2021 w 2392"/>
                <a:gd name="T7" fmla="*/ 101 h 881"/>
                <a:gd name="T8" fmla="*/ 1956 w 2392"/>
                <a:gd name="T9" fmla="*/ 119 h 881"/>
                <a:gd name="T10" fmla="*/ 1860 w 2392"/>
                <a:gd name="T11" fmla="*/ 167 h 881"/>
                <a:gd name="T12" fmla="*/ 1836 w 2392"/>
                <a:gd name="T13" fmla="*/ 245 h 881"/>
                <a:gd name="T14" fmla="*/ 1842 w 2392"/>
                <a:gd name="T15" fmla="*/ 305 h 881"/>
                <a:gd name="T16" fmla="*/ 1758 w 2392"/>
                <a:gd name="T17" fmla="*/ 317 h 881"/>
                <a:gd name="T18" fmla="*/ 1597 w 2392"/>
                <a:gd name="T19" fmla="*/ 263 h 881"/>
                <a:gd name="T20" fmla="*/ 1507 w 2392"/>
                <a:gd name="T21" fmla="*/ 257 h 881"/>
                <a:gd name="T22" fmla="*/ 1399 w 2392"/>
                <a:gd name="T23" fmla="*/ 311 h 881"/>
                <a:gd name="T24" fmla="*/ 1334 w 2392"/>
                <a:gd name="T25" fmla="*/ 353 h 881"/>
                <a:gd name="T26" fmla="*/ 1310 w 2392"/>
                <a:gd name="T27" fmla="*/ 359 h 881"/>
                <a:gd name="T28" fmla="*/ 1214 w 2392"/>
                <a:gd name="T29" fmla="*/ 371 h 881"/>
                <a:gd name="T30" fmla="*/ 1160 w 2392"/>
                <a:gd name="T31" fmla="*/ 365 h 881"/>
                <a:gd name="T32" fmla="*/ 1053 w 2392"/>
                <a:gd name="T33" fmla="*/ 371 h 881"/>
                <a:gd name="T34" fmla="*/ 957 w 2392"/>
                <a:gd name="T35" fmla="*/ 383 h 881"/>
                <a:gd name="T36" fmla="*/ 921 w 2392"/>
                <a:gd name="T37" fmla="*/ 401 h 881"/>
                <a:gd name="T38" fmla="*/ 819 w 2392"/>
                <a:gd name="T39" fmla="*/ 419 h 881"/>
                <a:gd name="T40" fmla="*/ 778 w 2392"/>
                <a:gd name="T41" fmla="*/ 419 h 881"/>
                <a:gd name="T42" fmla="*/ 664 w 2392"/>
                <a:gd name="T43" fmla="*/ 437 h 881"/>
                <a:gd name="T44" fmla="*/ 598 w 2392"/>
                <a:gd name="T45" fmla="*/ 473 h 881"/>
                <a:gd name="T46" fmla="*/ 503 w 2392"/>
                <a:gd name="T47" fmla="*/ 467 h 881"/>
                <a:gd name="T48" fmla="*/ 431 w 2392"/>
                <a:gd name="T49" fmla="*/ 491 h 881"/>
                <a:gd name="T50" fmla="*/ 413 w 2392"/>
                <a:gd name="T51" fmla="*/ 539 h 881"/>
                <a:gd name="T52" fmla="*/ 347 w 2392"/>
                <a:gd name="T53" fmla="*/ 569 h 881"/>
                <a:gd name="T54" fmla="*/ 222 w 2392"/>
                <a:gd name="T55" fmla="*/ 599 h 881"/>
                <a:gd name="T56" fmla="*/ 138 w 2392"/>
                <a:gd name="T57" fmla="*/ 647 h 881"/>
                <a:gd name="T58" fmla="*/ 108 w 2392"/>
                <a:gd name="T59" fmla="*/ 659 h 881"/>
                <a:gd name="T60" fmla="*/ 0 w 2392"/>
                <a:gd name="T61" fmla="*/ 671 h 881"/>
                <a:gd name="T62" fmla="*/ 84 w 2392"/>
                <a:gd name="T63" fmla="*/ 695 h 881"/>
                <a:gd name="T64" fmla="*/ 263 w 2392"/>
                <a:gd name="T65" fmla="*/ 653 h 881"/>
                <a:gd name="T66" fmla="*/ 473 w 2392"/>
                <a:gd name="T67" fmla="*/ 569 h 881"/>
                <a:gd name="T68" fmla="*/ 568 w 2392"/>
                <a:gd name="T69" fmla="*/ 521 h 881"/>
                <a:gd name="T70" fmla="*/ 646 w 2392"/>
                <a:gd name="T71" fmla="*/ 515 h 881"/>
                <a:gd name="T72" fmla="*/ 873 w 2392"/>
                <a:gd name="T73" fmla="*/ 461 h 881"/>
                <a:gd name="T74" fmla="*/ 1148 w 2392"/>
                <a:gd name="T75" fmla="*/ 425 h 881"/>
                <a:gd name="T76" fmla="*/ 1292 w 2392"/>
                <a:gd name="T77" fmla="*/ 461 h 881"/>
                <a:gd name="T78" fmla="*/ 1417 w 2392"/>
                <a:gd name="T79" fmla="*/ 533 h 881"/>
                <a:gd name="T80" fmla="*/ 1435 w 2392"/>
                <a:gd name="T81" fmla="*/ 617 h 881"/>
                <a:gd name="T82" fmla="*/ 1376 w 2392"/>
                <a:gd name="T83" fmla="*/ 653 h 881"/>
                <a:gd name="T84" fmla="*/ 1226 w 2392"/>
                <a:gd name="T85" fmla="*/ 701 h 881"/>
                <a:gd name="T86" fmla="*/ 1112 w 2392"/>
                <a:gd name="T87" fmla="*/ 755 h 881"/>
                <a:gd name="T88" fmla="*/ 1065 w 2392"/>
                <a:gd name="T89" fmla="*/ 809 h 881"/>
                <a:gd name="T90" fmla="*/ 1077 w 2392"/>
                <a:gd name="T91" fmla="*/ 869 h 881"/>
                <a:gd name="T92" fmla="*/ 1106 w 2392"/>
                <a:gd name="T93" fmla="*/ 881 h 881"/>
                <a:gd name="T94" fmla="*/ 1208 w 2392"/>
                <a:gd name="T95" fmla="*/ 869 h 881"/>
                <a:gd name="T96" fmla="*/ 1388 w 2392"/>
                <a:gd name="T97" fmla="*/ 857 h 881"/>
                <a:gd name="T98" fmla="*/ 1441 w 2392"/>
                <a:gd name="T99" fmla="*/ 851 h 881"/>
                <a:gd name="T100" fmla="*/ 1483 w 2392"/>
                <a:gd name="T101" fmla="*/ 833 h 881"/>
                <a:gd name="T102" fmla="*/ 1675 w 2392"/>
                <a:gd name="T103" fmla="*/ 743 h 881"/>
                <a:gd name="T104" fmla="*/ 1806 w 2392"/>
                <a:gd name="T105" fmla="*/ 689 h 881"/>
                <a:gd name="T106" fmla="*/ 1884 w 2392"/>
                <a:gd name="T107" fmla="*/ 581 h 881"/>
                <a:gd name="T108" fmla="*/ 2039 w 2392"/>
                <a:gd name="T109" fmla="*/ 389 h 881"/>
                <a:gd name="T110" fmla="*/ 2207 w 2392"/>
                <a:gd name="T111" fmla="*/ 269 h 881"/>
                <a:gd name="T112" fmla="*/ 2249 w 2392"/>
                <a:gd name="T113" fmla="*/ 239 h 881"/>
                <a:gd name="T114" fmla="*/ 2392 w 2392"/>
                <a:gd name="T115" fmla="*/ 0 h 881"/>
                <a:gd name="T116" fmla="*/ 2302 w 2392"/>
                <a:gd name="T117" fmla="*/ 36 h 8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392" h="881">
                  <a:moveTo>
                    <a:pt x="2302" y="36"/>
                  </a:moveTo>
                  <a:lnTo>
                    <a:pt x="2266" y="48"/>
                  </a:lnTo>
                  <a:lnTo>
                    <a:pt x="2231" y="54"/>
                  </a:lnTo>
                  <a:lnTo>
                    <a:pt x="2201" y="54"/>
                  </a:lnTo>
                  <a:lnTo>
                    <a:pt x="2195" y="54"/>
                  </a:lnTo>
                  <a:lnTo>
                    <a:pt x="2189" y="54"/>
                  </a:lnTo>
                  <a:lnTo>
                    <a:pt x="2189" y="54"/>
                  </a:lnTo>
                  <a:lnTo>
                    <a:pt x="2177" y="60"/>
                  </a:lnTo>
                  <a:lnTo>
                    <a:pt x="2147" y="66"/>
                  </a:lnTo>
                  <a:lnTo>
                    <a:pt x="2105" y="78"/>
                  </a:lnTo>
                  <a:lnTo>
                    <a:pt x="2057" y="89"/>
                  </a:lnTo>
                  <a:lnTo>
                    <a:pt x="2021" y="101"/>
                  </a:lnTo>
                  <a:lnTo>
                    <a:pt x="1997" y="107"/>
                  </a:lnTo>
                  <a:lnTo>
                    <a:pt x="1973" y="113"/>
                  </a:lnTo>
                  <a:lnTo>
                    <a:pt x="1956" y="119"/>
                  </a:lnTo>
                  <a:lnTo>
                    <a:pt x="1926" y="131"/>
                  </a:lnTo>
                  <a:lnTo>
                    <a:pt x="1896" y="137"/>
                  </a:lnTo>
                  <a:lnTo>
                    <a:pt x="1860" y="167"/>
                  </a:lnTo>
                  <a:lnTo>
                    <a:pt x="1842" y="191"/>
                  </a:lnTo>
                  <a:lnTo>
                    <a:pt x="1836" y="221"/>
                  </a:lnTo>
                  <a:lnTo>
                    <a:pt x="1836" y="245"/>
                  </a:lnTo>
                  <a:lnTo>
                    <a:pt x="1842" y="269"/>
                  </a:lnTo>
                  <a:lnTo>
                    <a:pt x="1842" y="293"/>
                  </a:lnTo>
                  <a:lnTo>
                    <a:pt x="1842" y="305"/>
                  </a:lnTo>
                  <a:lnTo>
                    <a:pt x="1824" y="323"/>
                  </a:lnTo>
                  <a:lnTo>
                    <a:pt x="1794" y="329"/>
                  </a:lnTo>
                  <a:lnTo>
                    <a:pt x="1758" y="317"/>
                  </a:lnTo>
                  <a:lnTo>
                    <a:pt x="1716" y="299"/>
                  </a:lnTo>
                  <a:lnTo>
                    <a:pt x="1657" y="275"/>
                  </a:lnTo>
                  <a:lnTo>
                    <a:pt x="1597" y="263"/>
                  </a:lnTo>
                  <a:lnTo>
                    <a:pt x="1543" y="257"/>
                  </a:lnTo>
                  <a:lnTo>
                    <a:pt x="1519" y="257"/>
                  </a:lnTo>
                  <a:lnTo>
                    <a:pt x="1507" y="257"/>
                  </a:lnTo>
                  <a:lnTo>
                    <a:pt x="1489" y="263"/>
                  </a:lnTo>
                  <a:lnTo>
                    <a:pt x="1459" y="275"/>
                  </a:lnTo>
                  <a:lnTo>
                    <a:pt x="1399" y="311"/>
                  </a:lnTo>
                  <a:lnTo>
                    <a:pt x="1376" y="329"/>
                  </a:lnTo>
                  <a:lnTo>
                    <a:pt x="1352" y="341"/>
                  </a:lnTo>
                  <a:lnTo>
                    <a:pt x="1334" y="353"/>
                  </a:lnTo>
                  <a:lnTo>
                    <a:pt x="1328" y="359"/>
                  </a:lnTo>
                  <a:lnTo>
                    <a:pt x="1322" y="359"/>
                  </a:lnTo>
                  <a:lnTo>
                    <a:pt x="1310" y="359"/>
                  </a:lnTo>
                  <a:lnTo>
                    <a:pt x="1286" y="365"/>
                  </a:lnTo>
                  <a:lnTo>
                    <a:pt x="1262" y="365"/>
                  </a:lnTo>
                  <a:lnTo>
                    <a:pt x="1214" y="371"/>
                  </a:lnTo>
                  <a:lnTo>
                    <a:pt x="1196" y="371"/>
                  </a:lnTo>
                  <a:lnTo>
                    <a:pt x="1178" y="365"/>
                  </a:lnTo>
                  <a:lnTo>
                    <a:pt x="1160" y="365"/>
                  </a:lnTo>
                  <a:lnTo>
                    <a:pt x="1130" y="365"/>
                  </a:lnTo>
                  <a:lnTo>
                    <a:pt x="1095" y="365"/>
                  </a:lnTo>
                  <a:lnTo>
                    <a:pt x="1053" y="371"/>
                  </a:lnTo>
                  <a:lnTo>
                    <a:pt x="1017" y="377"/>
                  </a:lnTo>
                  <a:lnTo>
                    <a:pt x="981" y="377"/>
                  </a:lnTo>
                  <a:lnTo>
                    <a:pt x="957" y="383"/>
                  </a:lnTo>
                  <a:lnTo>
                    <a:pt x="945" y="389"/>
                  </a:lnTo>
                  <a:lnTo>
                    <a:pt x="939" y="395"/>
                  </a:lnTo>
                  <a:lnTo>
                    <a:pt x="921" y="401"/>
                  </a:lnTo>
                  <a:lnTo>
                    <a:pt x="879" y="407"/>
                  </a:lnTo>
                  <a:lnTo>
                    <a:pt x="837" y="419"/>
                  </a:lnTo>
                  <a:lnTo>
                    <a:pt x="819" y="419"/>
                  </a:lnTo>
                  <a:lnTo>
                    <a:pt x="808" y="419"/>
                  </a:lnTo>
                  <a:lnTo>
                    <a:pt x="796" y="419"/>
                  </a:lnTo>
                  <a:lnTo>
                    <a:pt x="778" y="419"/>
                  </a:lnTo>
                  <a:lnTo>
                    <a:pt x="754" y="419"/>
                  </a:lnTo>
                  <a:lnTo>
                    <a:pt x="724" y="425"/>
                  </a:lnTo>
                  <a:lnTo>
                    <a:pt x="664" y="437"/>
                  </a:lnTo>
                  <a:lnTo>
                    <a:pt x="640" y="449"/>
                  </a:lnTo>
                  <a:lnTo>
                    <a:pt x="616" y="461"/>
                  </a:lnTo>
                  <a:lnTo>
                    <a:pt x="598" y="473"/>
                  </a:lnTo>
                  <a:lnTo>
                    <a:pt x="580" y="473"/>
                  </a:lnTo>
                  <a:lnTo>
                    <a:pt x="538" y="473"/>
                  </a:lnTo>
                  <a:lnTo>
                    <a:pt x="503" y="467"/>
                  </a:lnTo>
                  <a:lnTo>
                    <a:pt x="461" y="473"/>
                  </a:lnTo>
                  <a:lnTo>
                    <a:pt x="443" y="479"/>
                  </a:lnTo>
                  <a:lnTo>
                    <a:pt x="431" y="491"/>
                  </a:lnTo>
                  <a:lnTo>
                    <a:pt x="425" y="509"/>
                  </a:lnTo>
                  <a:lnTo>
                    <a:pt x="419" y="533"/>
                  </a:lnTo>
                  <a:lnTo>
                    <a:pt x="413" y="539"/>
                  </a:lnTo>
                  <a:lnTo>
                    <a:pt x="407" y="545"/>
                  </a:lnTo>
                  <a:lnTo>
                    <a:pt x="389" y="551"/>
                  </a:lnTo>
                  <a:lnTo>
                    <a:pt x="347" y="569"/>
                  </a:lnTo>
                  <a:lnTo>
                    <a:pt x="299" y="587"/>
                  </a:lnTo>
                  <a:lnTo>
                    <a:pt x="257" y="593"/>
                  </a:lnTo>
                  <a:lnTo>
                    <a:pt x="222" y="599"/>
                  </a:lnTo>
                  <a:lnTo>
                    <a:pt x="180" y="617"/>
                  </a:lnTo>
                  <a:lnTo>
                    <a:pt x="150" y="641"/>
                  </a:lnTo>
                  <a:lnTo>
                    <a:pt x="138" y="647"/>
                  </a:lnTo>
                  <a:lnTo>
                    <a:pt x="132" y="653"/>
                  </a:lnTo>
                  <a:lnTo>
                    <a:pt x="126" y="659"/>
                  </a:lnTo>
                  <a:lnTo>
                    <a:pt x="108" y="659"/>
                  </a:lnTo>
                  <a:lnTo>
                    <a:pt x="96" y="653"/>
                  </a:lnTo>
                  <a:lnTo>
                    <a:pt x="90" y="653"/>
                  </a:lnTo>
                  <a:lnTo>
                    <a:pt x="0" y="671"/>
                  </a:lnTo>
                  <a:lnTo>
                    <a:pt x="12" y="689"/>
                  </a:lnTo>
                  <a:lnTo>
                    <a:pt x="42" y="695"/>
                  </a:lnTo>
                  <a:lnTo>
                    <a:pt x="84" y="695"/>
                  </a:lnTo>
                  <a:lnTo>
                    <a:pt x="132" y="683"/>
                  </a:lnTo>
                  <a:lnTo>
                    <a:pt x="192" y="671"/>
                  </a:lnTo>
                  <a:lnTo>
                    <a:pt x="263" y="653"/>
                  </a:lnTo>
                  <a:lnTo>
                    <a:pt x="335" y="629"/>
                  </a:lnTo>
                  <a:lnTo>
                    <a:pt x="407" y="599"/>
                  </a:lnTo>
                  <a:lnTo>
                    <a:pt x="473" y="569"/>
                  </a:lnTo>
                  <a:lnTo>
                    <a:pt x="527" y="545"/>
                  </a:lnTo>
                  <a:lnTo>
                    <a:pt x="562" y="527"/>
                  </a:lnTo>
                  <a:lnTo>
                    <a:pt x="568" y="521"/>
                  </a:lnTo>
                  <a:lnTo>
                    <a:pt x="574" y="521"/>
                  </a:lnTo>
                  <a:lnTo>
                    <a:pt x="604" y="521"/>
                  </a:lnTo>
                  <a:lnTo>
                    <a:pt x="646" y="515"/>
                  </a:lnTo>
                  <a:lnTo>
                    <a:pt x="712" y="497"/>
                  </a:lnTo>
                  <a:lnTo>
                    <a:pt x="790" y="479"/>
                  </a:lnTo>
                  <a:lnTo>
                    <a:pt x="873" y="461"/>
                  </a:lnTo>
                  <a:lnTo>
                    <a:pt x="963" y="443"/>
                  </a:lnTo>
                  <a:lnTo>
                    <a:pt x="1059" y="431"/>
                  </a:lnTo>
                  <a:lnTo>
                    <a:pt x="1148" y="425"/>
                  </a:lnTo>
                  <a:lnTo>
                    <a:pt x="1178" y="425"/>
                  </a:lnTo>
                  <a:lnTo>
                    <a:pt x="1214" y="437"/>
                  </a:lnTo>
                  <a:lnTo>
                    <a:pt x="1292" y="461"/>
                  </a:lnTo>
                  <a:lnTo>
                    <a:pt x="1340" y="479"/>
                  </a:lnTo>
                  <a:lnTo>
                    <a:pt x="1382" y="503"/>
                  </a:lnTo>
                  <a:lnTo>
                    <a:pt x="1417" y="533"/>
                  </a:lnTo>
                  <a:lnTo>
                    <a:pt x="1441" y="563"/>
                  </a:lnTo>
                  <a:lnTo>
                    <a:pt x="1447" y="587"/>
                  </a:lnTo>
                  <a:lnTo>
                    <a:pt x="1435" y="617"/>
                  </a:lnTo>
                  <a:lnTo>
                    <a:pt x="1423" y="629"/>
                  </a:lnTo>
                  <a:lnTo>
                    <a:pt x="1405" y="641"/>
                  </a:lnTo>
                  <a:lnTo>
                    <a:pt x="1376" y="653"/>
                  </a:lnTo>
                  <a:lnTo>
                    <a:pt x="1346" y="665"/>
                  </a:lnTo>
                  <a:lnTo>
                    <a:pt x="1280" y="683"/>
                  </a:lnTo>
                  <a:lnTo>
                    <a:pt x="1226" y="701"/>
                  </a:lnTo>
                  <a:lnTo>
                    <a:pt x="1178" y="719"/>
                  </a:lnTo>
                  <a:lnTo>
                    <a:pt x="1142" y="743"/>
                  </a:lnTo>
                  <a:lnTo>
                    <a:pt x="1112" y="755"/>
                  </a:lnTo>
                  <a:lnTo>
                    <a:pt x="1089" y="773"/>
                  </a:lnTo>
                  <a:lnTo>
                    <a:pt x="1077" y="791"/>
                  </a:lnTo>
                  <a:lnTo>
                    <a:pt x="1065" y="809"/>
                  </a:lnTo>
                  <a:lnTo>
                    <a:pt x="1059" y="833"/>
                  </a:lnTo>
                  <a:lnTo>
                    <a:pt x="1065" y="857"/>
                  </a:lnTo>
                  <a:lnTo>
                    <a:pt x="1077" y="869"/>
                  </a:lnTo>
                  <a:lnTo>
                    <a:pt x="1083" y="875"/>
                  </a:lnTo>
                  <a:lnTo>
                    <a:pt x="1089" y="881"/>
                  </a:lnTo>
                  <a:lnTo>
                    <a:pt x="1106" y="881"/>
                  </a:lnTo>
                  <a:lnTo>
                    <a:pt x="1124" y="875"/>
                  </a:lnTo>
                  <a:lnTo>
                    <a:pt x="1148" y="875"/>
                  </a:lnTo>
                  <a:lnTo>
                    <a:pt x="1208" y="869"/>
                  </a:lnTo>
                  <a:lnTo>
                    <a:pt x="1268" y="863"/>
                  </a:lnTo>
                  <a:lnTo>
                    <a:pt x="1328" y="863"/>
                  </a:lnTo>
                  <a:lnTo>
                    <a:pt x="1388" y="857"/>
                  </a:lnTo>
                  <a:lnTo>
                    <a:pt x="1411" y="857"/>
                  </a:lnTo>
                  <a:lnTo>
                    <a:pt x="1429" y="851"/>
                  </a:lnTo>
                  <a:lnTo>
                    <a:pt x="1441" y="851"/>
                  </a:lnTo>
                  <a:lnTo>
                    <a:pt x="1447" y="851"/>
                  </a:lnTo>
                  <a:lnTo>
                    <a:pt x="1459" y="845"/>
                  </a:lnTo>
                  <a:lnTo>
                    <a:pt x="1483" y="833"/>
                  </a:lnTo>
                  <a:lnTo>
                    <a:pt x="1525" y="815"/>
                  </a:lnTo>
                  <a:lnTo>
                    <a:pt x="1573" y="791"/>
                  </a:lnTo>
                  <a:lnTo>
                    <a:pt x="1675" y="743"/>
                  </a:lnTo>
                  <a:lnTo>
                    <a:pt x="1716" y="725"/>
                  </a:lnTo>
                  <a:lnTo>
                    <a:pt x="1752" y="713"/>
                  </a:lnTo>
                  <a:lnTo>
                    <a:pt x="1806" y="689"/>
                  </a:lnTo>
                  <a:lnTo>
                    <a:pt x="1842" y="653"/>
                  </a:lnTo>
                  <a:lnTo>
                    <a:pt x="1866" y="611"/>
                  </a:lnTo>
                  <a:lnTo>
                    <a:pt x="1884" y="581"/>
                  </a:lnTo>
                  <a:lnTo>
                    <a:pt x="1926" y="515"/>
                  </a:lnTo>
                  <a:lnTo>
                    <a:pt x="1979" y="449"/>
                  </a:lnTo>
                  <a:lnTo>
                    <a:pt x="2039" y="389"/>
                  </a:lnTo>
                  <a:lnTo>
                    <a:pt x="2105" y="341"/>
                  </a:lnTo>
                  <a:lnTo>
                    <a:pt x="2159" y="299"/>
                  </a:lnTo>
                  <a:lnTo>
                    <a:pt x="2207" y="269"/>
                  </a:lnTo>
                  <a:lnTo>
                    <a:pt x="2237" y="245"/>
                  </a:lnTo>
                  <a:lnTo>
                    <a:pt x="2249" y="239"/>
                  </a:lnTo>
                  <a:lnTo>
                    <a:pt x="2249" y="239"/>
                  </a:lnTo>
                  <a:lnTo>
                    <a:pt x="2392" y="167"/>
                  </a:lnTo>
                  <a:lnTo>
                    <a:pt x="2392" y="60"/>
                  </a:lnTo>
                  <a:lnTo>
                    <a:pt x="2392" y="0"/>
                  </a:lnTo>
                  <a:lnTo>
                    <a:pt x="2344" y="18"/>
                  </a:lnTo>
                  <a:lnTo>
                    <a:pt x="2302" y="36"/>
                  </a:lnTo>
                  <a:lnTo>
                    <a:pt x="2302" y="3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08" name="Freeform 12"/>
            <p:cNvSpPr>
              <a:spLocks/>
            </p:cNvSpPr>
            <p:nvPr userDrawn="1"/>
          </p:nvSpPr>
          <p:spPr bwMode="hidden">
            <a:xfrm>
              <a:off x="3839" y="1854"/>
              <a:ext cx="577" cy="258"/>
            </a:xfrm>
            <a:custGeom>
              <a:avLst/>
              <a:gdLst>
                <a:gd name="T0" fmla="*/ 30 w 550"/>
                <a:gd name="T1" fmla="*/ 245 h 257"/>
                <a:gd name="T2" fmla="*/ 18 w 550"/>
                <a:gd name="T3" fmla="*/ 251 h 257"/>
                <a:gd name="T4" fmla="*/ 6 w 550"/>
                <a:gd name="T5" fmla="*/ 257 h 257"/>
                <a:gd name="T6" fmla="*/ 0 w 550"/>
                <a:gd name="T7" fmla="*/ 257 h 257"/>
                <a:gd name="T8" fmla="*/ 305 w 550"/>
                <a:gd name="T9" fmla="*/ 113 h 257"/>
                <a:gd name="T10" fmla="*/ 520 w 550"/>
                <a:gd name="T11" fmla="*/ 0 h 257"/>
                <a:gd name="T12" fmla="*/ 526 w 550"/>
                <a:gd name="T13" fmla="*/ 6 h 257"/>
                <a:gd name="T14" fmla="*/ 544 w 550"/>
                <a:gd name="T15" fmla="*/ 18 h 257"/>
                <a:gd name="T16" fmla="*/ 550 w 550"/>
                <a:gd name="T17" fmla="*/ 24 h 257"/>
                <a:gd name="T18" fmla="*/ 550 w 550"/>
                <a:gd name="T19" fmla="*/ 36 h 257"/>
                <a:gd name="T20" fmla="*/ 544 w 550"/>
                <a:gd name="T21" fmla="*/ 42 h 257"/>
                <a:gd name="T22" fmla="*/ 526 w 550"/>
                <a:gd name="T23" fmla="*/ 54 h 257"/>
                <a:gd name="T24" fmla="*/ 514 w 550"/>
                <a:gd name="T25" fmla="*/ 60 h 257"/>
                <a:gd name="T26" fmla="*/ 502 w 550"/>
                <a:gd name="T27" fmla="*/ 66 h 257"/>
                <a:gd name="T28" fmla="*/ 448 w 550"/>
                <a:gd name="T29" fmla="*/ 84 h 257"/>
                <a:gd name="T30" fmla="*/ 382 w 550"/>
                <a:gd name="T31" fmla="*/ 113 h 257"/>
                <a:gd name="T32" fmla="*/ 305 w 550"/>
                <a:gd name="T33" fmla="*/ 143 h 257"/>
                <a:gd name="T34" fmla="*/ 227 w 550"/>
                <a:gd name="T35" fmla="*/ 173 h 257"/>
                <a:gd name="T36" fmla="*/ 149 w 550"/>
                <a:gd name="T37" fmla="*/ 203 h 257"/>
                <a:gd name="T38" fmla="*/ 83 w 550"/>
                <a:gd name="T39" fmla="*/ 227 h 257"/>
                <a:gd name="T40" fmla="*/ 30 w 550"/>
                <a:gd name="T41" fmla="*/ 245 h 257"/>
                <a:gd name="T42" fmla="*/ 30 w 550"/>
                <a:gd name="T43" fmla="*/ 245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550" h="257">
                  <a:moveTo>
                    <a:pt x="30" y="245"/>
                  </a:moveTo>
                  <a:lnTo>
                    <a:pt x="18" y="251"/>
                  </a:lnTo>
                  <a:lnTo>
                    <a:pt x="6" y="257"/>
                  </a:lnTo>
                  <a:lnTo>
                    <a:pt x="0" y="257"/>
                  </a:lnTo>
                  <a:lnTo>
                    <a:pt x="305" y="113"/>
                  </a:lnTo>
                  <a:lnTo>
                    <a:pt x="520" y="0"/>
                  </a:lnTo>
                  <a:lnTo>
                    <a:pt x="526" y="6"/>
                  </a:lnTo>
                  <a:lnTo>
                    <a:pt x="544" y="18"/>
                  </a:lnTo>
                  <a:lnTo>
                    <a:pt x="550" y="24"/>
                  </a:lnTo>
                  <a:lnTo>
                    <a:pt x="550" y="36"/>
                  </a:lnTo>
                  <a:lnTo>
                    <a:pt x="544" y="42"/>
                  </a:lnTo>
                  <a:lnTo>
                    <a:pt x="526" y="54"/>
                  </a:lnTo>
                  <a:lnTo>
                    <a:pt x="514" y="60"/>
                  </a:lnTo>
                  <a:lnTo>
                    <a:pt x="502" y="66"/>
                  </a:lnTo>
                  <a:lnTo>
                    <a:pt x="448" y="84"/>
                  </a:lnTo>
                  <a:lnTo>
                    <a:pt x="382" y="113"/>
                  </a:lnTo>
                  <a:lnTo>
                    <a:pt x="305" y="143"/>
                  </a:lnTo>
                  <a:lnTo>
                    <a:pt x="227" y="173"/>
                  </a:lnTo>
                  <a:lnTo>
                    <a:pt x="149" y="203"/>
                  </a:lnTo>
                  <a:lnTo>
                    <a:pt x="83" y="227"/>
                  </a:lnTo>
                  <a:lnTo>
                    <a:pt x="30" y="245"/>
                  </a:lnTo>
                  <a:lnTo>
                    <a:pt x="30" y="24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09" name="Freeform 13"/>
            <p:cNvSpPr>
              <a:spLocks/>
            </p:cNvSpPr>
            <p:nvPr userDrawn="1"/>
          </p:nvSpPr>
          <p:spPr bwMode="hidden">
            <a:xfrm>
              <a:off x="5327" y="1642"/>
              <a:ext cx="5" cy="1"/>
            </a:xfrm>
            <a:custGeom>
              <a:avLst/>
              <a:gdLst>
                <a:gd name="T0" fmla="*/ 0 w 5"/>
                <a:gd name="T1" fmla="*/ 5 w 5"/>
                <a:gd name="T2" fmla="*/ 0 w 5"/>
                <a:gd name="T3" fmla="*/ 0 w 5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</a:cxnLst>
              <a:rect l="0" t="0" r="r" b="b"/>
              <a:pathLst>
                <a:path w="5">
                  <a:moveTo>
                    <a:pt x="0" y="0"/>
                  </a:moveTo>
                  <a:lnTo>
                    <a:pt x="5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ED1A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10" name="Freeform 14"/>
            <p:cNvSpPr>
              <a:spLocks/>
            </p:cNvSpPr>
            <p:nvPr userDrawn="1"/>
          </p:nvSpPr>
          <p:spPr bwMode="hidden">
            <a:xfrm>
              <a:off x="3839" y="1728"/>
              <a:ext cx="716" cy="383"/>
            </a:xfrm>
            <a:custGeom>
              <a:avLst/>
              <a:gdLst>
                <a:gd name="T0" fmla="*/ 659 w 716"/>
                <a:gd name="T1" fmla="*/ 6 h 383"/>
                <a:gd name="T2" fmla="*/ 588 w 716"/>
                <a:gd name="T3" fmla="*/ 42 h 383"/>
                <a:gd name="T4" fmla="*/ 515 w 716"/>
                <a:gd name="T5" fmla="*/ 84 h 383"/>
                <a:gd name="T6" fmla="*/ 509 w 716"/>
                <a:gd name="T7" fmla="*/ 90 h 383"/>
                <a:gd name="T8" fmla="*/ 485 w 716"/>
                <a:gd name="T9" fmla="*/ 102 h 383"/>
                <a:gd name="T10" fmla="*/ 455 w 716"/>
                <a:gd name="T11" fmla="*/ 120 h 383"/>
                <a:gd name="T12" fmla="*/ 425 w 716"/>
                <a:gd name="T13" fmla="*/ 138 h 383"/>
                <a:gd name="T14" fmla="*/ 371 w 716"/>
                <a:gd name="T15" fmla="*/ 168 h 383"/>
                <a:gd name="T16" fmla="*/ 306 w 716"/>
                <a:gd name="T17" fmla="*/ 198 h 383"/>
                <a:gd name="T18" fmla="*/ 186 w 716"/>
                <a:gd name="T19" fmla="*/ 251 h 383"/>
                <a:gd name="T20" fmla="*/ 131 w 716"/>
                <a:gd name="T21" fmla="*/ 269 h 383"/>
                <a:gd name="T22" fmla="*/ 89 w 716"/>
                <a:gd name="T23" fmla="*/ 287 h 383"/>
                <a:gd name="T24" fmla="*/ 53 w 716"/>
                <a:gd name="T25" fmla="*/ 305 h 383"/>
                <a:gd name="T26" fmla="*/ 36 w 716"/>
                <a:gd name="T27" fmla="*/ 311 h 383"/>
                <a:gd name="T28" fmla="*/ 12 w 716"/>
                <a:gd name="T29" fmla="*/ 329 h 383"/>
                <a:gd name="T30" fmla="*/ 0 w 716"/>
                <a:gd name="T31" fmla="*/ 353 h 383"/>
                <a:gd name="T32" fmla="*/ 0 w 716"/>
                <a:gd name="T33" fmla="*/ 371 h 383"/>
                <a:gd name="T34" fmla="*/ 0 w 716"/>
                <a:gd name="T35" fmla="*/ 383 h 383"/>
                <a:gd name="T36" fmla="*/ 0 w 716"/>
                <a:gd name="T37" fmla="*/ 383 h 383"/>
                <a:gd name="T38" fmla="*/ 12 w 716"/>
                <a:gd name="T39" fmla="*/ 371 h 383"/>
                <a:gd name="T40" fmla="*/ 30 w 716"/>
                <a:gd name="T41" fmla="*/ 353 h 383"/>
                <a:gd name="T42" fmla="*/ 53 w 716"/>
                <a:gd name="T43" fmla="*/ 335 h 383"/>
                <a:gd name="T44" fmla="*/ 77 w 716"/>
                <a:gd name="T45" fmla="*/ 317 h 383"/>
                <a:gd name="T46" fmla="*/ 101 w 716"/>
                <a:gd name="T47" fmla="*/ 311 h 383"/>
                <a:gd name="T48" fmla="*/ 131 w 716"/>
                <a:gd name="T49" fmla="*/ 299 h 383"/>
                <a:gd name="T50" fmla="*/ 204 w 716"/>
                <a:gd name="T51" fmla="*/ 269 h 383"/>
                <a:gd name="T52" fmla="*/ 240 w 716"/>
                <a:gd name="T53" fmla="*/ 251 h 383"/>
                <a:gd name="T54" fmla="*/ 270 w 716"/>
                <a:gd name="T55" fmla="*/ 239 h 383"/>
                <a:gd name="T56" fmla="*/ 294 w 716"/>
                <a:gd name="T57" fmla="*/ 228 h 383"/>
                <a:gd name="T58" fmla="*/ 312 w 716"/>
                <a:gd name="T59" fmla="*/ 222 h 383"/>
                <a:gd name="T60" fmla="*/ 330 w 716"/>
                <a:gd name="T61" fmla="*/ 210 h 383"/>
                <a:gd name="T62" fmla="*/ 365 w 716"/>
                <a:gd name="T63" fmla="*/ 186 h 383"/>
                <a:gd name="T64" fmla="*/ 419 w 716"/>
                <a:gd name="T65" fmla="*/ 156 h 383"/>
                <a:gd name="T66" fmla="*/ 473 w 716"/>
                <a:gd name="T67" fmla="*/ 120 h 383"/>
                <a:gd name="T68" fmla="*/ 527 w 716"/>
                <a:gd name="T69" fmla="*/ 90 h 383"/>
                <a:gd name="T70" fmla="*/ 576 w 716"/>
                <a:gd name="T71" fmla="*/ 60 h 383"/>
                <a:gd name="T72" fmla="*/ 612 w 716"/>
                <a:gd name="T73" fmla="*/ 42 h 383"/>
                <a:gd name="T74" fmla="*/ 629 w 716"/>
                <a:gd name="T75" fmla="*/ 36 h 383"/>
                <a:gd name="T76" fmla="*/ 647 w 716"/>
                <a:gd name="T77" fmla="*/ 30 h 383"/>
                <a:gd name="T78" fmla="*/ 677 w 716"/>
                <a:gd name="T79" fmla="*/ 18 h 383"/>
                <a:gd name="T80" fmla="*/ 701 w 716"/>
                <a:gd name="T81" fmla="*/ 6 h 383"/>
                <a:gd name="T82" fmla="*/ 713 w 716"/>
                <a:gd name="T83" fmla="*/ 0 h 383"/>
                <a:gd name="T84" fmla="*/ 713 w 716"/>
                <a:gd name="T85" fmla="*/ 0 h 383"/>
                <a:gd name="T86" fmla="*/ 659 w 716"/>
                <a:gd name="T87" fmla="*/ 6 h 383"/>
                <a:gd name="T88" fmla="*/ 716 w 716"/>
                <a:gd name="T89" fmla="*/ 63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16" h="383">
                  <a:moveTo>
                    <a:pt x="659" y="6"/>
                  </a:moveTo>
                  <a:lnTo>
                    <a:pt x="588" y="42"/>
                  </a:lnTo>
                  <a:lnTo>
                    <a:pt x="515" y="84"/>
                  </a:lnTo>
                  <a:lnTo>
                    <a:pt x="509" y="90"/>
                  </a:lnTo>
                  <a:lnTo>
                    <a:pt x="485" y="102"/>
                  </a:lnTo>
                  <a:lnTo>
                    <a:pt x="455" y="120"/>
                  </a:lnTo>
                  <a:lnTo>
                    <a:pt x="425" y="138"/>
                  </a:lnTo>
                  <a:lnTo>
                    <a:pt x="371" y="168"/>
                  </a:lnTo>
                  <a:lnTo>
                    <a:pt x="306" y="198"/>
                  </a:lnTo>
                  <a:lnTo>
                    <a:pt x="186" y="251"/>
                  </a:lnTo>
                  <a:lnTo>
                    <a:pt x="131" y="269"/>
                  </a:lnTo>
                  <a:lnTo>
                    <a:pt x="89" y="287"/>
                  </a:lnTo>
                  <a:lnTo>
                    <a:pt x="53" y="305"/>
                  </a:lnTo>
                  <a:lnTo>
                    <a:pt x="36" y="311"/>
                  </a:lnTo>
                  <a:lnTo>
                    <a:pt x="12" y="329"/>
                  </a:lnTo>
                  <a:lnTo>
                    <a:pt x="0" y="353"/>
                  </a:lnTo>
                  <a:lnTo>
                    <a:pt x="0" y="371"/>
                  </a:lnTo>
                  <a:lnTo>
                    <a:pt x="0" y="383"/>
                  </a:lnTo>
                  <a:lnTo>
                    <a:pt x="0" y="383"/>
                  </a:lnTo>
                  <a:lnTo>
                    <a:pt x="12" y="371"/>
                  </a:lnTo>
                  <a:lnTo>
                    <a:pt x="30" y="353"/>
                  </a:lnTo>
                  <a:lnTo>
                    <a:pt x="53" y="335"/>
                  </a:lnTo>
                  <a:lnTo>
                    <a:pt x="77" y="317"/>
                  </a:lnTo>
                  <a:lnTo>
                    <a:pt x="101" y="311"/>
                  </a:lnTo>
                  <a:lnTo>
                    <a:pt x="131" y="299"/>
                  </a:lnTo>
                  <a:lnTo>
                    <a:pt x="204" y="269"/>
                  </a:lnTo>
                  <a:lnTo>
                    <a:pt x="240" y="251"/>
                  </a:lnTo>
                  <a:lnTo>
                    <a:pt x="270" y="239"/>
                  </a:lnTo>
                  <a:lnTo>
                    <a:pt x="294" y="228"/>
                  </a:lnTo>
                  <a:lnTo>
                    <a:pt x="312" y="222"/>
                  </a:lnTo>
                  <a:lnTo>
                    <a:pt x="330" y="210"/>
                  </a:lnTo>
                  <a:lnTo>
                    <a:pt x="365" y="186"/>
                  </a:lnTo>
                  <a:lnTo>
                    <a:pt x="419" y="156"/>
                  </a:lnTo>
                  <a:lnTo>
                    <a:pt x="473" y="120"/>
                  </a:lnTo>
                  <a:lnTo>
                    <a:pt x="527" y="90"/>
                  </a:lnTo>
                  <a:lnTo>
                    <a:pt x="576" y="60"/>
                  </a:lnTo>
                  <a:lnTo>
                    <a:pt x="612" y="42"/>
                  </a:lnTo>
                  <a:lnTo>
                    <a:pt x="629" y="36"/>
                  </a:lnTo>
                  <a:lnTo>
                    <a:pt x="647" y="30"/>
                  </a:lnTo>
                  <a:lnTo>
                    <a:pt x="677" y="18"/>
                  </a:lnTo>
                  <a:lnTo>
                    <a:pt x="701" y="6"/>
                  </a:lnTo>
                  <a:lnTo>
                    <a:pt x="713" y="0"/>
                  </a:lnTo>
                  <a:lnTo>
                    <a:pt x="713" y="0"/>
                  </a:lnTo>
                  <a:lnTo>
                    <a:pt x="659" y="6"/>
                  </a:lnTo>
                  <a:lnTo>
                    <a:pt x="716" y="63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11" name="Freeform 15"/>
            <p:cNvSpPr>
              <a:spLocks/>
            </p:cNvSpPr>
            <p:nvPr userDrawn="1"/>
          </p:nvSpPr>
          <p:spPr bwMode="hidden">
            <a:xfrm>
              <a:off x="3453" y="2271"/>
              <a:ext cx="318" cy="225"/>
            </a:xfrm>
            <a:custGeom>
              <a:avLst/>
              <a:gdLst>
                <a:gd name="T0" fmla="*/ 6 w 318"/>
                <a:gd name="T1" fmla="*/ 225 h 225"/>
                <a:gd name="T2" fmla="*/ 0 w 318"/>
                <a:gd name="T3" fmla="*/ 195 h 225"/>
                <a:gd name="T4" fmla="*/ 315 w 318"/>
                <a:gd name="T5" fmla="*/ 0 h 225"/>
                <a:gd name="T6" fmla="*/ 303 w 318"/>
                <a:gd name="T7" fmla="*/ 27 h 225"/>
                <a:gd name="T8" fmla="*/ 318 w 318"/>
                <a:gd name="T9" fmla="*/ 42 h 2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8" h="225">
                  <a:moveTo>
                    <a:pt x="6" y="225"/>
                  </a:moveTo>
                  <a:lnTo>
                    <a:pt x="0" y="195"/>
                  </a:lnTo>
                  <a:lnTo>
                    <a:pt x="315" y="0"/>
                  </a:lnTo>
                  <a:lnTo>
                    <a:pt x="303" y="27"/>
                  </a:lnTo>
                  <a:lnTo>
                    <a:pt x="318" y="42"/>
                  </a:lnTo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94118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12" name="Freeform 16"/>
            <p:cNvSpPr>
              <a:spLocks/>
            </p:cNvSpPr>
            <p:nvPr userDrawn="1"/>
          </p:nvSpPr>
          <p:spPr bwMode="hidden">
            <a:xfrm>
              <a:off x="0" y="2658"/>
              <a:ext cx="2595" cy="933"/>
            </a:xfrm>
            <a:custGeom>
              <a:avLst/>
              <a:gdLst>
                <a:gd name="T0" fmla="*/ 1050 w 2595"/>
                <a:gd name="T1" fmla="*/ 657 h 933"/>
                <a:gd name="T2" fmla="*/ 1581 w 2595"/>
                <a:gd name="T3" fmla="*/ 690 h 933"/>
                <a:gd name="T4" fmla="*/ 1671 w 2595"/>
                <a:gd name="T5" fmla="*/ 723 h 933"/>
                <a:gd name="T6" fmla="*/ 1176 w 2595"/>
                <a:gd name="T7" fmla="*/ 621 h 933"/>
                <a:gd name="T8" fmla="*/ 1854 w 2595"/>
                <a:gd name="T9" fmla="*/ 567 h 933"/>
                <a:gd name="T10" fmla="*/ 1869 w 2595"/>
                <a:gd name="T11" fmla="*/ 612 h 933"/>
                <a:gd name="T12" fmla="*/ 2103 w 2595"/>
                <a:gd name="T13" fmla="*/ 861 h 933"/>
                <a:gd name="T14" fmla="*/ 1883 w 2595"/>
                <a:gd name="T15" fmla="*/ 520 h 933"/>
                <a:gd name="T16" fmla="*/ 1842 w 2595"/>
                <a:gd name="T17" fmla="*/ 490 h 933"/>
                <a:gd name="T18" fmla="*/ 1770 w 2595"/>
                <a:gd name="T19" fmla="*/ 466 h 933"/>
                <a:gd name="T20" fmla="*/ 1740 w 2595"/>
                <a:gd name="T21" fmla="*/ 448 h 933"/>
                <a:gd name="T22" fmla="*/ 1758 w 2595"/>
                <a:gd name="T23" fmla="*/ 436 h 933"/>
                <a:gd name="T24" fmla="*/ 1830 w 2595"/>
                <a:gd name="T25" fmla="*/ 430 h 933"/>
                <a:gd name="T26" fmla="*/ 1877 w 2595"/>
                <a:gd name="T27" fmla="*/ 424 h 933"/>
                <a:gd name="T28" fmla="*/ 1955 w 2595"/>
                <a:gd name="T29" fmla="*/ 394 h 933"/>
                <a:gd name="T30" fmla="*/ 2052 w 2595"/>
                <a:gd name="T31" fmla="*/ 396 h 933"/>
                <a:gd name="T32" fmla="*/ 2253 w 2595"/>
                <a:gd name="T33" fmla="*/ 732 h 933"/>
                <a:gd name="T34" fmla="*/ 2415 w 2595"/>
                <a:gd name="T35" fmla="*/ 933 h 933"/>
                <a:gd name="T36" fmla="*/ 2397 w 2595"/>
                <a:gd name="T37" fmla="*/ 828 h 933"/>
                <a:gd name="T38" fmla="*/ 2088 w 2595"/>
                <a:gd name="T39" fmla="*/ 400 h 933"/>
                <a:gd name="T40" fmla="*/ 2046 w 2595"/>
                <a:gd name="T41" fmla="*/ 346 h 933"/>
                <a:gd name="T42" fmla="*/ 1997 w 2595"/>
                <a:gd name="T43" fmla="*/ 304 h 933"/>
                <a:gd name="T44" fmla="*/ 1967 w 2595"/>
                <a:gd name="T45" fmla="*/ 286 h 933"/>
                <a:gd name="T46" fmla="*/ 1973 w 2595"/>
                <a:gd name="T47" fmla="*/ 286 h 933"/>
                <a:gd name="T48" fmla="*/ 2009 w 2595"/>
                <a:gd name="T49" fmla="*/ 286 h 933"/>
                <a:gd name="T50" fmla="*/ 2082 w 2595"/>
                <a:gd name="T51" fmla="*/ 322 h 933"/>
                <a:gd name="T52" fmla="*/ 2199 w 2595"/>
                <a:gd name="T53" fmla="*/ 384 h 933"/>
                <a:gd name="T54" fmla="*/ 2394 w 2595"/>
                <a:gd name="T55" fmla="*/ 448 h 933"/>
                <a:gd name="T56" fmla="*/ 2595 w 2595"/>
                <a:gd name="T57" fmla="*/ 516 h 933"/>
                <a:gd name="T58" fmla="*/ 2388 w 2595"/>
                <a:gd name="T59" fmla="*/ 424 h 933"/>
                <a:gd name="T60" fmla="*/ 2219 w 2595"/>
                <a:gd name="T61" fmla="*/ 340 h 933"/>
                <a:gd name="T62" fmla="*/ 2052 w 2595"/>
                <a:gd name="T63" fmla="*/ 280 h 933"/>
                <a:gd name="T64" fmla="*/ 1955 w 2595"/>
                <a:gd name="T65" fmla="*/ 262 h 933"/>
                <a:gd name="T66" fmla="*/ 1877 w 2595"/>
                <a:gd name="T67" fmla="*/ 274 h 933"/>
                <a:gd name="T68" fmla="*/ 1752 w 2595"/>
                <a:gd name="T69" fmla="*/ 274 h 933"/>
                <a:gd name="T70" fmla="*/ 1661 w 2595"/>
                <a:gd name="T71" fmla="*/ 292 h 933"/>
                <a:gd name="T72" fmla="*/ 1607 w 2595"/>
                <a:gd name="T73" fmla="*/ 316 h 933"/>
                <a:gd name="T74" fmla="*/ 1589 w 2595"/>
                <a:gd name="T75" fmla="*/ 322 h 933"/>
                <a:gd name="T76" fmla="*/ 1409 w 2595"/>
                <a:gd name="T77" fmla="*/ 358 h 933"/>
                <a:gd name="T78" fmla="*/ 1152 w 2595"/>
                <a:gd name="T79" fmla="*/ 442 h 933"/>
                <a:gd name="T80" fmla="*/ 966 w 2595"/>
                <a:gd name="T81" fmla="*/ 460 h 933"/>
                <a:gd name="T82" fmla="*/ 870 w 2595"/>
                <a:gd name="T83" fmla="*/ 442 h 933"/>
                <a:gd name="T84" fmla="*/ 828 w 2595"/>
                <a:gd name="T85" fmla="*/ 430 h 933"/>
                <a:gd name="T86" fmla="*/ 743 w 2595"/>
                <a:gd name="T87" fmla="*/ 388 h 933"/>
                <a:gd name="T88" fmla="*/ 636 w 2595"/>
                <a:gd name="T89" fmla="*/ 334 h 933"/>
                <a:gd name="T90" fmla="*/ 467 w 2595"/>
                <a:gd name="T91" fmla="*/ 256 h 933"/>
                <a:gd name="T92" fmla="*/ 0 w 2595"/>
                <a:gd name="T93" fmla="*/ 0 h 933"/>
                <a:gd name="T94" fmla="*/ 585 w 2595"/>
                <a:gd name="T95" fmla="*/ 390 h 933"/>
                <a:gd name="T96" fmla="*/ 849 w 2595"/>
                <a:gd name="T97" fmla="*/ 543 h 933"/>
                <a:gd name="T98" fmla="*/ 897 w 2595"/>
                <a:gd name="T99" fmla="*/ 621 h 9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2595" h="933">
                  <a:moveTo>
                    <a:pt x="981" y="675"/>
                  </a:moveTo>
                  <a:lnTo>
                    <a:pt x="1050" y="657"/>
                  </a:lnTo>
                  <a:lnTo>
                    <a:pt x="1143" y="651"/>
                  </a:lnTo>
                  <a:lnTo>
                    <a:pt x="1581" y="690"/>
                  </a:lnTo>
                  <a:lnTo>
                    <a:pt x="1623" y="738"/>
                  </a:lnTo>
                  <a:lnTo>
                    <a:pt x="1671" y="723"/>
                  </a:lnTo>
                  <a:lnTo>
                    <a:pt x="1656" y="675"/>
                  </a:lnTo>
                  <a:lnTo>
                    <a:pt x="1176" y="621"/>
                  </a:lnTo>
                  <a:lnTo>
                    <a:pt x="1797" y="534"/>
                  </a:lnTo>
                  <a:lnTo>
                    <a:pt x="1854" y="567"/>
                  </a:lnTo>
                  <a:lnTo>
                    <a:pt x="1881" y="585"/>
                  </a:lnTo>
                  <a:lnTo>
                    <a:pt x="1869" y="612"/>
                  </a:lnTo>
                  <a:lnTo>
                    <a:pt x="1995" y="852"/>
                  </a:lnTo>
                  <a:lnTo>
                    <a:pt x="2103" y="861"/>
                  </a:lnTo>
                  <a:lnTo>
                    <a:pt x="1889" y="538"/>
                  </a:lnTo>
                  <a:lnTo>
                    <a:pt x="1883" y="520"/>
                  </a:lnTo>
                  <a:lnTo>
                    <a:pt x="1872" y="508"/>
                  </a:lnTo>
                  <a:lnTo>
                    <a:pt x="1842" y="490"/>
                  </a:lnTo>
                  <a:lnTo>
                    <a:pt x="1806" y="478"/>
                  </a:lnTo>
                  <a:lnTo>
                    <a:pt x="1770" y="466"/>
                  </a:lnTo>
                  <a:lnTo>
                    <a:pt x="1752" y="454"/>
                  </a:lnTo>
                  <a:lnTo>
                    <a:pt x="1740" y="448"/>
                  </a:lnTo>
                  <a:lnTo>
                    <a:pt x="1746" y="436"/>
                  </a:lnTo>
                  <a:lnTo>
                    <a:pt x="1758" y="436"/>
                  </a:lnTo>
                  <a:lnTo>
                    <a:pt x="1782" y="430"/>
                  </a:lnTo>
                  <a:lnTo>
                    <a:pt x="1830" y="430"/>
                  </a:lnTo>
                  <a:lnTo>
                    <a:pt x="1854" y="430"/>
                  </a:lnTo>
                  <a:lnTo>
                    <a:pt x="1877" y="424"/>
                  </a:lnTo>
                  <a:lnTo>
                    <a:pt x="1925" y="400"/>
                  </a:lnTo>
                  <a:lnTo>
                    <a:pt x="1955" y="394"/>
                  </a:lnTo>
                  <a:lnTo>
                    <a:pt x="1979" y="394"/>
                  </a:lnTo>
                  <a:lnTo>
                    <a:pt x="2052" y="396"/>
                  </a:lnTo>
                  <a:lnTo>
                    <a:pt x="2046" y="456"/>
                  </a:lnTo>
                  <a:lnTo>
                    <a:pt x="2253" y="732"/>
                  </a:lnTo>
                  <a:lnTo>
                    <a:pt x="2334" y="816"/>
                  </a:lnTo>
                  <a:lnTo>
                    <a:pt x="2415" y="933"/>
                  </a:lnTo>
                  <a:lnTo>
                    <a:pt x="2430" y="909"/>
                  </a:lnTo>
                  <a:lnTo>
                    <a:pt x="2397" y="828"/>
                  </a:lnTo>
                  <a:lnTo>
                    <a:pt x="2094" y="412"/>
                  </a:lnTo>
                  <a:lnTo>
                    <a:pt x="2088" y="400"/>
                  </a:lnTo>
                  <a:lnTo>
                    <a:pt x="2076" y="376"/>
                  </a:lnTo>
                  <a:lnTo>
                    <a:pt x="2046" y="346"/>
                  </a:lnTo>
                  <a:lnTo>
                    <a:pt x="2015" y="322"/>
                  </a:lnTo>
                  <a:lnTo>
                    <a:pt x="1997" y="304"/>
                  </a:lnTo>
                  <a:lnTo>
                    <a:pt x="1979" y="292"/>
                  </a:lnTo>
                  <a:lnTo>
                    <a:pt x="1967" y="286"/>
                  </a:lnTo>
                  <a:lnTo>
                    <a:pt x="1967" y="286"/>
                  </a:lnTo>
                  <a:lnTo>
                    <a:pt x="1973" y="286"/>
                  </a:lnTo>
                  <a:lnTo>
                    <a:pt x="1985" y="286"/>
                  </a:lnTo>
                  <a:lnTo>
                    <a:pt x="2009" y="286"/>
                  </a:lnTo>
                  <a:lnTo>
                    <a:pt x="2040" y="298"/>
                  </a:lnTo>
                  <a:lnTo>
                    <a:pt x="2082" y="322"/>
                  </a:lnTo>
                  <a:lnTo>
                    <a:pt x="2124" y="348"/>
                  </a:lnTo>
                  <a:lnTo>
                    <a:pt x="2199" y="384"/>
                  </a:lnTo>
                  <a:lnTo>
                    <a:pt x="2325" y="426"/>
                  </a:lnTo>
                  <a:lnTo>
                    <a:pt x="2394" y="448"/>
                  </a:lnTo>
                  <a:lnTo>
                    <a:pt x="2523" y="522"/>
                  </a:lnTo>
                  <a:lnTo>
                    <a:pt x="2595" y="516"/>
                  </a:lnTo>
                  <a:lnTo>
                    <a:pt x="2442" y="454"/>
                  </a:lnTo>
                  <a:lnTo>
                    <a:pt x="2388" y="424"/>
                  </a:lnTo>
                  <a:lnTo>
                    <a:pt x="2327" y="388"/>
                  </a:lnTo>
                  <a:lnTo>
                    <a:pt x="2219" y="340"/>
                  </a:lnTo>
                  <a:lnTo>
                    <a:pt x="2106" y="292"/>
                  </a:lnTo>
                  <a:lnTo>
                    <a:pt x="2052" y="280"/>
                  </a:lnTo>
                  <a:lnTo>
                    <a:pt x="2003" y="268"/>
                  </a:lnTo>
                  <a:lnTo>
                    <a:pt x="1955" y="262"/>
                  </a:lnTo>
                  <a:lnTo>
                    <a:pt x="1919" y="268"/>
                  </a:lnTo>
                  <a:lnTo>
                    <a:pt x="1877" y="274"/>
                  </a:lnTo>
                  <a:lnTo>
                    <a:pt x="1812" y="274"/>
                  </a:lnTo>
                  <a:lnTo>
                    <a:pt x="1752" y="274"/>
                  </a:lnTo>
                  <a:lnTo>
                    <a:pt x="1703" y="286"/>
                  </a:lnTo>
                  <a:lnTo>
                    <a:pt x="1661" y="292"/>
                  </a:lnTo>
                  <a:lnTo>
                    <a:pt x="1631" y="304"/>
                  </a:lnTo>
                  <a:lnTo>
                    <a:pt x="1607" y="316"/>
                  </a:lnTo>
                  <a:lnTo>
                    <a:pt x="1595" y="322"/>
                  </a:lnTo>
                  <a:lnTo>
                    <a:pt x="1589" y="322"/>
                  </a:lnTo>
                  <a:lnTo>
                    <a:pt x="1500" y="334"/>
                  </a:lnTo>
                  <a:lnTo>
                    <a:pt x="1409" y="358"/>
                  </a:lnTo>
                  <a:lnTo>
                    <a:pt x="1236" y="418"/>
                  </a:lnTo>
                  <a:lnTo>
                    <a:pt x="1152" y="442"/>
                  </a:lnTo>
                  <a:lnTo>
                    <a:pt x="1061" y="460"/>
                  </a:lnTo>
                  <a:lnTo>
                    <a:pt x="966" y="460"/>
                  </a:lnTo>
                  <a:lnTo>
                    <a:pt x="918" y="454"/>
                  </a:lnTo>
                  <a:lnTo>
                    <a:pt x="870" y="442"/>
                  </a:lnTo>
                  <a:lnTo>
                    <a:pt x="858" y="436"/>
                  </a:lnTo>
                  <a:lnTo>
                    <a:pt x="828" y="430"/>
                  </a:lnTo>
                  <a:lnTo>
                    <a:pt x="791" y="412"/>
                  </a:lnTo>
                  <a:lnTo>
                    <a:pt x="743" y="388"/>
                  </a:lnTo>
                  <a:lnTo>
                    <a:pt x="690" y="364"/>
                  </a:lnTo>
                  <a:lnTo>
                    <a:pt x="636" y="334"/>
                  </a:lnTo>
                  <a:lnTo>
                    <a:pt x="515" y="280"/>
                  </a:lnTo>
                  <a:lnTo>
                    <a:pt x="467" y="256"/>
                  </a:lnTo>
                  <a:lnTo>
                    <a:pt x="443" y="244"/>
                  </a:lnTo>
                  <a:lnTo>
                    <a:pt x="0" y="0"/>
                  </a:lnTo>
                  <a:lnTo>
                    <a:pt x="123" y="120"/>
                  </a:lnTo>
                  <a:lnTo>
                    <a:pt x="585" y="390"/>
                  </a:lnTo>
                  <a:lnTo>
                    <a:pt x="708" y="462"/>
                  </a:lnTo>
                  <a:lnTo>
                    <a:pt x="849" y="543"/>
                  </a:lnTo>
                  <a:lnTo>
                    <a:pt x="882" y="564"/>
                  </a:lnTo>
                  <a:lnTo>
                    <a:pt x="897" y="621"/>
                  </a:lnTo>
                  <a:lnTo>
                    <a:pt x="981" y="675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tint val="81961"/>
                    <a:invGamma/>
                  </a:schemeClr>
                </a:gs>
                <a:gs pos="100000">
                  <a:schemeClr val="bg2"/>
                </a:gs>
              </a:gsLst>
              <a:lin ang="27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  <p:sp>
          <p:nvSpPr>
            <p:cNvPr id="4113" name="Freeform 17"/>
            <p:cNvSpPr>
              <a:spLocks/>
            </p:cNvSpPr>
            <p:nvPr userDrawn="1"/>
          </p:nvSpPr>
          <p:spPr bwMode="hidden">
            <a:xfrm>
              <a:off x="0" y="2994"/>
              <a:ext cx="2723" cy="1091"/>
            </a:xfrm>
            <a:custGeom>
              <a:avLst/>
              <a:gdLst>
                <a:gd name="T0" fmla="*/ 2370 w 2723"/>
                <a:gd name="T1" fmla="*/ 72 h 1091"/>
                <a:gd name="T2" fmla="*/ 2597 w 2723"/>
                <a:gd name="T3" fmla="*/ 198 h 1091"/>
                <a:gd name="T4" fmla="*/ 2639 w 2723"/>
                <a:gd name="T5" fmla="*/ 276 h 1091"/>
                <a:gd name="T6" fmla="*/ 2453 w 2723"/>
                <a:gd name="T7" fmla="*/ 264 h 1091"/>
                <a:gd name="T8" fmla="*/ 2297 w 2723"/>
                <a:gd name="T9" fmla="*/ 204 h 1091"/>
                <a:gd name="T10" fmla="*/ 2112 w 2723"/>
                <a:gd name="T11" fmla="*/ 66 h 1091"/>
                <a:gd name="T12" fmla="*/ 2088 w 2723"/>
                <a:gd name="T13" fmla="*/ 72 h 1091"/>
                <a:gd name="T14" fmla="*/ 2106 w 2723"/>
                <a:gd name="T15" fmla="*/ 114 h 1091"/>
                <a:gd name="T16" fmla="*/ 2412 w 2723"/>
                <a:gd name="T17" fmla="*/ 552 h 1091"/>
                <a:gd name="T18" fmla="*/ 2279 w 2723"/>
                <a:gd name="T19" fmla="*/ 564 h 1091"/>
                <a:gd name="T20" fmla="*/ 2189 w 2723"/>
                <a:gd name="T21" fmla="*/ 492 h 1091"/>
                <a:gd name="T22" fmla="*/ 2058 w 2723"/>
                <a:gd name="T23" fmla="*/ 330 h 1091"/>
                <a:gd name="T24" fmla="*/ 1991 w 2723"/>
                <a:gd name="T25" fmla="*/ 234 h 1091"/>
                <a:gd name="T26" fmla="*/ 1949 w 2723"/>
                <a:gd name="T27" fmla="*/ 174 h 1091"/>
                <a:gd name="T28" fmla="*/ 1824 w 2723"/>
                <a:gd name="T29" fmla="*/ 132 h 1091"/>
                <a:gd name="T30" fmla="*/ 1794 w 2723"/>
                <a:gd name="T31" fmla="*/ 144 h 1091"/>
                <a:gd name="T32" fmla="*/ 1895 w 2723"/>
                <a:gd name="T33" fmla="*/ 222 h 1091"/>
                <a:gd name="T34" fmla="*/ 1943 w 2723"/>
                <a:gd name="T35" fmla="*/ 366 h 1091"/>
                <a:gd name="T36" fmla="*/ 2064 w 2723"/>
                <a:gd name="T37" fmla="*/ 630 h 1091"/>
                <a:gd name="T38" fmla="*/ 2052 w 2723"/>
                <a:gd name="T39" fmla="*/ 695 h 1091"/>
                <a:gd name="T40" fmla="*/ 1955 w 2723"/>
                <a:gd name="T41" fmla="*/ 683 h 1091"/>
                <a:gd name="T42" fmla="*/ 1913 w 2723"/>
                <a:gd name="T43" fmla="*/ 636 h 1091"/>
                <a:gd name="T44" fmla="*/ 1703 w 2723"/>
                <a:gd name="T45" fmla="*/ 312 h 1091"/>
                <a:gd name="T46" fmla="*/ 1637 w 2723"/>
                <a:gd name="T47" fmla="*/ 276 h 1091"/>
                <a:gd name="T48" fmla="*/ 1643 w 2723"/>
                <a:gd name="T49" fmla="*/ 318 h 1091"/>
                <a:gd name="T50" fmla="*/ 1673 w 2723"/>
                <a:gd name="T51" fmla="*/ 408 h 1091"/>
                <a:gd name="T52" fmla="*/ 1716 w 2723"/>
                <a:gd name="T53" fmla="*/ 779 h 1091"/>
                <a:gd name="T54" fmla="*/ 1691 w 2723"/>
                <a:gd name="T55" fmla="*/ 737 h 1091"/>
                <a:gd name="T56" fmla="*/ 1613 w 2723"/>
                <a:gd name="T57" fmla="*/ 582 h 1091"/>
                <a:gd name="T58" fmla="*/ 1494 w 2723"/>
                <a:gd name="T59" fmla="*/ 480 h 1091"/>
                <a:gd name="T60" fmla="*/ 1248 w 2723"/>
                <a:gd name="T61" fmla="*/ 528 h 1091"/>
                <a:gd name="T62" fmla="*/ 996 w 2723"/>
                <a:gd name="T63" fmla="*/ 630 h 1091"/>
                <a:gd name="T64" fmla="*/ 714 w 2723"/>
                <a:gd name="T65" fmla="*/ 534 h 1091"/>
                <a:gd name="T66" fmla="*/ 198 w 2723"/>
                <a:gd name="T67" fmla="*/ 288 h 1091"/>
                <a:gd name="T68" fmla="*/ 0 w 2723"/>
                <a:gd name="T69" fmla="*/ 460 h 1091"/>
                <a:gd name="T70" fmla="*/ 288 w 2723"/>
                <a:gd name="T71" fmla="*/ 570 h 1091"/>
                <a:gd name="T72" fmla="*/ 461 w 2723"/>
                <a:gd name="T73" fmla="*/ 654 h 1091"/>
                <a:gd name="T74" fmla="*/ 725 w 2723"/>
                <a:gd name="T75" fmla="*/ 755 h 1091"/>
                <a:gd name="T76" fmla="*/ 966 w 2723"/>
                <a:gd name="T77" fmla="*/ 791 h 1091"/>
                <a:gd name="T78" fmla="*/ 1176 w 2723"/>
                <a:gd name="T79" fmla="*/ 779 h 1091"/>
                <a:gd name="T80" fmla="*/ 1278 w 2723"/>
                <a:gd name="T81" fmla="*/ 791 h 1091"/>
                <a:gd name="T82" fmla="*/ 1404 w 2723"/>
                <a:gd name="T83" fmla="*/ 845 h 1091"/>
                <a:gd name="T84" fmla="*/ 1416 w 2723"/>
                <a:gd name="T85" fmla="*/ 887 h 1091"/>
                <a:gd name="T86" fmla="*/ 1361 w 2723"/>
                <a:gd name="T87" fmla="*/ 923 h 1091"/>
                <a:gd name="T88" fmla="*/ 1385 w 2723"/>
                <a:gd name="T89" fmla="*/ 1007 h 1091"/>
                <a:gd name="T90" fmla="*/ 1494 w 2723"/>
                <a:gd name="T91" fmla="*/ 1085 h 1091"/>
                <a:gd name="T92" fmla="*/ 1697 w 2723"/>
                <a:gd name="T93" fmla="*/ 1043 h 1091"/>
                <a:gd name="T94" fmla="*/ 1812 w 2723"/>
                <a:gd name="T95" fmla="*/ 989 h 1091"/>
                <a:gd name="T96" fmla="*/ 1973 w 2723"/>
                <a:gd name="T97" fmla="*/ 917 h 1091"/>
                <a:gd name="T98" fmla="*/ 2201 w 2723"/>
                <a:gd name="T99" fmla="*/ 899 h 1091"/>
                <a:gd name="T100" fmla="*/ 2364 w 2723"/>
                <a:gd name="T101" fmla="*/ 863 h 1091"/>
                <a:gd name="T102" fmla="*/ 2400 w 2723"/>
                <a:gd name="T103" fmla="*/ 743 h 1091"/>
                <a:gd name="T104" fmla="*/ 2471 w 2723"/>
                <a:gd name="T105" fmla="*/ 701 h 1091"/>
                <a:gd name="T106" fmla="*/ 2621 w 2723"/>
                <a:gd name="T107" fmla="*/ 504 h 1091"/>
                <a:gd name="T108" fmla="*/ 2693 w 2723"/>
                <a:gd name="T109" fmla="*/ 374 h 10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723" h="1091">
                  <a:moveTo>
                    <a:pt x="2723" y="299"/>
                  </a:moveTo>
                  <a:lnTo>
                    <a:pt x="2715" y="240"/>
                  </a:lnTo>
                  <a:lnTo>
                    <a:pt x="2656" y="195"/>
                  </a:lnTo>
                  <a:lnTo>
                    <a:pt x="2370" y="72"/>
                  </a:lnTo>
                  <a:lnTo>
                    <a:pt x="2303" y="54"/>
                  </a:lnTo>
                  <a:lnTo>
                    <a:pt x="2585" y="186"/>
                  </a:lnTo>
                  <a:lnTo>
                    <a:pt x="2591" y="192"/>
                  </a:lnTo>
                  <a:lnTo>
                    <a:pt x="2597" y="198"/>
                  </a:lnTo>
                  <a:lnTo>
                    <a:pt x="2621" y="228"/>
                  </a:lnTo>
                  <a:lnTo>
                    <a:pt x="2639" y="258"/>
                  </a:lnTo>
                  <a:lnTo>
                    <a:pt x="2646" y="270"/>
                  </a:lnTo>
                  <a:lnTo>
                    <a:pt x="2639" y="276"/>
                  </a:lnTo>
                  <a:lnTo>
                    <a:pt x="2603" y="282"/>
                  </a:lnTo>
                  <a:lnTo>
                    <a:pt x="2555" y="282"/>
                  </a:lnTo>
                  <a:lnTo>
                    <a:pt x="2507" y="276"/>
                  </a:lnTo>
                  <a:lnTo>
                    <a:pt x="2453" y="264"/>
                  </a:lnTo>
                  <a:lnTo>
                    <a:pt x="2394" y="246"/>
                  </a:lnTo>
                  <a:lnTo>
                    <a:pt x="2340" y="222"/>
                  </a:lnTo>
                  <a:lnTo>
                    <a:pt x="2321" y="216"/>
                  </a:lnTo>
                  <a:lnTo>
                    <a:pt x="2297" y="204"/>
                  </a:lnTo>
                  <a:lnTo>
                    <a:pt x="2171" y="126"/>
                  </a:lnTo>
                  <a:lnTo>
                    <a:pt x="2165" y="120"/>
                  </a:lnTo>
                  <a:lnTo>
                    <a:pt x="2154" y="102"/>
                  </a:lnTo>
                  <a:lnTo>
                    <a:pt x="2112" y="66"/>
                  </a:lnTo>
                  <a:lnTo>
                    <a:pt x="2064" y="24"/>
                  </a:lnTo>
                  <a:lnTo>
                    <a:pt x="2046" y="6"/>
                  </a:lnTo>
                  <a:lnTo>
                    <a:pt x="2034" y="0"/>
                  </a:lnTo>
                  <a:lnTo>
                    <a:pt x="2088" y="72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08"/>
                  </a:lnTo>
                  <a:lnTo>
                    <a:pt x="2106" y="114"/>
                  </a:lnTo>
                  <a:lnTo>
                    <a:pt x="2112" y="114"/>
                  </a:lnTo>
                  <a:lnTo>
                    <a:pt x="2406" y="516"/>
                  </a:lnTo>
                  <a:lnTo>
                    <a:pt x="2412" y="534"/>
                  </a:lnTo>
                  <a:lnTo>
                    <a:pt x="2412" y="552"/>
                  </a:lnTo>
                  <a:lnTo>
                    <a:pt x="2394" y="576"/>
                  </a:lnTo>
                  <a:lnTo>
                    <a:pt x="2364" y="588"/>
                  </a:lnTo>
                  <a:lnTo>
                    <a:pt x="2321" y="588"/>
                  </a:lnTo>
                  <a:lnTo>
                    <a:pt x="2279" y="564"/>
                  </a:lnTo>
                  <a:lnTo>
                    <a:pt x="2237" y="534"/>
                  </a:lnTo>
                  <a:lnTo>
                    <a:pt x="2201" y="504"/>
                  </a:lnTo>
                  <a:lnTo>
                    <a:pt x="2195" y="498"/>
                  </a:lnTo>
                  <a:lnTo>
                    <a:pt x="2189" y="492"/>
                  </a:lnTo>
                  <a:lnTo>
                    <a:pt x="2171" y="462"/>
                  </a:lnTo>
                  <a:lnTo>
                    <a:pt x="2142" y="420"/>
                  </a:lnTo>
                  <a:lnTo>
                    <a:pt x="2100" y="378"/>
                  </a:lnTo>
                  <a:lnTo>
                    <a:pt x="2058" y="330"/>
                  </a:lnTo>
                  <a:lnTo>
                    <a:pt x="2040" y="318"/>
                  </a:lnTo>
                  <a:lnTo>
                    <a:pt x="2028" y="300"/>
                  </a:lnTo>
                  <a:lnTo>
                    <a:pt x="2009" y="264"/>
                  </a:lnTo>
                  <a:lnTo>
                    <a:pt x="1991" y="234"/>
                  </a:lnTo>
                  <a:lnTo>
                    <a:pt x="1985" y="210"/>
                  </a:lnTo>
                  <a:lnTo>
                    <a:pt x="1973" y="192"/>
                  </a:lnTo>
                  <a:lnTo>
                    <a:pt x="1967" y="180"/>
                  </a:lnTo>
                  <a:lnTo>
                    <a:pt x="1949" y="174"/>
                  </a:lnTo>
                  <a:lnTo>
                    <a:pt x="1907" y="156"/>
                  </a:lnTo>
                  <a:lnTo>
                    <a:pt x="1860" y="138"/>
                  </a:lnTo>
                  <a:lnTo>
                    <a:pt x="1836" y="132"/>
                  </a:lnTo>
                  <a:lnTo>
                    <a:pt x="1824" y="132"/>
                  </a:lnTo>
                  <a:lnTo>
                    <a:pt x="1806" y="132"/>
                  </a:lnTo>
                  <a:lnTo>
                    <a:pt x="1800" y="138"/>
                  </a:lnTo>
                  <a:lnTo>
                    <a:pt x="1794" y="144"/>
                  </a:lnTo>
                  <a:lnTo>
                    <a:pt x="1794" y="144"/>
                  </a:lnTo>
                  <a:lnTo>
                    <a:pt x="1842" y="156"/>
                  </a:lnTo>
                  <a:lnTo>
                    <a:pt x="1872" y="180"/>
                  </a:lnTo>
                  <a:lnTo>
                    <a:pt x="1889" y="204"/>
                  </a:lnTo>
                  <a:lnTo>
                    <a:pt x="1895" y="222"/>
                  </a:lnTo>
                  <a:lnTo>
                    <a:pt x="1889" y="240"/>
                  </a:lnTo>
                  <a:lnTo>
                    <a:pt x="1901" y="270"/>
                  </a:lnTo>
                  <a:lnTo>
                    <a:pt x="1919" y="318"/>
                  </a:lnTo>
                  <a:lnTo>
                    <a:pt x="1943" y="366"/>
                  </a:lnTo>
                  <a:lnTo>
                    <a:pt x="1991" y="480"/>
                  </a:lnTo>
                  <a:lnTo>
                    <a:pt x="2021" y="534"/>
                  </a:lnTo>
                  <a:lnTo>
                    <a:pt x="2040" y="582"/>
                  </a:lnTo>
                  <a:lnTo>
                    <a:pt x="2064" y="630"/>
                  </a:lnTo>
                  <a:lnTo>
                    <a:pt x="2076" y="666"/>
                  </a:lnTo>
                  <a:lnTo>
                    <a:pt x="2082" y="683"/>
                  </a:lnTo>
                  <a:lnTo>
                    <a:pt x="2070" y="695"/>
                  </a:lnTo>
                  <a:lnTo>
                    <a:pt x="2052" y="695"/>
                  </a:lnTo>
                  <a:lnTo>
                    <a:pt x="2021" y="695"/>
                  </a:lnTo>
                  <a:lnTo>
                    <a:pt x="1997" y="695"/>
                  </a:lnTo>
                  <a:lnTo>
                    <a:pt x="1973" y="689"/>
                  </a:lnTo>
                  <a:lnTo>
                    <a:pt x="1955" y="683"/>
                  </a:lnTo>
                  <a:lnTo>
                    <a:pt x="1949" y="683"/>
                  </a:lnTo>
                  <a:lnTo>
                    <a:pt x="1949" y="677"/>
                  </a:lnTo>
                  <a:lnTo>
                    <a:pt x="1943" y="672"/>
                  </a:lnTo>
                  <a:lnTo>
                    <a:pt x="1913" y="636"/>
                  </a:lnTo>
                  <a:lnTo>
                    <a:pt x="1806" y="324"/>
                  </a:lnTo>
                  <a:lnTo>
                    <a:pt x="1776" y="330"/>
                  </a:lnTo>
                  <a:lnTo>
                    <a:pt x="1746" y="330"/>
                  </a:lnTo>
                  <a:lnTo>
                    <a:pt x="1703" y="312"/>
                  </a:lnTo>
                  <a:lnTo>
                    <a:pt x="1673" y="288"/>
                  </a:lnTo>
                  <a:lnTo>
                    <a:pt x="1667" y="276"/>
                  </a:lnTo>
                  <a:lnTo>
                    <a:pt x="1655" y="270"/>
                  </a:lnTo>
                  <a:lnTo>
                    <a:pt x="1637" y="276"/>
                  </a:lnTo>
                  <a:lnTo>
                    <a:pt x="1631" y="288"/>
                  </a:lnTo>
                  <a:lnTo>
                    <a:pt x="1625" y="306"/>
                  </a:lnTo>
                  <a:lnTo>
                    <a:pt x="1625" y="312"/>
                  </a:lnTo>
                  <a:lnTo>
                    <a:pt x="1643" y="318"/>
                  </a:lnTo>
                  <a:lnTo>
                    <a:pt x="1655" y="336"/>
                  </a:lnTo>
                  <a:lnTo>
                    <a:pt x="1667" y="366"/>
                  </a:lnTo>
                  <a:lnTo>
                    <a:pt x="1673" y="402"/>
                  </a:lnTo>
                  <a:lnTo>
                    <a:pt x="1673" y="408"/>
                  </a:lnTo>
                  <a:lnTo>
                    <a:pt x="1673" y="414"/>
                  </a:lnTo>
                  <a:lnTo>
                    <a:pt x="1716" y="761"/>
                  </a:lnTo>
                  <a:lnTo>
                    <a:pt x="1716" y="773"/>
                  </a:lnTo>
                  <a:lnTo>
                    <a:pt x="1716" y="779"/>
                  </a:lnTo>
                  <a:lnTo>
                    <a:pt x="1709" y="773"/>
                  </a:lnTo>
                  <a:lnTo>
                    <a:pt x="1703" y="755"/>
                  </a:lnTo>
                  <a:lnTo>
                    <a:pt x="1697" y="749"/>
                  </a:lnTo>
                  <a:lnTo>
                    <a:pt x="1691" y="737"/>
                  </a:lnTo>
                  <a:lnTo>
                    <a:pt x="1679" y="713"/>
                  </a:lnTo>
                  <a:lnTo>
                    <a:pt x="1661" y="672"/>
                  </a:lnTo>
                  <a:lnTo>
                    <a:pt x="1643" y="630"/>
                  </a:lnTo>
                  <a:lnTo>
                    <a:pt x="1613" y="582"/>
                  </a:lnTo>
                  <a:lnTo>
                    <a:pt x="1589" y="540"/>
                  </a:lnTo>
                  <a:lnTo>
                    <a:pt x="1560" y="510"/>
                  </a:lnTo>
                  <a:lnTo>
                    <a:pt x="1536" y="492"/>
                  </a:lnTo>
                  <a:lnTo>
                    <a:pt x="1494" y="480"/>
                  </a:lnTo>
                  <a:lnTo>
                    <a:pt x="1446" y="480"/>
                  </a:lnTo>
                  <a:lnTo>
                    <a:pt x="1397" y="486"/>
                  </a:lnTo>
                  <a:lnTo>
                    <a:pt x="1349" y="498"/>
                  </a:lnTo>
                  <a:lnTo>
                    <a:pt x="1248" y="528"/>
                  </a:lnTo>
                  <a:lnTo>
                    <a:pt x="1158" y="570"/>
                  </a:lnTo>
                  <a:lnTo>
                    <a:pt x="1104" y="600"/>
                  </a:lnTo>
                  <a:lnTo>
                    <a:pt x="1037" y="624"/>
                  </a:lnTo>
                  <a:lnTo>
                    <a:pt x="996" y="630"/>
                  </a:lnTo>
                  <a:lnTo>
                    <a:pt x="948" y="630"/>
                  </a:lnTo>
                  <a:lnTo>
                    <a:pt x="900" y="618"/>
                  </a:lnTo>
                  <a:lnTo>
                    <a:pt x="840" y="588"/>
                  </a:lnTo>
                  <a:lnTo>
                    <a:pt x="714" y="534"/>
                  </a:lnTo>
                  <a:lnTo>
                    <a:pt x="582" y="474"/>
                  </a:lnTo>
                  <a:lnTo>
                    <a:pt x="443" y="408"/>
                  </a:lnTo>
                  <a:lnTo>
                    <a:pt x="318" y="348"/>
                  </a:lnTo>
                  <a:lnTo>
                    <a:pt x="198" y="288"/>
                  </a:lnTo>
                  <a:lnTo>
                    <a:pt x="149" y="264"/>
                  </a:lnTo>
                  <a:lnTo>
                    <a:pt x="102" y="240"/>
                  </a:lnTo>
                  <a:lnTo>
                    <a:pt x="0" y="187"/>
                  </a:lnTo>
                  <a:lnTo>
                    <a:pt x="0" y="460"/>
                  </a:lnTo>
                  <a:lnTo>
                    <a:pt x="36" y="474"/>
                  </a:lnTo>
                  <a:lnTo>
                    <a:pt x="149" y="516"/>
                  </a:lnTo>
                  <a:lnTo>
                    <a:pt x="216" y="540"/>
                  </a:lnTo>
                  <a:lnTo>
                    <a:pt x="288" y="570"/>
                  </a:lnTo>
                  <a:lnTo>
                    <a:pt x="348" y="594"/>
                  </a:lnTo>
                  <a:lnTo>
                    <a:pt x="396" y="618"/>
                  </a:lnTo>
                  <a:lnTo>
                    <a:pt x="432" y="636"/>
                  </a:lnTo>
                  <a:lnTo>
                    <a:pt x="461" y="654"/>
                  </a:lnTo>
                  <a:lnTo>
                    <a:pt x="504" y="672"/>
                  </a:lnTo>
                  <a:lnTo>
                    <a:pt x="588" y="707"/>
                  </a:lnTo>
                  <a:lnTo>
                    <a:pt x="684" y="743"/>
                  </a:lnTo>
                  <a:lnTo>
                    <a:pt x="725" y="755"/>
                  </a:lnTo>
                  <a:lnTo>
                    <a:pt x="761" y="767"/>
                  </a:lnTo>
                  <a:lnTo>
                    <a:pt x="828" y="779"/>
                  </a:lnTo>
                  <a:lnTo>
                    <a:pt x="894" y="785"/>
                  </a:lnTo>
                  <a:lnTo>
                    <a:pt x="966" y="791"/>
                  </a:lnTo>
                  <a:lnTo>
                    <a:pt x="1031" y="791"/>
                  </a:lnTo>
                  <a:lnTo>
                    <a:pt x="1092" y="785"/>
                  </a:lnTo>
                  <a:lnTo>
                    <a:pt x="1146" y="785"/>
                  </a:lnTo>
                  <a:lnTo>
                    <a:pt x="1176" y="779"/>
                  </a:lnTo>
                  <a:lnTo>
                    <a:pt x="1188" y="779"/>
                  </a:lnTo>
                  <a:lnTo>
                    <a:pt x="1188" y="779"/>
                  </a:lnTo>
                  <a:lnTo>
                    <a:pt x="1236" y="785"/>
                  </a:lnTo>
                  <a:lnTo>
                    <a:pt x="1278" y="791"/>
                  </a:lnTo>
                  <a:lnTo>
                    <a:pt x="1307" y="803"/>
                  </a:lnTo>
                  <a:lnTo>
                    <a:pt x="1337" y="809"/>
                  </a:lnTo>
                  <a:lnTo>
                    <a:pt x="1379" y="827"/>
                  </a:lnTo>
                  <a:lnTo>
                    <a:pt x="1404" y="845"/>
                  </a:lnTo>
                  <a:lnTo>
                    <a:pt x="1416" y="863"/>
                  </a:lnTo>
                  <a:lnTo>
                    <a:pt x="1416" y="875"/>
                  </a:lnTo>
                  <a:lnTo>
                    <a:pt x="1416" y="881"/>
                  </a:lnTo>
                  <a:lnTo>
                    <a:pt x="1416" y="887"/>
                  </a:lnTo>
                  <a:lnTo>
                    <a:pt x="1410" y="887"/>
                  </a:lnTo>
                  <a:lnTo>
                    <a:pt x="1397" y="893"/>
                  </a:lnTo>
                  <a:lnTo>
                    <a:pt x="1379" y="905"/>
                  </a:lnTo>
                  <a:lnTo>
                    <a:pt x="1361" y="923"/>
                  </a:lnTo>
                  <a:lnTo>
                    <a:pt x="1355" y="941"/>
                  </a:lnTo>
                  <a:lnTo>
                    <a:pt x="1361" y="971"/>
                  </a:lnTo>
                  <a:lnTo>
                    <a:pt x="1367" y="989"/>
                  </a:lnTo>
                  <a:lnTo>
                    <a:pt x="1385" y="1007"/>
                  </a:lnTo>
                  <a:lnTo>
                    <a:pt x="1404" y="1025"/>
                  </a:lnTo>
                  <a:lnTo>
                    <a:pt x="1434" y="1049"/>
                  </a:lnTo>
                  <a:lnTo>
                    <a:pt x="1464" y="1067"/>
                  </a:lnTo>
                  <a:lnTo>
                    <a:pt x="1494" y="1085"/>
                  </a:lnTo>
                  <a:lnTo>
                    <a:pt x="1554" y="1091"/>
                  </a:lnTo>
                  <a:lnTo>
                    <a:pt x="1607" y="1085"/>
                  </a:lnTo>
                  <a:lnTo>
                    <a:pt x="1661" y="1067"/>
                  </a:lnTo>
                  <a:lnTo>
                    <a:pt x="1697" y="1043"/>
                  </a:lnTo>
                  <a:lnTo>
                    <a:pt x="1734" y="1019"/>
                  </a:lnTo>
                  <a:lnTo>
                    <a:pt x="1752" y="995"/>
                  </a:lnTo>
                  <a:lnTo>
                    <a:pt x="1758" y="989"/>
                  </a:lnTo>
                  <a:lnTo>
                    <a:pt x="1812" y="989"/>
                  </a:lnTo>
                  <a:lnTo>
                    <a:pt x="1860" y="983"/>
                  </a:lnTo>
                  <a:lnTo>
                    <a:pt x="1907" y="965"/>
                  </a:lnTo>
                  <a:lnTo>
                    <a:pt x="1943" y="941"/>
                  </a:lnTo>
                  <a:lnTo>
                    <a:pt x="1973" y="917"/>
                  </a:lnTo>
                  <a:lnTo>
                    <a:pt x="2003" y="899"/>
                  </a:lnTo>
                  <a:lnTo>
                    <a:pt x="2015" y="881"/>
                  </a:lnTo>
                  <a:lnTo>
                    <a:pt x="2021" y="875"/>
                  </a:lnTo>
                  <a:lnTo>
                    <a:pt x="2201" y="899"/>
                  </a:lnTo>
                  <a:lnTo>
                    <a:pt x="2243" y="905"/>
                  </a:lnTo>
                  <a:lnTo>
                    <a:pt x="2273" y="899"/>
                  </a:lnTo>
                  <a:lnTo>
                    <a:pt x="2327" y="887"/>
                  </a:lnTo>
                  <a:lnTo>
                    <a:pt x="2364" y="863"/>
                  </a:lnTo>
                  <a:lnTo>
                    <a:pt x="2388" y="827"/>
                  </a:lnTo>
                  <a:lnTo>
                    <a:pt x="2400" y="797"/>
                  </a:lnTo>
                  <a:lnTo>
                    <a:pt x="2400" y="767"/>
                  </a:lnTo>
                  <a:lnTo>
                    <a:pt x="2400" y="743"/>
                  </a:lnTo>
                  <a:lnTo>
                    <a:pt x="2400" y="737"/>
                  </a:lnTo>
                  <a:lnTo>
                    <a:pt x="2418" y="737"/>
                  </a:lnTo>
                  <a:lnTo>
                    <a:pt x="2436" y="731"/>
                  </a:lnTo>
                  <a:lnTo>
                    <a:pt x="2471" y="701"/>
                  </a:lnTo>
                  <a:lnTo>
                    <a:pt x="2513" y="660"/>
                  </a:lnTo>
                  <a:lnTo>
                    <a:pt x="2555" y="606"/>
                  </a:lnTo>
                  <a:lnTo>
                    <a:pt x="2591" y="552"/>
                  </a:lnTo>
                  <a:lnTo>
                    <a:pt x="2621" y="504"/>
                  </a:lnTo>
                  <a:lnTo>
                    <a:pt x="2639" y="468"/>
                  </a:lnTo>
                  <a:lnTo>
                    <a:pt x="2646" y="462"/>
                  </a:lnTo>
                  <a:lnTo>
                    <a:pt x="2646" y="456"/>
                  </a:lnTo>
                  <a:lnTo>
                    <a:pt x="2693" y="374"/>
                  </a:lnTo>
                  <a:lnTo>
                    <a:pt x="2723" y="29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114" name="Rectangle 18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115" name="Rectangle 1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4116" name="Rectangle 2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cs-CZ"/>
          </a:p>
        </p:txBody>
      </p:sp>
      <p:sp>
        <p:nvSpPr>
          <p:cNvPr id="4117" name="Rectangle 2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D4FF3B5F-E5E1-48F6-A471-054A3C031DBF}" type="slidenum">
              <a:rPr lang="cs-CZ"/>
              <a:pPr/>
              <a:t>‹#›</a:t>
            </a:fld>
            <a:endParaRPr lang="cs-CZ"/>
          </a:p>
        </p:txBody>
      </p:sp>
      <p:sp>
        <p:nvSpPr>
          <p:cNvPr id="4118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Garamond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B709B5F3-256B-4911-A9AF-0390F2E14996}" type="datetimeFigureOut">
              <a:rPr lang="cs-CZ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15.12.2012</a:t>
            </a:fld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C7BF128A-FE21-45C0-8013-8108B4F95F7C}" type="slidenum">
              <a:rPr lang="cs-CZ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cs-CZ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8610795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9A02675C-6D1B-436C-891D-18BDA4760ECE}" type="slidenum">
              <a:rPr lang="cs-CZ">
                <a:solidFill>
                  <a:srgbClr val="000000"/>
                </a:solidFill>
                <a:latin typeface="Arial" charset="0"/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3589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V%C3%BDchodn%C3%AD_blok" TargetMode="External"/><Relationship Id="rId2" Type="http://schemas.openxmlformats.org/officeDocument/2006/relationships/hyperlink" Target="http://cs.wikipedia.org/wiki/16._srpen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%C5%BDelezn%C3%A1_opona" TargetMode="Externa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39" y="1124744"/>
            <a:ext cx="9144000" cy="5733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241295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VY_32_INOVACE_14_32_ ROZDĚLENÍ NĚMECKA-BERLÍNA, BERLÍNSKÁ KRIZE, BERLÍNSKÁ ZEĎ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Prezentace 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9.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K výkladu</a:t>
            </a: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4868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294103" y="908720"/>
            <a:ext cx="3823320" cy="4968552"/>
          </a:xfrm>
        </p:spPr>
        <p:txBody>
          <a:bodyPr/>
          <a:lstStyle/>
          <a:p>
            <a:r>
              <a:rPr lang="cs-CZ" sz="4800" u="sng" dirty="0">
                <a:solidFill>
                  <a:srgbClr val="FFFF00"/>
                </a:solidFill>
              </a:rPr>
              <a:t>Rozdělení </a:t>
            </a:r>
            <a:r>
              <a:rPr lang="cs-CZ" sz="4800" u="sng" dirty="0" smtClean="0">
                <a:solidFill>
                  <a:srgbClr val="FFFF00"/>
                </a:solidFill>
              </a:rPr>
              <a:t>Německa a Berlína, Berlínská </a:t>
            </a:r>
            <a:r>
              <a:rPr lang="cs-CZ" sz="4800" u="sng" dirty="0">
                <a:solidFill>
                  <a:srgbClr val="FFFF00"/>
                </a:solidFill>
              </a:rPr>
              <a:t>krize</a:t>
            </a:r>
            <a:r>
              <a:rPr lang="cs-CZ" sz="4800" u="sng" dirty="0" smtClean="0">
                <a:solidFill>
                  <a:srgbClr val="FFFF00"/>
                </a:solidFill>
              </a:rPr>
              <a:t>, Berlínská </a:t>
            </a:r>
            <a:r>
              <a:rPr lang="cs-CZ" sz="4800" u="sng" dirty="0">
                <a:solidFill>
                  <a:srgbClr val="FFFF00"/>
                </a:solidFill>
              </a:rPr>
              <a:t>zeď</a:t>
            </a:r>
          </a:p>
        </p:txBody>
      </p:sp>
      <p:pic>
        <p:nvPicPr>
          <p:cNvPr id="1028" name="Picture 4" descr="Soubor:Deutschland Besatzungszonen - 1945 1946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86" y="-70559"/>
            <a:ext cx="5628634" cy="71888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71071" y="1628800"/>
            <a:ext cx="8201862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ROZDĚLENÍ </a:t>
            </a:r>
          </a:p>
          <a:p>
            <a:pPr algn="ctr"/>
            <a:r>
              <a:rPr lang="cs-CZ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NĚMECKA</a:t>
            </a:r>
            <a:endParaRPr lang="cs-CZ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2468" name="Picture 4" descr="rozdělení německa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214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664"/>
            <a:ext cx="8229600" cy="5691336"/>
          </a:xfrm>
        </p:spPr>
        <p:txBody>
          <a:bodyPr/>
          <a:lstStyle/>
          <a:p>
            <a:r>
              <a:rPr lang="cs-CZ" sz="4000" dirty="0"/>
              <a:t>V </a:t>
            </a:r>
            <a:r>
              <a:rPr lang="cs-CZ" sz="4000" b="1" u="sng" dirty="0">
                <a:solidFill>
                  <a:srgbClr val="FFFF00"/>
                </a:solidFill>
              </a:rPr>
              <a:t>únoru 1945</a:t>
            </a:r>
            <a:r>
              <a:rPr lang="cs-CZ" sz="4000" dirty="0"/>
              <a:t> na </a:t>
            </a:r>
            <a:r>
              <a:rPr lang="cs-CZ" sz="4000" b="1" u="sng" dirty="0">
                <a:solidFill>
                  <a:srgbClr val="FFFF00"/>
                </a:solidFill>
              </a:rPr>
              <a:t>konferenci v Jaltě</a:t>
            </a:r>
            <a:r>
              <a:rPr lang="cs-CZ" sz="4000" dirty="0"/>
              <a:t> se tři </a:t>
            </a:r>
            <a:r>
              <a:rPr lang="cs-CZ" sz="4000" dirty="0" smtClean="0"/>
              <a:t>velmoci (</a:t>
            </a:r>
            <a:r>
              <a:rPr lang="cs-CZ" sz="4000" dirty="0"/>
              <a:t>SSSR,VB,USA</a:t>
            </a:r>
            <a:r>
              <a:rPr lang="cs-CZ" sz="4000" dirty="0" smtClean="0"/>
              <a:t>) dohodli </a:t>
            </a:r>
            <a:r>
              <a:rPr lang="cs-CZ" sz="4000" dirty="0"/>
              <a:t>na pováleční uspořádání Evropy</a:t>
            </a:r>
            <a:r>
              <a:rPr lang="cs-CZ" sz="4000" dirty="0" smtClean="0"/>
              <a:t>. </a:t>
            </a:r>
            <a:r>
              <a:rPr lang="cs-CZ" sz="4000" b="1" dirty="0" smtClean="0">
                <a:solidFill>
                  <a:srgbClr val="FFFF00"/>
                </a:solidFill>
              </a:rPr>
              <a:t>Za </a:t>
            </a:r>
            <a:r>
              <a:rPr lang="cs-CZ" sz="4000" b="1" dirty="0">
                <a:solidFill>
                  <a:srgbClr val="FFFF00"/>
                </a:solidFill>
              </a:rPr>
              <a:t>SSSR J</a:t>
            </a:r>
            <a:r>
              <a:rPr lang="cs-CZ" sz="4000" b="1" dirty="0" smtClean="0">
                <a:solidFill>
                  <a:srgbClr val="FFFF00"/>
                </a:solidFill>
              </a:rPr>
              <a:t>. V. Stalin, za </a:t>
            </a:r>
            <a:r>
              <a:rPr lang="cs-CZ" sz="4000" b="1" dirty="0">
                <a:solidFill>
                  <a:srgbClr val="FFFF00"/>
                </a:solidFill>
              </a:rPr>
              <a:t>USA J</a:t>
            </a:r>
            <a:r>
              <a:rPr lang="cs-CZ" sz="4000" b="1" dirty="0" smtClean="0">
                <a:solidFill>
                  <a:srgbClr val="FFFF00"/>
                </a:solidFill>
              </a:rPr>
              <a:t>. D. Roosevelt, za </a:t>
            </a:r>
            <a:r>
              <a:rPr lang="cs-CZ" sz="4000" b="1" dirty="0">
                <a:solidFill>
                  <a:srgbClr val="FFFF00"/>
                </a:solidFill>
              </a:rPr>
              <a:t>VB W</a:t>
            </a:r>
            <a:r>
              <a:rPr lang="cs-CZ" sz="4000" b="1" dirty="0" smtClean="0">
                <a:solidFill>
                  <a:srgbClr val="FFFF00"/>
                </a:solidFill>
              </a:rPr>
              <a:t>. Churchill.</a:t>
            </a:r>
          </a:p>
          <a:p>
            <a:r>
              <a:rPr lang="cs-CZ" sz="4000" dirty="0" smtClean="0"/>
              <a:t>Nikdo </a:t>
            </a:r>
            <a:r>
              <a:rPr lang="cs-CZ" sz="4000" dirty="0"/>
              <a:t>nechtěl Rusku odporovat a západ předpokládal</a:t>
            </a:r>
            <a:r>
              <a:rPr lang="cs-CZ" sz="4000" dirty="0" smtClean="0"/>
              <a:t>, že </a:t>
            </a:r>
            <a:r>
              <a:rPr lang="cs-CZ" sz="4000" dirty="0"/>
              <a:t>budou mít do Berlína stejný přístup.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648"/>
            <a:ext cx="8229600" cy="6192688"/>
          </a:xfrm>
        </p:spPr>
        <p:txBody>
          <a:bodyPr/>
          <a:lstStyle/>
          <a:p>
            <a:r>
              <a:rPr lang="cs-CZ" sz="4800" dirty="0"/>
              <a:t>SSSR reprezentovaný Stalinem měl zájem především o uznání nové západní hranice SSSR a vytvoření nárazníkového pásma za touto linií.</a:t>
            </a:r>
          </a:p>
          <a:p>
            <a:r>
              <a:rPr lang="cs-CZ" sz="4800" dirty="0"/>
              <a:t>Jednalo se o vytvoření </a:t>
            </a:r>
            <a:r>
              <a:rPr lang="cs-CZ" sz="4800" dirty="0" err="1"/>
              <a:t>tzv.“přátelského</a:t>
            </a:r>
            <a:r>
              <a:rPr lang="cs-CZ" sz="4800" dirty="0"/>
              <a:t> </a:t>
            </a:r>
            <a:r>
              <a:rPr lang="cs-CZ" sz="4800" dirty="0" err="1"/>
              <a:t>režimu“při</a:t>
            </a:r>
            <a:r>
              <a:rPr lang="cs-CZ" sz="4800" dirty="0"/>
              <a:t> sovětských západních hranicích.</a:t>
            </a:r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2656"/>
            <a:ext cx="8229600" cy="6192688"/>
          </a:xfrm>
        </p:spPr>
        <p:txBody>
          <a:bodyPr/>
          <a:lstStyle/>
          <a:p>
            <a:r>
              <a:rPr lang="cs-CZ" sz="4800" dirty="0"/>
              <a:t>Stalin se snažil </a:t>
            </a:r>
            <a:r>
              <a:rPr lang="cs-CZ" sz="4800" dirty="0" smtClean="0"/>
              <a:t>postoupit, </a:t>
            </a:r>
            <a:r>
              <a:rPr lang="cs-CZ" sz="4800" dirty="0"/>
              <a:t>jak to bylo jenom </a:t>
            </a:r>
            <a:r>
              <a:rPr lang="cs-CZ" sz="4800" dirty="0" smtClean="0"/>
              <a:t>možné, </a:t>
            </a:r>
            <a:r>
              <a:rPr lang="cs-CZ" sz="4800" dirty="0"/>
              <a:t>ve směrech tradiční expanze</a:t>
            </a:r>
            <a:r>
              <a:rPr lang="cs-CZ" sz="4800" dirty="0" smtClean="0"/>
              <a:t>. A </a:t>
            </a:r>
            <a:r>
              <a:rPr lang="cs-CZ" sz="4800" dirty="0"/>
              <a:t>to do Polska a </a:t>
            </a:r>
            <a:r>
              <a:rPr lang="cs-CZ" sz="4800" dirty="0" smtClean="0"/>
              <a:t>k černomořským </a:t>
            </a:r>
            <a:r>
              <a:rPr lang="cs-CZ" sz="4800" dirty="0"/>
              <a:t>úžinám</a:t>
            </a:r>
            <a:r>
              <a:rPr lang="cs-CZ" sz="4800" dirty="0" smtClean="0"/>
              <a:t>. To </a:t>
            </a:r>
            <a:r>
              <a:rPr lang="cs-CZ" sz="4800" dirty="0"/>
              <a:t>si uvědomoval ze spojenců pouze W</a:t>
            </a:r>
            <a:r>
              <a:rPr lang="cs-CZ" sz="4800" dirty="0" smtClean="0"/>
              <a:t>. Churchill</a:t>
            </a:r>
            <a:endParaRPr lang="cs-CZ" sz="4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cs-CZ"/>
              <a:t>Jaltská konference 1945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260162"/>
            <a:ext cx="6912768" cy="5582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7588" name="Picture 4" descr="jalta1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672"/>
            <a:ext cx="8229600" cy="6048672"/>
          </a:xfrm>
        </p:spPr>
        <p:txBody>
          <a:bodyPr/>
          <a:lstStyle/>
          <a:p>
            <a:r>
              <a:rPr lang="cs-CZ" sz="4000" dirty="0"/>
              <a:t>Roosevelt chtěl prosadit sílu USA především ekonomickými a politickými prostředky</a:t>
            </a:r>
            <a:r>
              <a:rPr lang="cs-CZ" sz="4000" dirty="0" smtClean="0"/>
              <a:t>. Východní </a:t>
            </a:r>
            <a:r>
              <a:rPr lang="cs-CZ" sz="4000" dirty="0"/>
              <a:t>Evropa zdaleka nepatřila mezi jeho priority</a:t>
            </a:r>
            <a:r>
              <a:rPr lang="cs-CZ" sz="4000" dirty="0" smtClean="0"/>
              <a:t>. Měl </a:t>
            </a:r>
            <a:r>
              <a:rPr lang="cs-CZ" sz="4000" dirty="0"/>
              <a:t>představu</a:t>
            </a:r>
            <a:r>
              <a:rPr lang="cs-CZ" sz="4000" dirty="0" smtClean="0"/>
              <a:t>, že </a:t>
            </a:r>
            <a:r>
              <a:rPr lang="cs-CZ" sz="4000" dirty="0"/>
              <a:t>o světě bude rozhodovat direktorium čtyř „policistů“ </a:t>
            </a:r>
            <a:r>
              <a:rPr lang="cs-CZ" sz="4000" dirty="0" smtClean="0"/>
              <a:t>USA, SSSR, Velká </a:t>
            </a:r>
            <a:r>
              <a:rPr lang="cs-CZ" sz="4000" dirty="0"/>
              <a:t>Británie a Čína.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672"/>
            <a:ext cx="8229600" cy="612068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900" b="1" dirty="0" smtClean="0">
                <a:solidFill>
                  <a:srgbClr val="FFFF00"/>
                </a:solidFill>
              </a:rPr>
              <a:t>Území </a:t>
            </a:r>
            <a:r>
              <a:rPr lang="cs-CZ" sz="2900" b="1" dirty="0">
                <a:solidFill>
                  <a:srgbClr val="FFFF00"/>
                </a:solidFill>
              </a:rPr>
              <a:t>Německa bylo </a:t>
            </a:r>
            <a:r>
              <a:rPr lang="cs-CZ" sz="2900" b="1" dirty="0" smtClean="0">
                <a:solidFill>
                  <a:srgbClr val="FFFF00"/>
                </a:solidFill>
              </a:rPr>
              <a:t>rozděleno </a:t>
            </a:r>
            <a:r>
              <a:rPr lang="cs-CZ" sz="2900" b="1" dirty="0">
                <a:solidFill>
                  <a:srgbClr val="FFFF00"/>
                </a:solidFill>
              </a:rPr>
              <a:t>do čtyř částí, tak zvaných okupačních zón, spravovaných USA, Velkou Británií, Sovětským svazem a Francií. </a:t>
            </a:r>
            <a:endParaRPr lang="cs-CZ" sz="2900" b="1" dirty="0" smtClean="0">
              <a:solidFill>
                <a:srgbClr val="FFFF00"/>
              </a:solidFill>
            </a:endParaRPr>
          </a:p>
          <a:p>
            <a:pPr>
              <a:lnSpc>
                <a:spcPct val="90000"/>
              </a:lnSpc>
            </a:pPr>
            <a:r>
              <a:rPr lang="cs-CZ" sz="2900" dirty="0" smtClean="0"/>
              <a:t>Toto </a:t>
            </a:r>
            <a:r>
              <a:rPr lang="cs-CZ" sz="2900" dirty="0"/>
              <a:t>rozdělení bylo smluvně potvrzeno Konferencí čtyř mocností v Londýně (26. června – 8. srpna 1945). Hranice okupačních zón v zásadě respektovaly dosavadní hranice pruských provincií i </a:t>
            </a:r>
            <a:r>
              <a:rPr lang="cs-CZ" sz="2900" dirty="0" smtClean="0"/>
              <a:t>hranice </a:t>
            </a:r>
            <a:r>
              <a:rPr lang="cs-CZ" sz="2900" dirty="0"/>
              <a:t>stávajících zemí - někdejších spolkových zemí Výmarské republiky. </a:t>
            </a:r>
            <a:endParaRPr lang="cs-CZ" sz="2900" dirty="0" smtClean="0"/>
          </a:p>
          <a:p>
            <a:pPr>
              <a:lnSpc>
                <a:spcPct val="90000"/>
              </a:lnSpc>
            </a:pPr>
            <a:r>
              <a:rPr lang="cs-CZ" sz="2900" dirty="0" smtClean="0"/>
              <a:t>Několik </a:t>
            </a:r>
            <a:r>
              <a:rPr lang="cs-CZ" sz="2900" dirty="0"/>
              <a:t>stávajících pruských provincií, a země Bavorsko a Brunšvicko však přesto byly rozděleny mezi více okupačních zón. Došlo i k několika dodatečným korekcím hranic jednotlivých okupačních zón.</a:t>
            </a:r>
            <a:endParaRPr lang="cs-CZ" sz="29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336704"/>
          </a:xfrm>
        </p:spPr>
        <p:txBody>
          <a:bodyPr/>
          <a:lstStyle/>
          <a:p>
            <a:r>
              <a:rPr lang="cs-CZ" dirty="0"/>
              <a:t>Na území svých okupačních zón jednotlivé okupační mocnosti postupně přetvořily dosavadní německý správní systém vytvořením následujících zemí, které více či méně odpovídaly původním zemím Výmarské republiky a pruským </a:t>
            </a:r>
            <a:r>
              <a:rPr lang="cs-CZ" dirty="0" smtClean="0"/>
              <a:t>provinciím.</a:t>
            </a:r>
          </a:p>
          <a:p>
            <a:r>
              <a:rPr lang="cs-CZ" dirty="0"/>
              <a:t>Všechny tyto země získaly autonomii, zemskou ústavu, zemský </a:t>
            </a:r>
            <a:r>
              <a:rPr lang="cs-CZ" dirty="0" smtClean="0"/>
              <a:t>sněm, </a:t>
            </a:r>
            <a:r>
              <a:rPr lang="cs-CZ" dirty="0"/>
              <a:t>zemskou vládu, vlajky a znak. Země Brunšvicko, </a:t>
            </a:r>
            <a:r>
              <a:rPr lang="cs-CZ" dirty="0" err="1"/>
              <a:t>Hannoversko</a:t>
            </a:r>
            <a:r>
              <a:rPr lang="cs-CZ" dirty="0"/>
              <a:t>, </a:t>
            </a:r>
            <a:r>
              <a:rPr lang="cs-CZ" dirty="0" err="1"/>
              <a:t>Oldenbursko</a:t>
            </a:r>
            <a:r>
              <a:rPr lang="cs-CZ" dirty="0"/>
              <a:t> a </a:t>
            </a:r>
            <a:r>
              <a:rPr lang="cs-CZ" dirty="0" err="1"/>
              <a:t>Schaumburg-Lippe</a:t>
            </a:r>
            <a:r>
              <a:rPr lang="cs-CZ" dirty="0"/>
              <a:t> byly roku 1946 spojeny v novou zemi Dolní Sasko. Země </a:t>
            </a:r>
            <a:r>
              <a:rPr lang="cs-CZ" dirty="0" err="1"/>
              <a:t>Lippe</a:t>
            </a:r>
            <a:r>
              <a:rPr lang="cs-CZ" dirty="0"/>
              <a:t> byla roku 1948 připojena k Severnímu Porýní-Vestfálsku.</a:t>
            </a:r>
          </a:p>
        </p:txBody>
      </p:sp>
    </p:spTree>
    <p:extLst>
      <p:ext uri="{BB962C8B-B14F-4D97-AF65-F5344CB8AC3E}">
        <p14:creationId xmlns:p14="http://schemas.microsoft.com/office/powerpoint/2010/main" val="42025420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"/>
            <a:ext cx="4824536" cy="6887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64594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503132" y="1628800"/>
            <a:ext cx="8137742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9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ROZDĚLENÍ </a:t>
            </a:r>
          </a:p>
          <a:p>
            <a:pPr algn="ctr"/>
            <a:r>
              <a:rPr lang="cs-CZ" sz="9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BERLÍNA</a:t>
            </a:r>
            <a:endParaRPr lang="cs-CZ" sz="9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Soubor:Bln11 divide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90775" cy="2038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Soubor:Berlin Blockade-map.sv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1650" y="1177239"/>
            <a:ext cx="7372350" cy="5648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2656"/>
            <a:ext cx="8229600" cy="6336704"/>
          </a:xfrm>
        </p:spPr>
        <p:txBody>
          <a:bodyPr/>
          <a:lstStyle/>
          <a:p>
            <a:r>
              <a:rPr lang="cs-CZ" sz="4800" dirty="0"/>
              <a:t>Rozdělení Berlína do čtyř sektorů, z nichž pak vznikl </a:t>
            </a:r>
            <a:r>
              <a:rPr lang="cs-CZ" sz="4800" b="1" u="sng" dirty="0">
                <a:solidFill>
                  <a:srgbClr val="FFFF00"/>
                </a:solidFill>
              </a:rPr>
              <a:t>Západní Berlín</a:t>
            </a:r>
            <a:r>
              <a:rPr lang="cs-CZ" sz="4800" dirty="0"/>
              <a:t> a </a:t>
            </a:r>
            <a:r>
              <a:rPr lang="cs-CZ" sz="4800" b="1" u="sng" dirty="0">
                <a:solidFill>
                  <a:srgbClr val="FFFF00"/>
                </a:solidFill>
              </a:rPr>
              <a:t>Východní Berlín</a:t>
            </a:r>
            <a:r>
              <a:rPr lang="cs-CZ" sz="4800" dirty="0"/>
              <a:t>, patří k nejznámějším důsledkům studené války mezi vítěznými mocnostmi druhé světové války.</a:t>
            </a:r>
            <a:endParaRPr lang="cs-CZ" sz="48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2656"/>
            <a:ext cx="8229600" cy="6264696"/>
          </a:xfrm>
        </p:spPr>
        <p:txBody>
          <a:bodyPr/>
          <a:lstStyle/>
          <a:p>
            <a:r>
              <a:rPr lang="cs-CZ" sz="3400" b="1" dirty="0">
                <a:solidFill>
                  <a:srgbClr val="FFFF00"/>
                </a:solidFill>
              </a:rPr>
              <a:t>K politickému rozdělení Berlína došlo roku 1948</a:t>
            </a:r>
            <a:r>
              <a:rPr lang="cs-CZ" sz="3400" dirty="0"/>
              <a:t> v důsledku zavedení separátní měny v západních sektorech a následné Berlínské blokády, především poté roku 1949 založením dvou německých států, z nichž jeden, NDR, vyhlásil sovětský sektor Berlína za své hlavní město. </a:t>
            </a:r>
            <a:endParaRPr lang="cs-CZ" sz="3400" dirty="0" smtClean="0"/>
          </a:p>
          <a:p>
            <a:r>
              <a:rPr lang="cs-CZ" sz="3400" b="1" u="sng" dirty="0" smtClean="0">
                <a:solidFill>
                  <a:srgbClr val="FFFF00"/>
                </a:solidFill>
              </a:rPr>
              <a:t>K </a:t>
            </a:r>
            <a:r>
              <a:rPr lang="cs-CZ" sz="3400" b="1" u="sng" dirty="0">
                <a:solidFill>
                  <a:srgbClr val="FFFF00"/>
                </a:solidFill>
              </a:rPr>
              <a:t>územnímu a tím faktickému rozdělení města došlo pak 13. srpna 1961 stavbou Berlínské zdi</a:t>
            </a:r>
            <a:r>
              <a:rPr lang="cs-CZ" sz="3400" dirty="0"/>
              <a:t> (rozdělení města skončilo až pádem Berlínské zdi 9. listopadu 1989).</a:t>
            </a:r>
            <a:endParaRPr lang="cs-CZ" sz="3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5540" name="Picture 4" descr="10051049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709120"/>
          </a:xfrm>
          <a:ln>
            <a:solidFill>
              <a:schemeClr val="accent1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b="1" u="sng" dirty="0"/>
              <a:t>Délka </a:t>
            </a:r>
            <a:r>
              <a:rPr lang="cs-CZ" b="1" u="sng" dirty="0" smtClean="0"/>
              <a:t>trvání: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FF00"/>
                </a:solidFill>
              </a:rPr>
              <a:t>24.červen </a:t>
            </a:r>
            <a:r>
              <a:rPr lang="cs-CZ" b="1" dirty="0">
                <a:solidFill>
                  <a:srgbClr val="FFFF00"/>
                </a:solidFill>
              </a:rPr>
              <a:t>1948-12. květen </a:t>
            </a:r>
            <a:r>
              <a:rPr lang="cs-CZ" b="1" dirty="0" smtClean="0">
                <a:solidFill>
                  <a:srgbClr val="FFFF00"/>
                </a:solidFill>
              </a:rPr>
              <a:t>1949</a:t>
            </a:r>
            <a:endParaRPr lang="cs-CZ" dirty="0"/>
          </a:p>
          <a:p>
            <a:pPr>
              <a:lnSpc>
                <a:spcPct val="90000"/>
              </a:lnSpc>
            </a:pPr>
            <a:r>
              <a:rPr lang="cs-CZ" dirty="0"/>
              <a:t>Marshallův plán z roku 1948 ekonomicky pomohl třem západním zónám a stal se základem pro </a:t>
            </a:r>
            <a:r>
              <a:rPr lang="cs-CZ" dirty="0" smtClean="0"/>
              <a:t>příští “</a:t>
            </a:r>
            <a:r>
              <a:rPr lang="cs-CZ" dirty="0"/>
              <a:t>hospodářský zázrak</a:t>
            </a:r>
            <a:r>
              <a:rPr lang="cs-CZ" dirty="0" smtClean="0"/>
              <a:t>“ v </a:t>
            </a:r>
            <a:r>
              <a:rPr lang="cs-CZ" dirty="0"/>
              <a:t>SRN.</a:t>
            </a:r>
          </a:p>
          <a:p>
            <a:pPr>
              <a:lnSpc>
                <a:spcPct val="90000"/>
              </a:lnSpc>
            </a:pPr>
            <a:r>
              <a:rPr lang="cs-CZ" dirty="0"/>
              <a:t>18.června 1948 proběhla měnová reforma v SRN a vznikla nová měnová jednotka DM</a:t>
            </a:r>
            <a:r>
              <a:rPr lang="cs-CZ" dirty="0" smtClean="0"/>
              <a:t>. Až </a:t>
            </a:r>
            <a:r>
              <a:rPr lang="cs-CZ" dirty="0"/>
              <a:t>23.června 1948 po neúspěšném jednání čtyř velmocí byli Sověti donuceni zavést ve svém pásmu nová platidla.</a:t>
            </a:r>
          </a:p>
        </p:txBody>
      </p:sp>
      <p:sp>
        <p:nvSpPr>
          <p:cNvPr id="3" name="Obdélník 2"/>
          <p:cNvSpPr/>
          <p:nvPr/>
        </p:nvSpPr>
        <p:spPr>
          <a:xfrm>
            <a:off x="891997" y="285769"/>
            <a:ext cx="718177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I. </a:t>
            </a:r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BERLÍNSKÁ KRIZE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76672"/>
            <a:ext cx="8229600" cy="6264696"/>
          </a:xfrm>
        </p:spPr>
        <p:txBody>
          <a:bodyPr/>
          <a:lstStyle/>
          <a:p>
            <a:r>
              <a:rPr lang="cs-CZ" sz="4400" b="1" dirty="0">
                <a:solidFill>
                  <a:srgbClr val="FFFF00"/>
                </a:solidFill>
              </a:rPr>
              <a:t>30.března 1948 se omezila železniční spojení mezi západním Berlínem a západními okupačními zónami</a:t>
            </a:r>
            <a:r>
              <a:rPr lang="cs-CZ" sz="4400" dirty="0" smtClean="0"/>
              <a:t>.</a:t>
            </a:r>
          </a:p>
          <a:p>
            <a:r>
              <a:rPr lang="cs-CZ" sz="4400" dirty="0" smtClean="0"/>
              <a:t>V </a:t>
            </a:r>
            <a:r>
              <a:rPr lang="cs-CZ" sz="4400" dirty="0"/>
              <a:t>červnu došlo k cestovní blokádě západního Berlína</a:t>
            </a:r>
            <a:r>
              <a:rPr lang="cs-CZ" sz="4400" dirty="0" smtClean="0"/>
              <a:t>. Stalin </a:t>
            </a:r>
            <a:r>
              <a:rPr lang="cs-CZ" sz="4400" dirty="0"/>
              <a:t>měl v úmyslu i leteckou blokádu</a:t>
            </a:r>
            <a:r>
              <a:rPr lang="cs-CZ" sz="4400" dirty="0" smtClean="0"/>
              <a:t>, ale </a:t>
            </a:r>
            <a:r>
              <a:rPr lang="cs-CZ" sz="4400" dirty="0"/>
              <a:t>k té nedošlo i proto</a:t>
            </a:r>
            <a:r>
              <a:rPr lang="cs-CZ" sz="4400" dirty="0" smtClean="0"/>
              <a:t>, že </a:t>
            </a:r>
            <a:r>
              <a:rPr lang="cs-CZ" sz="4400" dirty="0"/>
              <a:t>měl strach z vojenského konfliktu.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2656"/>
            <a:ext cx="8229600" cy="6120680"/>
          </a:xfrm>
        </p:spPr>
        <p:txBody>
          <a:bodyPr/>
          <a:lstStyle/>
          <a:p>
            <a:r>
              <a:rPr lang="cs-CZ" sz="4400" b="1" dirty="0">
                <a:solidFill>
                  <a:srgbClr val="FFFF00"/>
                </a:solidFill>
              </a:rPr>
              <a:t>USA a Velká Británie vytvořili letecký koridor díky němuž zásobovali Západní Berlín</a:t>
            </a:r>
            <a:r>
              <a:rPr lang="cs-CZ" sz="4400" dirty="0" smtClean="0"/>
              <a:t>. </a:t>
            </a:r>
          </a:p>
          <a:p>
            <a:r>
              <a:rPr lang="cs-CZ" sz="4400" dirty="0" smtClean="0"/>
              <a:t>Za </a:t>
            </a:r>
            <a:r>
              <a:rPr lang="cs-CZ" sz="4400" dirty="0"/>
              <a:t>14 měsíců trvání blokády dopravila letadla do města celkem 2.5 milionů tun nákladu</a:t>
            </a:r>
            <a:r>
              <a:rPr lang="cs-CZ" sz="4400" dirty="0" smtClean="0"/>
              <a:t>. V </a:t>
            </a:r>
            <a:r>
              <a:rPr lang="cs-CZ" sz="4400" dirty="0"/>
              <a:t>únoru 1949 bylo v Moskvě rozhodnuto</a:t>
            </a:r>
            <a:r>
              <a:rPr lang="cs-CZ" sz="4400" dirty="0" smtClean="0"/>
              <a:t>, že </a:t>
            </a:r>
            <a:r>
              <a:rPr lang="cs-CZ" sz="4400" dirty="0"/>
              <a:t>je blokáda </a:t>
            </a:r>
            <a:r>
              <a:rPr lang="cs-CZ" sz="4400" dirty="0" smtClean="0"/>
              <a:t>neúčinná. V </a:t>
            </a:r>
            <a:r>
              <a:rPr lang="cs-CZ" sz="4400" dirty="0"/>
              <a:t>květnu 1949 byla blokáda zrušena.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://simonak.eu/images/obrazky_ostatni_strany/h_k/6_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-27142"/>
            <a:ext cx="6480720" cy="6859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60035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00" y="332656"/>
            <a:ext cx="9123600" cy="6280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712422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2656"/>
            <a:ext cx="8229600" cy="6192688"/>
          </a:xfrm>
        </p:spPr>
        <p:txBody>
          <a:bodyPr/>
          <a:lstStyle/>
          <a:p>
            <a:r>
              <a:rPr lang="cs-CZ" sz="5400" b="1" dirty="0">
                <a:solidFill>
                  <a:srgbClr val="FFFF00"/>
                </a:solidFill>
              </a:rPr>
              <a:t>První berlínská krize ve </a:t>
            </a:r>
            <a:r>
              <a:rPr lang="cs-CZ" sz="5400" b="1" dirty="0" smtClean="0">
                <a:solidFill>
                  <a:srgbClr val="FFFF00"/>
                </a:solidFill>
              </a:rPr>
              <a:t>svých </a:t>
            </a:r>
            <a:r>
              <a:rPr lang="cs-CZ" sz="5400" b="1" dirty="0">
                <a:solidFill>
                  <a:srgbClr val="FFFF00"/>
                </a:solidFill>
              </a:rPr>
              <a:t>důsledcích vedla ke zvýšenému zbrojení na obou stranách sporu a přispěla k ideologizaci </a:t>
            </a:r>
            <a:r>
              <a:rPr lang="cs-CZ" sz="5400" b="1" dirty="0" smtClean="0">
                <a:solidFill>
                  <a:srgbClr val="FFFF00"/>
                </a:solidFill>
              </a:rPr>
              <a:t>konfliktu </a:t>
            </a:r>
            <a:r>
              <a:rPr lang="cs-CZ" sz="5400" b="1" dirty="0">
                <a:solidFill>
                  <a:srgbClr val="FFFF00"/>
                </a:solidFill>
              </a:rPr>
              <a:t>východ-západ.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25144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800" b="1" u="sng" dirty="0"/>
              <a:t>Délka </a:t>
            </a:r>
            <a:r>
              <a:rPr lang="cs-CZ" sz="2800" b="1" u="sng" dirty="0" smtClean="0"/>
              <a:t>trvání:</a:t>
            </a:r>
            <a:r>
              <a:rPr lang="cs-CZ" sz="2800" dirty="0" smtClean="0"/>
              <a:t> </a:t>
            </a:r>
            <a:r>
              <a:rPr lang="cs-CZ" sz="2800" b="1" dirty="0">
                <a:solidFill>
                  <a:srgbClr val="FFFF00"/>
                </a:solidFill>
              </a:rPr>
              <a:t>1958-1961</a:t>
            </a:r>
          </a:p>
          <a:p>
            <a:pPr>
              <a:lnSpc>
                <a:spcPct val="90000"/>
              </a:lnSpc>
            </a:pPr>
            <a:r>
              <a:rPr lang="cs-CZ" sz="2500" dirty="0" smtClean="0"/>
              <a:t>Volný </a:t>
            </a:r>
            <a:r>
              <a:rPr lang="cs-CZ" sz="2500" dirty="0"/>
              <a:t>pohyb mezi Východním a Západním Berlínem vedl ve druhé polovině 50. let k masivnímu odchodu východoněmeckého obyvatelstva (zejména kvalifikovaného) na Západ. </a:t>
            </a:r>
            <a:r>
              <a:rPr lang="cs-CZ" sz="2500" u="sng" dirty="0">
                <a:solidFill>
                  <a:srgbClr val="FFFF00"/>
                </a:solidFill>
              </a:rPr>
              <a:t>Komunistický vůdce NDR Walter </a:t>
            </a:r>
            <a:r>
              <a:rPr lang="cs-CZ" sz="2500" u="sng" dirty="0" err="1">
                <a:solidFill>
                  <a:srgbClr val="FFFF00"/>
                </a:solidFill>
              </a:rPr>
              <a:t>Ulbricht</a:t>
            </a:r>
            <a:r>
              <a:rPr lang="cs-CZ" sz="2500" dirty="0"/>
              <a:t> nabádal Chruščova, aby sjednotil Berlín třeba i silou pod východoněmecký režim. Chruščov nepovažoval ze sovětského hlediska Berlín za podstatný, ale nakonec ustoupil. </a:t>
            </a:r>
            <a:r>
              <a:rPr lang="cs-CZ" sz="2500" b="1" u="sng" dirty="0">
                <a:solidFill>
                  <a:srgbClr val="FFFF00"/>
                </a:solidFill>
              </a:rPr>
              <a:t>A tak v listopadu 1958 poslal západním velmocem ultimátum, ve kterém oznamoval uzavření jednostranné mírové smlouvy s NDR, po níž měla přejít správa Berlína pod východoněmecký režim, což by de facto znamenalo včlenění celého Berlína do NDR.</a:t>
            </a:r>
            <a:r>
              <a:rPr lang="cs-CZ" sz="2500" b="1" u="sng" dirty="0" smtClean="0">
                <a:solidFill>
                  <a:srgbClr val="FFFF00"/>
                </a:solidFill>
              </a:rPr>
              <a:t> </a:t>
            </a:r>
            <a:endParaRPr lang="cs-CZ" sz="2500" b="1" u="sng" dirty="0">
              <a:solidFill>
                <a:srgbClr val="FFFF00"/>
              </a:solidFill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865943" y="260648"/>
            <a:ext cx="74558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II. BERLÍNSKÁ KRIZE</a:t>
            </a:r>
            <a:endParaRPr lang="cs-CZ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2" y="1268760"/>
            <a:ext cx="9142113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84018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80720"/>
          </a:xfrm>
        </p:spPr>
        <p:txBody>
          <a:bodyPr/>
          <a:lstStyle/>
          <a:p>
            <a:r>
              <a:rPr lang="cs-CZ" sz="2400" b="1" dirty="0">
                <a:solidFill>
                  <a:srgbClr val="FFFF00"/>
                </a:solidFill>
              </a:rPr>
              <a:t>V roce 1961 krize eskalovala</a:t>
            </a:r>
            <a:r>
              <a:rPr lang="cs-CZ" sz="2400" dirty="0"/>
              <a:t>. </a:t>
            </a:r>
            <a:endParaRPr lang="cs-CZ" sz="2400" dirty="0" smtClean="0"/>
          </a:p>
          <a:p>
            <a:r>
              <a:rPr lang="cs-CZ" sz="2400" dirty="0" smtClean="0"/>
              <a:t>V </a:t>
            </a:r>
            <a:r>
              <a:rPr lang="cs-CZ" sz="2400" dirty="0"/>
              <a:t>červnu toho roku došlo k sovětsko-americké schůzce na nejvyšší úrovni ve Vídni mezi Chruščovem a novým mladým americkým prezidentem Johnem F. Kennedym, která ovšem nepřinesla žádné řešení. </a:t>
            </a:r>
            <a:endParaRPr lang="cs-CZ" sz="2400" dirty="0" smtClean="0"/>
          </a:p>
          <a:p>
            <a:r>
              <a:rPr lang="cs-CZ" sz="2400" u="sng" dirty="0" smtClean="0">
                <a:solidFill>
                  <a:srgbClr val="FFFF00"/>
                </a:solidFill>
              </a:rPr>
              <a:t>Země </a:t>
            </a:r>
            <a:r>
              <a:rPr lang="cs-CZ" sz="2400" u="sng" dirty="0">
                <a:solidFill>
                  <a:srgbClr val="FFFF00"/>
                </a:solidFill>
              </a:rPr>
              <a:t>Varšavské smlouvy se po formální schůzce 13. srpna 1961 rozhodly uzavřít hranice mezi Západním Berlínem a NDR, respektive východní částí Berlína. Krátce na to byla zahájena stavba betonové Berlínské zdi s ostnatým drátem </a:t>
            </a:r>
            <a:r>
              <a:rPr lang="cs-CZ" sz="2400" dirty="0"/>
              <a:t>(nazývané také jako „</a:t>
            </a:r>
            <a:r>
              <a:rPr lang="cs-CZ" sz="2400" dirty="0" err="1"/>
              <a:t>Ulbrichtova</a:t>
            </a:r>
            <a:r>
              <a:rPr lang="cs-CZ" sz="2400" dirty="0"/>
              <a:t> čínská zeď“ nebo „Zeď hanby“), </a:t>
            </a:r>
            <a:r>
              <a:rPr lang="cs-CZ" sz="2400" u="sng" dirty="0">
                <a:solidFill>
                  <a:srgbClr val="FFFF00"/>
                </a:solidFill>
              </a:rPr>
              <a:t>která obehnala celý Západní Berlín a na styčných kótách byly rozmístěny sovětské vojenské jednotky. </a:t>
            </a:r>
            <a:endParaRPr lang="cs-CZ" sz="2400" u="sng" dirty="0" smtClean="0">
              <a:solidFill>
                <a:srgbClr val="FFFF00"/>
              </a:solidFill>
            </a:endParaRPr>
          </a:p>
          <a:p>
            <a:r>
              <a:rPr lang="cs-CZ" sz="2400" u="sng" dirty="0" smtClean="0">
                <a:solidFill>
                  <a:srgbClr val="FFFF00"/>
                </a:solidFill>
              </a:rPr>
              <a:t>USA </a:t>
            </a:r>
            <a:r>
              <a:rPr lang="cs-CZ" sz="2400" u="sng" dirty="0">
                <a:solidFill>
                  <a:srgbClr val="FFFF00"/>
                </a:solidFill>
              </a:rPr>
              <a:t>reagovaly přesunutím tankové divize do Západního Berlína. Došlo k bojové pohotovosti armád na obou stranách konfliktu, ale k vážnějším problémům nedošlo. Chruščov zejména z obav před vyhrocením sporu se Západem nakonec mírovou smlouvu s NDR neuzavřel.</a:t>
            </a:r>
          </a:p>
        </p:txBody>
      </p:sp>
    </p:spTree>
    <p:extLst>
      <p:ext uri="{BB962C8B-B14F-4D97-AF65-F5344CB8AC3E}">
        <p14:creationId xmlns:p14="http://schemas.microsoft.com/office/powerpoint/2010/main" val="11791250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74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58292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988" y="17229"/>
            <a:ext cx="4875267" cy="68505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11253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4314" y="404664"/>
            <a:ext cx="9144001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Výsledek krize </a:t>
            </a:r>
            <a:r>
              <a:rPr lang="cs-CZ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znamenal</a:t>
            </a:r>
          </a:p>
          <a:p>
            <a:pPr algn="ctr"/>
            <a:r>
              <a:rPr lang="cs-CZ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zachování statutu quo rozděleného </a:t>
            </a:r>
            <a:r>
              <a:rPr lang="cs-CZ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Berlína</a:t>
            </a:r>
          </a:p>
          <a:p>
            <a:pPr algn="ctr"/>
            <a:r>
              <a:rPr lang="cs-CZ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Německa až do událostí v roce </a:t>
            </a:r>
            <a:r>
              <a:rPr lang="cs-CZ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1989, </a:t>
            </a:r>
            <a:r>
              <a:rPr lang="cs-CZ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kdy došlo k destrukci komunistického </a:t>
            </a:r>
            <a:r>
              <a:rPr lang="cs-CZ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režimu</a:t>
            </a:r>
          </a:p>
          <a:p>
            <a:pPr algn="ctr"/>
            <a:r>
              <a:rPr lang="cs-CZ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 zemích Východního bloku </a:t>
            </a:r>
            <a:endParaRPr lang="cs-CZ" sz="48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r>
              <a:rPr lang="cs-CZ" sz="48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</a:t>
            </a:r>
            <a:r>
              <a:rPr lang="cs-CZ" sz="4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 ním i k pádu Berlínské zdi.</a:t>
            </a:r>
            <a:endParaRPr lang="cs-CZ" sz="48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606996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37257" y="1700808"/>
            <a:ext cx="769954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96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BERLÍNSKÁ </a:t>
            </a:r>
          </a:p>
          <a:p>
            <a:pPr algn="ctr"/>
            <a:r>
              <a:rPr lang="cs-CZ" sz="96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ZEĎ</a:t>
            </a:r>
            <a:endParaRPr lang="cs-CZ" sz="96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8676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8481" y="33770"/>
            <a:ext cx="5499823" cy="6824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27140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404664"/>
            <a:ext cx="8229600" cy="6120680"/>
          </a:xfrm>
        </p:spPr>
        <p:txBody>
          <a:bodyPr/>
          <a:lstStyle/>
          <a:p>
            <a:r>
              <a:rPr lang="cs-CZ" sz="4000" b="1" u="sng" dirty="0">
                <a:solidFill>
                  <a:srgbClr val="FFFF00"/>
                </a:solidFill>
              </a:rPr>
              <a:t>Postavena 13.srpna 1961</a:t>
            </a:r>
          </a:p>
          <a:p>
            <a:r>
              <a:rPr lang="cs-CZ" sz="4000" dirty="0"/>
              <a:t>Nejvýznamnější symbol studené války</a:t>
            </a:r>
            <a:r>
              <a:rPr lang="cs-CZ" sz="4000" dirty="0" smtClean="0"/>
              <a:t>, rozdělení </a:t>
            </a:r>
            <a:r>
              <a:rPr lang="cs-CZ" sz="4000" dirty="0"/>
              <a:t>Berlína</a:t>
            </a:r>
            <a:r>
              <a:rPr lang="cs-CZ" sz="4000" dirty="0" smtClean="0"/>
              <a:t>, Německa </a:t>
            </a:r>
            <a:r>
              <a:rPr lang="cs-CZ" sz="4000" dirty="0"/>
              <a:t>a Evropy.</a:t>
            </a:r>
          </a:p>
          <a:p>
            <a:r>
              <a:rPr lang="cs-CZ" sz="4000" dirty="0"/>
              <a:t>Berlín je novou SRN jen s malými </a:t>
            </a:r>
            <a:r>
              <a:rPr lang="cs-CZ" sz="4000" dirty="0" smtClean="0"/>
              <a:t>výjimkami </a:t>
            </a:r>
            <a:r>
              <a:rPr lang="cs-CZ" sz="4000" dirty="0"/>
              <a:t>považován za spolkovou zemi</a:t>
            </a:r>
            <a:r>
              <a:rPr lang="cs-CZ" sz="4000" dirty="0" smtClean="0"/>
              <a:t>. </a:t>
            </a:r>
          </a:p>
          <a:p>
            <a:r>
              <a:rPr lang="cs-CZ" sz="4000" b="1" dirty="0" smtClean="0">
                <a:solidFill>
                  <a:srgbClr val="FFFF00"/>
                </a:solidFill>
              </a:rPr>
              <a:t>V </a:t>
            </a:r>
            <a:r>
              <a:rPr lang="cs-CZ" sz="4000" b="1" dirty="0">
                <a:solidFill>
                  <a:srgbClr val="FFFF00"/>
                </a:solidFill>
              </a:rPr>
              <a:t>době od 1949 až 1961 opustilo území NDR téměř 3 miliony obyvatel.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"/>
            <a:ext cx="5449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583726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648"/>
            <a:ext cx="8229600" cy="6192688"/>
          </a:xfrm>
        </p:spPr>
        <p:txBody>
          <a:bodyPr/>
          <a:lstStyle/>
          <a:p>
            <a:r>
              <a:rPr lang="cs-CZ" sz="4000" dirty="0"/>
              <a:t>K rozhodnutí postavení zdi došlo zřejmě především z iniciativy N</a:t>
            </a:r>
            <a:r>
              <a:rPr lang="cs-CZ" sz="4000" dirty="0" smtClean="0"/>
              <a:t>. S. Chruščova </a:t>
            </a:r>
            <a:r>
              <a:rPr lang="cs-CZ" sz="4000" dirty="0"/>
              <a:t>na setkání nejvyšších představitelů Varšavské smlouvy.</a:t>
            </a:r>
          </a:p>
          <a:p>
            <a:r>
              <a:rPr lang="cs-CZ" sz="4000" b="1" dirty="0">
                <a:solidFill>
                  <a:srgbClr val="FFFF00"/>
                </a:solidFill>
              </a:rPr>
              <a:t>V noci z 12.na 13.srpna 1961 obsadila pohraniční stráž hranice k Západnímu Berlínu.</a:t>
            </a:r>
          </a:p>
          <a:p>
            <a:r>
              <a:rPr lang="cs-CZ" sz="4000" b="1" u="sng" dirty="0">
                <a:solidFill>
                  <a:srgbClr val="FFFF00"/>
                </a:solidFill>
              </a:rPr>
              <a:t>Od 16.srpna byl nahrazován ostnatý drát zdí.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9" y="332656"/>
            <a:ext cx="9134941" cy="5949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01497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2656"/>
            <a:ext cx="8229600" cy="6192688"/>
          </a:xfrm>
        </p:spPr>
        <p:txBody>
          <a:bodyPr/>
          <a:lstStyle/>
          <a:p>
            <a:r>
              <a:rPr lang="cs-CZ" sz="3700" b="1" dirty="0">
                <a:hlinkClick r:id="rId2" tooltip="16. srpen"/>
              </a:rPr>
              <a:t>16. srpna</a:t>
            </a:r>
            <a:r>
              <a:rPr lang="cs-CZ" sz="3700" b="1" dirty="0"/>
              <a:t>, vzhledem k absenci jakékoliv reakce z americké strany, začal být drát nahrazován zdí v pravém slova smyslu. V příštích měsících došlo k vybudování opevnění hranic mezi NDR a SRN, což upevnilo nepropustnost hranic mezi státy </a:t>
            </a:r>
            <a:r>
              <a:rPr lang="cs-CZ" sz="3700" b="1" dirty="0">
                <a:hlinkClick r:id="rId3" tooltip="Východní blok"/>
              </a:rPr>
              <a:t>Východního bloku</a:t>
            </a:r>
            <a:r>
              <a:rPr lang="cs-CZ" sz="3700" b="1" dirty="0"/>
              <a:t> a okolními státy. Tyto hranice se i z toho důvodu označují jako „</a:t>
            </a:r>
            <a:r>
              <a:rPr lang="cs-CZ" sz="3700" b="1" dirty="0">
                <a:hlinkClick r:id="rId4" tooltip="Železná opona"/>
              </a:rPr>
              <a:t>železná opona</a:t>
            </a:r>
            <a:r>
              <a:rPr lang="cs-CZ" sz="3700" b="1" dirty="0"/>
              <a:t>“.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97" y="30338"/>
            <a:ext cx="9099702" cy="68276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54157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2656"/>
            <a:ext cx="8229600" cy="6192688"/>
          </a:xfrm>
        </p:spPr>
        <p:txBody>
          <a:bodyPr/>
          <a:lstStyle/>
          <a:p>
            <a:r>
              <a:rPr lang="cs-CZ" sz="4400" b="1" dirty="0"/>
              <a:t>Zeď pozůstávala z více částí. Vlastní zeď, jak je známá, ležela těsně na hranici k západním sektorům (vně byly asi dva metry pozemku, ještě patřícího k východnímu Berlínu). Tato zeď se skládala z betonových, asi 3,6 metru vysokých panelů. </a:t>
            </a:r>
            <a:endParaRPr lang="cs-CZ" sz="440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2656"/>
            <a:ext cx="8229600" cy="6120680"/>
          </a:xfrm>
        </p:spPr>
        <p:txBody>
          <a:bodyPr/>
          <a:lstStyle/>
          <a:p>
            <a:r>
              <a:rPr lang="cs-CZ" sz="4400" b="1" dirty="0"/>
              <a:t>Na východní straně se pak nacházelo rozdílně široké pásmo, skládající se z různých ochranných pásů: ostnatý drát, pás pro psy, pro pohraniční stráž, různé (i protitankové) zátarasy, a další zeď směrem na východ.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" y="764704"/>
            <a:ext cx="9135899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111803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7544" y="188640"/>
            <a:ext cx="8229600" cy="6408712"/>
          </a:xfrm>
        </p:spPr>
        <p:txBody>
          <a:bodyPr/>
          <a:lstStyle/>
          <a:p>
            <a:r>
              <a:rPr lang="cs-CZ" sz="4400" b="1" dirty="0"/>
              <a:t>Každých několik set metrů stála strážní věž. V průběhu doby byla zeď neustále modernizována, jsou známy čtyři generace modelů. Domy, stojící přímo na východoberlínské straně zdi, byly většinou neobydlené, dveře a okna byly </a:t>
            </a:r>
            <a:r>
              <a:rPr lang="cs-CZ" sz="4400" b="1" dirty="0" smtClean="0"/>
              <a:t>zazděny.</a:t>
            </a:r>
            <a:endParaRPr lang="cs-CZ" sz="4400" b="1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94" y="980728"/>
            <a:ext cx="9144001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397054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Berlínská zeď-oběti zdi</a:t>
            </a:r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b="1" dirty="0">
                <a:solidFill>
                  <a:srgbClr val="FFFF00"/>
                </a:solidFill>
              </a:rPr>
              <a:t>Zeď měla celkovou délku 165 km</a:t>
            </a:r>
            <a:r>
              <a:rPr lang="cs-CZ" dirty="0"/>
              <a:t> (45 km s hranicí Západního Berlína, 120 km čítala hranice mezi Západním Berlínem a Braniborskem). </a:t>
            </a:r>
          </a:p>
          <a:p>
            <a:pPr>
              <a:lnSpc>
                <a:spcPct val="90000"/>
              </a:lnSpc>
            </a:pPr>
            <a:r>
              <a:rPr lang="cs-CZ" dirty="0"/>
              <a:t>O počtu obětí, které při pokusu o překročení zdi přišly o život, se vedly a dodnes vedou spory a zdá se být i v budoucnosti obtížné dojít k jednoznačným závěrům: v análech NDR se tyto incidenty neobjevují. Celé téma je v Berlíně stále kontroverzní.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2656"/>
            <a:ext cx="8229600" cy="6120680"/>
          </a:xfrm>
        </p:spPr>
        <p:txBody>
          <a:bodyPr/>
          <a:lstStyle/>
          <a:p>
            <a:r>
              <a:rPr lang="cs-CZ" dirty="0">
                <a:latin typeface="Arial" charset="0"/>
              </a:rPr>
              <a:t>Berlínská prokuratura roku 2000 udala počet </a:t>
            </a:r>
            <a:r>
              <a:rPr lang="cs-CZ" dirty="0">
                <a:solidFill>
                  <a:srgbClr val="FFFF00"/>
                </a:solidFill>
                <a:latin typeface="Arial" charset="0"/>
              </a:rPr>
              <a:t>86 prokazatelně usmrcených</a:t>
            </a:r>
            <a:r>
              <a:rPr lang="cs-CZ" dirty="0">
                <a:latin typeface="Arial" charset="0"/>
              </a:rPr>
              <a:t>; v této době vychází </a:t>
            </a:r>
            <a:r>
              <a:rPr lang="cs-CZ" i="1" dirty="0">
                <a:latin typeface="Arial" charset="0"/>
              </a:rPr>
              <a:t>Pracovní skupina 13. srpen</a:t>
            </a:r>
            <a:r>
              <a:rPr lang="cs-CZ" dirty="0">
                <a:latin typeface="Arial" charset="0"/>
              </a:rPr>
              <a:t> (podle data stavby zdi) z nejméně </a:t>
            </a:r>
            <a:r>
              <a:rPr lang="cs-CZ" dirty="0">
                <a:solidFill>
                  <a:srgbClr val="FFFF00"/>
                </a:solidFill>
                <a:latin typeface="Arial" charset="0"/>
              </a:rPr>
              <a:t>238 </a:t>
            </a:r>
            <a:r>
              <a:rPr lang="cs-CZ" dirty="0" smtClean="0">
                <a:solidFill>
                  <a:srgbClr val="FFFF00"/>
                </a:solidFill>
                <a:latin typeface="Arial" charset="0"/>
              </a:rPr>
              <a:t>obětí</a:t>
            </a:r>
            <a:r>
              <a:rPr lang="cs-CZ" dirty="0" smtClean="0">
                <a:latin typeface="Arial" charset="0"/>
              </a:rPr>
              <a:t>, </a:t>
            </a:r>
            <a:r>
              <a:rPr lang="cs-CZ" dirty="0">
                <a:latin typeface="Arial" charset="0"/>
              </a:rPr>
              <a:t>a očividně jiná kritéria používá </a:t>
            </a:r>
            <a:r>
              <a:rPr lang="cs-CZ" i="1" dirty="0">
                <a:latin typeface="Arial" charset="0"/>
              </a:rPr>
              <a:t>Ústředí úřad pro vládní a spolkovou kriminalitu</a:t>
            </a:r>
            <a:r>
              <a:rPr lang="cs-CZ" dirty="0">
                <a:latin typeface="Arial" charset="0"/>
              </a:rPr>
              <a:t>, který v té době uvedl </a:t>
            </a:r>
            <a:r>
              <a:rPr lang="cs-CZ" dirty="0">
                <a:solidFill>
                  <a:srgbClr val="FFFF00"/>
                </a:solidFill>
                <a:latin typeface="Arial" charset="0"/>
              </a:rPr>
              <a:t>262</a:t>
            </a:r>
            <a:r>
              <a:rPr lang="cs-CZ" dirty="0">
                <a:latin typeface="Arial" charset="0"/>
              </a:rPr>
              <a:t> </a:t>
            </a:r>
            <a:r>
              <a:rPr lang="cs-CZ" dirty="0" smtClean="0">
                <a:solidFill>
                  <a:srgbClr val="FFFF00"/>
                </a:solidFill>
                <a:latin typeface="Arial" charset="0"/>
              </a:rPr>
              <a:t>obětí</a:t>
            </a:r>
            <a:r>
              <a:rPr lang="cs-CZ" dirty="0" smtClean="0">
                <a:latin typeface="Arial" charset="0"/>
              </a:rPr>
              <a:t> </a:t>
            </a:r>
            <a:r>
              <a:rPr lang="cs-CZ" dirty="0">
                <a:latin typeface="Arial" charset="0"/>
              </a:rPr>
              <a:t>– jedná se očividně o zcela různá kritéria pro </a:t>
            </a:r>
            <a:r>
              <a:rPr lang="cs-CZ" dirty="0" smtClean="0">
                <a:latin typeface="Arial" charset="0"/>
              </a:rPr>
              <a:t>výpočet. </a:t>
            </a:r>
            <a:r>
              <a:rPr lang="cs-CZ" dirty="0">
                <a:latin typeface="Arial" charset="0"/>
              </a:rPr>
              <a:t>Pracovní skupina 13. srpen poté roku 2004 svůj odhad snížila na </a:t>
            </a:r>
            <a:r>
              <a:rPr lang="cs-CZ" dirty="0">
                <a:solidFill>
                  <a:srgbClr val="FFFF00"/>
                </a:solidFill>
                <a:latin typeface="Arial" charset="0"/>
              </a:rPr>
              <a:t>190 obětí</a:t>
            </a:r>
            <a:r>
              <a:rPr lang="cs-CZ" dirty="0">
                <a:latin typeface="Arial" charset="0"/>
              </a:rPr>
              <a:t>. 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60648"/>
            <a:ext cx="9112153" cy="6150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767258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2656"/>
            <a:ext cx="8229600" cy="6192688"/>
          </a:xfrm>
        </p:spPr>
        <p:txBody>
          <a:bodyPr/>
          <a:lstStyle/>
          <a:p>
            <a:r>
              <a:rPr lang="cs-CZ" sz="3600" dirty="0">
                <a:latin typeface="Arial" charset="0"/>
              </a:rPr>
              <a:t>Od roku 2005 se bádáním na tomto poli zabývá i </a:t>
            </a:r>
            <a:r>
              <a:rPr lang="cs-CZ" sz="3600" i="1" dirty="0">
                <a:latin typeface="Arial" charset="0"/>
              </a:rPr>
              <a:t>Ústředí pro soudobý historický výzkum</a:t>
            </a:r>
            <a:r>
              <a:rPr lang="cs-CZ" sz="3600" dirty="0">
                <a:latin typeface="Arial" charset="0"/>
              </a:rPr>
              <a:t> v Postupimi, které 13. srpna 2006 uveřejnilo dosavadní stav výzkumu: </a:t>
            </a:r>
            <a:r>
              <a:rPr lang="cs-CZ" sz="3600" b="1" dirty="0">
                <a:solidFill>
                  <a:srgbClr val="FFFF00"/>
                </a:solidFill>
                <a:latin typeface="Arial" charset="0"/>
              </a:rPr>
              <a:t>z dosud 268 evidovaných případů lze 125 považovat za prokázané smrtelné incidenty, 62 případů lze vyloučit, 81 případů není ještě jednoznačně </a:t>
            </a:r>
            <a:r>
              <a:rPr lang="cs-CZ" sz="3600" b="1" dirty="0" smtClean="0">
                <a:solidFill>
                  <a:srgbClr val="FFFF00"/>
                </a:solidFill>
                <a:latin typeface="Arial" charset="0"/>
              </a:rPr>
              <a:t>vyřešeno.</a:t>
            </a:r>
            <a:endParaRPr lang="cs-CZ" sz="3600" b="1" dirty="0">
              <a:solidFill>
                <a:srgbClr val="FFFF00"/>
              </a:solidFill>
              <a:latin typeface="Arial" charset="0"/>
            </a:endParaRPr>
          </a:p>
          <a:p>
            <a:endParaRPr lang="cs-CZ" sz="3600" dirty="0"/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853136"/>
          </a:xfrm>
        </p:spPr>
        <p:txBody>
          <a:bodyPr/>
          <a:lstStyle/>
          <a:p>
            <a:r>
              <a:rPr lang="cs-CZ" sz="4000" dirty="0"/>
              <a:t>Pád Berlínské zdi </a:t>
            </a:r>
            <a:r>
              <a:rPr lang="cs-CZ" sz="4000" b="1" u="sng" dirty="0">
                <a:solidFill>
                  <a:srgbClr val="FFFF00"/>
                </a:solidFill>
              </a:rPr>
              <a:t>9. listopadu 1989</a:t>
            </a:r>
            <a:r>
              <a:rPr lang="cs-CZ" sz="4000" dirty="0"/>
              <a:t> se odehrává stejně překvapivě jako její stavba. V posledních dnech své existence se východoněmecké stranické vedení zabývá diskusemi o nutných změnách, mimo jiné i diskusí o </a:t>
            </a:r>
            <a:r>
              <a:rPr lang="cs-CZ" sz="4000" dirty="0" smtClean="0"/>
              <a:t>hranicích.</a:t>
            </a:r>
            <a:endParaRPr lang="cs-CZ" sz="4000" dirty="0"/>
          </a:p>
        </p:txBody>
      </p:sp>
      <p:sp>
        <p:nvSpPr>
          <p:cNvPr id="2" name="Obdélník 1"/>
          <p:cNvSpPr/>
          <p:nvPr/>
        </p:nvSpPr>
        <p:spPr>
          <a:xfrm>
            <a:off x="902332" y="188640"/>
            <a:ext cx="7068795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72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Pád Berlínské zdi</a:t>
            </a:r>
            <a:endParaRPr lang="cs-CZ" sz="72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76502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033060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260648"/>
            <a:ext cx="8229600" cy="6264696"/>
          </a:xfrm>
        </p:spPr>
        <p:txBody>
          <a:bodyPr/>
          <a:lstStyle/>
          <a:p>
            <a:r>
              <a:rPr lang="cs-CZ" sz="4000" dirty="0" smtClean="0"/>
              <a:t>Na </a:t>
            </a:r>
            <a:r>
              <a:rPr lang="cs-CZ" sz="4000" dirty="0"/>
              <a:t>tiskové konferenci </a:t>
            </a:r>
            <a:r>
              <a:rPr lang="cs-CZ" sz="4000" dirty="0">
                <a:solidFill>
                  <a:srgbClr val="FFFF00"/>
                </a:solidFill>
              </a:rPr>
              <a:t>9. listopadu 1989</a:t>
            </a:r>
            <a:r>
              <a:rPr lang="cs-CZ" sz="4000" dirty="0"/>
              <a:t>, přenášené televizí, předčítá člen politbyra, </a:t>
            </a:r>
            <a:r>
              <a:rPr lang="cs-CZ" sz="4000" dirty="0" err="1">
                <a:solidFill>
                  <a:srgbClr val="FFFF00"/>
                </a:solidFill>
              </a:rPr>
              <a:t>Günter</a:t>
            </a:r>
            <a:r>
              <a:rPr lang="cs-CZ" sz="4000" dirty="0">
                <a:solidFill>
                  <a:srgbClr val="FFFF00"/>
                </a:solidFill>
              </a:rPr>
              <a:t> </a:t>
            </a:r>
            <a:r>
              <a:rPr lang="cs-CZ" sz="4000" dirty="0" err="1">
                <a:solidFill>
                  <a:srgbClr val="FFFF00"/>
                </a:solidFill>
              </a:rPr>
              <a:t>Schabowski</a:t>
            </a:r>
            <a:r>
              <a:rPr lang="cs-CZ" sz="4000" dirty="0"/>
              <a:t>, krátce před sedmou hodinou večer jakoby mimochodem ze svých poznámek usnesení ministerské rady, </a:t>
            </a:r>
            <a:r>
              <a:rPr lang="cs-CZ" sz="4000" b="1" u="sng" dirty="0">
                <a:solidFill>
                  <a:srgbClr val="FFFF00"/>
                </a:solidFill>
              </a:rPr>
              <a:t>podle kterého jsou cesty i do západního zahraničí povoleny a mohou se uskutečnit přes všechny pohraniční přechody</a:t>
            </a:r>
            <a:r>
              <a:rPr lang="cs-CZ" sz="4000" b="1" u="sng" dirty="0" smtClean="0">
                <a:solidFill>
                  <a:srgbClr val="FFFF00"/>
                </a:solidFill>
              </a:rPr>
              <a:t>.</a:t>
            </a:r>
            <a:endParaRPr lang="cs-CZ" sz="4000" b="1" u="sng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2656"/>
            <a:ext cx="8229600" cy="6192688"/>
          </a:xfrm>
        </p:spPr>
        <p:txBody>
          <a:bodyPr/>
          <a:lstStyle/>
          <a:p>
            <a:pPr algn="ctr"/>
            <a:r>
              <a:rPr lang="cs-CZ" sz="4200" b="1" u="sng" dirty="0">
                <a:solidFill>
                  <a:schemeClr val="bg2">
                    <a:lumMod val="60000"/>
                    <a:lumOff val="40000"/>
                  </a:schemeClr>
                </a:solidFill>
              </a:rPr>
              <a:t>V příštích hodinách dochází k hromadnému návalu na berlínských hraničních přechodech, kolem 11. hodiny večer východoněmecká pohraniční stráž kapituluje, a kolem půlnoci proudí desetitisíce </a:t>
            </a:r>
            <a:r>
              <a:rPr lang="cs-CZ" sz="4200" b="1" u="sng" dirty="0" err="1">
                <a:solidFill>
                  <a:schemeClr val="bg2">
                    <a:lumMod val="60000"/>
                    <a:lumOff val="40000"/>
                  </a:schemeClr>
                </a:solidFill>
              </a:rPr>
              <a:t>východoberlíňanů</a:t>
            </a:r>
            <a:r>
              <a:rPr lang="cs-CZ" sz="4200" b="1" u="sng" dirty="0">
                <a:solidFill>
                  <a:schemeClr val="bg2">
                    <a:lumMod val="60000"/>
                    <a:lumOff val="40000"/>
                  </a:schemeClr>
                </a:solidFill>
              </a:rPr>
              <a:t> přes všechny přechody do Západního Berlína.</a:t>
            </a:r>
            <a:br>
              <a:rPr lang="cs-CZ" sz="4200" b="1" u="sng" dirty="0">
                <a:solidFill>
                  <a:schemeClr val="bg2">
                    <a:lumMod val="60000"/>
                    <a:lumOff val="40000"/>
                  </a:schemeClr>
                </a:solidFill>
              </a:rPr>
            </a:br>
            <a:endParaRPr lang="cs-CZ" sz="4200" b="1" u="sng" dirty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764704"/>
            <a:ext cx="9186410" cy="5526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219938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332656"/>
            <a:ext cx="8229600" cy="6120680"/>
          </a:xfrm>
        </p:spPr>
        <p:txBody>
          <a:bodyPr/>
          <a:lstStyle/>
          <a:p>
            <a:pPr algn="ctr"/>
            <a:r>
              <a:rPr lang="cs-CZ" sz="6600" b="1" u="sng" dirty="0">
                <a:solidFill>
                  <a:srgbClr val="92D050"/>
                </a:solidFill>
              </a:rPr>
              <a:t>Pád Berlínské zdi vedl k pozdějšímu sjednocení Východního a Západního Německa v jednotný stát.</a:t>
            </a:r>
            <a:br>
              <a:rPr lang="cs-CZ" sz="6600" b="1" u="sng" dirty="0">
                <a:solidFill>
                  <a:srgbClr val="92D050"/>
                </a:solidFill>
              </a:rPr>
            </a:br>
            <a:endParaRPr lang="cs-CZ" sz="6600" b="1" u="sng" dirty="0">
              <a:solidFill>
                <a:srgbClr val="92D050"/>
              </a:solidFill>
            </a:endParaRP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Soubor:Flag map of Germany (separation).sv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61953"/>
            <a:ext cx="3300678" cy="6679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369295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eaLnBrk="1" hangingPunct="1"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 eaLnBrk="1" hangingPunct="1"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b="1" dirty="0" smtClean="0"/>
              <a:t>CSC. ČAPKA, František doc. PhDr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9. ročník. Novověk, moderní dějiny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</a:t>
            </a:r>
            <a:r>
              <a:rPr lang="cs-CZ" sz="2400"/>
              <a:t>., </a:t>
            </a:r>
            <a:r>
              <a:rPr lang="cs-CZ" sz="2400" smtClean="0"/>
              <a:t>2010.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978-80-7289-185-6.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11336/2010-22 dne 24. června 2010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810505624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fontScale="62500" lnSpcReduction="20000"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http://upload.wikimedia.org/wikipedia/commons/thumb/8/8e/Deutschland_Besatzungszonen_-_1945_1946.svg/469px-Deutschland_Besatzungszonen_-_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1945_1946.svg.png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mappery.com/maps/Occupation-Areas-of-Germany-after-1945-Map.mediumthumb.jpg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upload.wikimedia.org/wikipedia/commons/d/d2/Yalta_summit_1945_with_Churchill%2C_Roosevelt%2C_Stalin.jpg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druhavalkakonec.euweb.cz/images/jalta1.jpg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upload.wikimedia.org/wikipedia/commons/thumb/7/7c/Germany_Laender_1947_1990.png/424px-Germany_Laender_1947_1990.png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upload.wikimedia.org/wikipedia/commons/2/27/Bln11_divided.jpg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upload.wikimedia.org/wikipedia/commons/thumb/1/19/Berlin_Blockade-map.svg/774px-Berlin_Blockade-map.svg.png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upload.wikimedia.org/wikipedia/commons/thumb/c/c8/Karte_berliner_mauer_en.jpg/746px-Karte_berliner_mauer_en.jpg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957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</p:spPr>
        <p:txBody>
          <a:bodyPr>
            <a:normAutofit fontScale="92500" lnSpcReduction="20000"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simonak.eu/images/obrazky_ostatni_strany/h_k/6_24.jpg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www.moderni-dejiny.cz/PublicFiles/UserFiles/image/Metodika/06_EVR_po1945/800x800_Berlin_crisis.jpg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www.moderni-dejiny.cz/PublicFiles/UserFiles/image/Metodika/06_EVR_po1945/800x800_Berlin_blockade.jpg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upload.wikimedia.org/wikipedia/commons/thumb/b/ba/C-47s_at_Tempelhof_Airport_Berlin_1948.jpg/751px-C-47s_at_Tempelhof_Airport_Berlin_1948.jpg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www.tyden.cz/obrazek/berlin-485fa5aab3158.png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7426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70000" lnSpcReduction="20000"/>
          </a:bodyPr>
          <a:lstStyle/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www.tyden.cz/obrazek/4af43e1d11c0e/berlin-4af43fcd44877.gif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img.cz.prg.cmestatic.com/media/images/600xX/Nov2009/567792.jpg?d41d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i.idnes.cz/11/082/cl5/MBB3d1422_berli.jpg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im.novinky.cz/165/281651-original1-jdx93.jpg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www.objevtepolsko.cz/userfiles/image/fotogalerie/pics/Berl%C3%ADnsk%C3%A1%20ze%C4%8F.jpg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img7.ct24.cz/cache/616x347/article/28/2785/278437.jpg?1313062055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img6.ct24.cz/cache/616x347/article/28/2785/278439.jpg?1313062102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www.nocaptionneeded.com/wp-content/uploads/2009/11/Turley-Fall-of-the-Berlin-Wall.png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img.blesk.cz/img/1/full/434446-img-berlinska-zed-berlin.jpg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http://upload.wikimedia.org/wikipedia/commons/thumb/6/60/Flag_map_of_Germany_%28separation%29.svg/296px-Flag_map_of_Germany_%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28separation%29.svg.png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66723233"/>
      </p:ext>
    </p:extLst>
  </p:cSld>
  <p:clrMapOvr>
    <a:masterClrMapping/>
  </p:clrMapOvr>
</p:sld>
</file>

<file path=ppt/theme/theme1.xml><?xml version="1.0" encoding="utf-8"?>
<a:theme xmlns:a="http://schemas.openxmlformats.org/drawingml/2006/main" name="Týmová práce">
  <a:themeElements>
    <a:clrScheme name="Týmová práce 4">
      <a:dk1>
        <a:srgbClr val="006E6B"/>
      </a:dk1>
      <a:lt1>
        <a:srgbClr val="FFFFFF"/>
      </a:lt1>
      <a:dk2>
        <a:srgbClr val="006666"/>
      </a:dk2>
      <a:lt2>
        <a:srgbClr val="B9EFEE"/>
      </a:lt2>
      <a:accent1>
        <a:srgbClr val="33CCCC"/>
      </a:accent1>
      <a:accent2>
        <a:srgbClr val="6AB475"/>
      </a:accent2>
      <a:accent3>
        <a:srgbClr val="AAB8B8"/>
      </a:accent3>
      <a:accent4>
        <a:srgbClr val="DADADA"/>
      </a:accent4>
      <a:accent5>
        <a:srgbClr val="ADE2E2"/>
      </a:accent5>
      <a:accent6>
        <a:srgbClr val="5FA369"/>
      </a:accent6>
      <a:hlink>
        <a:srgbClr val="00FF99"/>
      </a:hlink>
      <a:folHlink>
        <a:srgbClr val="CCFF66"/>
      </a:folHlink>
    </a:clrScheme>
    <a:fontScheme name="Týmová práce">
      <a:majorFont>
        <a:latin typeface="Garamond"/>
        <a:ea typeface=""/>
        <a:cs typeface=""/>
      </a:majorFont>
      <a:minorFont>
        <a:latin typeface="Garamond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ýmová práce 1">
        <a:dk1>
          <a:srgbClr val="000078"/>
        </a:dk1>
        <a:lt1>
          <a:srgbClr val="FFFFFF"/>
        </a:lt1>
        <a:dk2>
          <a:srgbClr val="000066"/>
        </a:dk2>
        <a:lt2>
          <a:srgbClr val="CCECFF"/>
        </a:lt2>
        <a:accent1>
          <a:srgbClr val="0099CC"/>
        </a:accent1>
        <a:accent2>
          <a:srgbClr val="008080"/>
        </a:accent2>
        <a:accent3>
          <a:srgbClr val="AAAAB8"/>
        </a:accent3>
        <a:accent4>
          <a:srgbClr val="DADADA"/>
        </a:accent4>
        <a:accent5>
          <a:srgbClr val="AACAE2"/>
        </a:accent5>
        <a:accent6>
          <a:srgbClr val="007373"/>
        </a:accent6>
        <a:hlink>
          <a:srgbClr val="00FFCC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ýmová práce 2">
        <a:dk1>
          <a:srgbClr val="0000A6"/>
        </a:dk1>
        <a:lt1>
          <a:srgbClr val="FFFFFF"/>
        </a:lt1>
        <a:dk2>
          <a:srgbClr val="000099"/>
        </a:dk2>
        <a:lt2>
          <a:srgbClr val="CCFFFF"/>
        </a:lt2>
        <a:accent1>
          <a:srgbClr val="00CCFF"/>
        </a:accent1>
        <a:accent2>
          <a:srgbClr val="FFE701"/>
        </a:accent2>
        <a:accent3>
          <a:srgbClr val="AAAACA"/>
        </a:accent3>
        <a:accent4>
          <a:srgbClr val="DADADA"/>
        </a:accent4>
        <a:accent5>
          <a:srgbClr val="AAE2FF"/>
        </a:accent5>
        <a:accent6>
          <a:srgbClr val="E7D101"/>
        </a:accent6>
        <a:hlink>
          <a:srgbClr val="FFCC66"/>
        </a:hlink>
        <a:folHlink>
          <a:srgbClr val="00CA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ýmová práce 3">
        <a:dk1>
          <a:srgbClr val="000000"/>
        </a:dk1>
        <a:lt1>
          <a:srgbClr val="E0EBF6"/>
        </a:lt1>
        <a:dk2>
          <a:srgbClr val="77A4AF"/>
        </a:dk2>
        <a:lt2>
          <a:srgbClr val="F3F7FB"/>
        </a:lt2>
        <a:accent1>
          <a:srgbClr val="B9C4D7"/>
        </a:accent1>
        <a:accent2>
          <a:srgbClr val="B1A1C5"/>
        </a:accent2>
        <a:accent3>
          <a:srgbClr val="EDF3FA"/>
        </a:accent3>
        <a:accent4>
          <a:srgbClr val="000000"/>
        </a:accent4>
        <a:accent5>
          <a:srgbClr val="D9DEE8"/>
        </a:accent5>
        <a:accent6>
          <a:srgbClr val="A091B2"/>
        </a:accent6>
        <a:hlink>
          <a:srgbClr val="3F2FB5"/>
        </a:hlink>
        <a:folHlink>
          <a:srgbClr val="31894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ýmová práce 4">
        <a:dk1>
          <a:srgbClr val="006E6B"/>
        </a:dk1>
        <a:lt1>
          <a:srgbClr val="FFFFFF"/>
        </a:lt1>
        <a:dk2>
          <a:srgbClr val="006666"/>
        </a:dk2>
        <a:lt2>
          <a:srgbClr val="B9EFEE"/>
        </a:lt2>
        <a:accent1>
          <a:srgbClr val="33CCCC"/>
        </a:accent1>
        <a:accent2>
          <a:srgbClr val="6AB475"/>
        </a:accent2>
        <a:accent3>
          <a:srgbClr val="AAB8B8"/>
        </a:accent3>
        <a:accent4>
          <a:srgbClr val="DADADA"/>
        </a:accent4>
        <a:accent5>
          <a:srgbClr val="ADE2E2"/>
        </a:accent5>
        <a:accent6>
          <a:srgbClr val="5FA369"/>
        </a:accent6>
        <a:hlink>
          <a:srgbClr val="00FF99"/>
        </a:hlink>
        <a:folHlink>
          <a:srgbClr val="CC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ýmová práce 5">
        <a:dk1>
          <a:srgbClr val="8ABA8D"/>
        </a:dk1>
        <a:lt1>
          <a:srgbClr val="FFFFFF"/>
        </a:lt1>
        <a:dk2>
          <a:srgbClr val="6FB56D"/>
        </a:dk2>
        <a:lt2>
          <a:srgbClr val="DCF1F4"/>
        </a:lt2>
        <a:accent1>
          <a:srgbClr val="2E7E2E"/>
        </a:accent1>
        <a:accent2>
          <a:srgbClr val="25735D"/>
        </a:accent2>
        <a:accent3>
          <a:srgbClr val="BBD7BA"/>
        </a:accent3>
        <a:accent4>
          <a:srgbClr val="DADADA"/>
        </a:accent4>
        <a:accent5>
          <a:srgbClr val="ADC0AD"/>
        </a:accent5>
        <a:accent6>
          <a:srgbClr val="206853"/>
        </a:accent6>
        <a:hlink>
          <a:srgbClr val="FFFF00"/>
        </a:hlink>
        <a:folHlink>
          <a:srgbClr val="FFF4B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ýmová práce 6">
        <a:dk1>
          <a:srgbClr val="005400"/>
        </a:dk1>
        <a:lt1>
          <a:srgbClr val="FFFFFF"/>
        </a:lt1>
        <a:dk2>
          <a:srgbClr val="004800"/>
        </a:dk2>
        <a:lt2>
          <a:srgbClr val="D6D8C0"/>
        </a:lt2>
        <a:accent1>
          <a:srgbClr val="339933"/>
        </a:accent1>
        <a:accent2>
          <a:srgbClr val="7D8C70"/>
        </a:accent2>
        <a:accent3>
          <a:srgbClr val="AAB1AA"/>
        </a:accent3>
        <a:accent4>
          <a:srgbClr val="DADADA"/>
        </a:accent4>
        <a:accent5>
          <a:srgbClr val="ADCAAD"/>
        </a:accent5>
        <a:accent6>
          <a:srgbClr val="717E65"/>
        </a:accent6>
        <a:hlink>
          <a:srgbClr val="CCCC00"/>
        </a:hlink>
        <a:folHlink>
          <a:srgbClr val="85B3B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ýmová práce 7">
        <a:dk1>
          <a:srgbClr val="000000"/>
        </a:dk1>
        <a:lt1>
          <a:srgbClr val="F5F0BD"/>
        </a:lt1>
        <a:dk2>
          <a:srgbClr val="BD9D69"/>
        </a:dk2>
        <a:lt2>
          <a:srgbClr val="FFFFCC"/>
        </a:lt2>
        <a:accent1>
          <a:srgbClr val="CDBB77"/>
        </a:accent1>
        <a:accent2>
          <a:srgbClr val="F8EBD0"/>
        </a:accent2>
        <a:accent3>
          <a:srgbClr val="F9F6DB"/>
        </a:accent3>
        <a:accent4>
          <a:srgbClr val="000000"/>
        </a:accent4>
        <a:accent5>
          <a:srgbClr val="E3DABD"/>
        </a:accent5>
        <a:accent6>
          <a:srgbClr val="E1D5BC"/>
        </a:accent6>
        <a:hlink>
          <a:srgbClr val="FF9900"/>
        </a:hlink>
        <a:folHlink>
          <a:srgbClr val="C64B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ýmová práce 8">
        <a:dk1>
          <a:srgbClr val="000000"/>
        </a:dk1>
        <a:lt1>
          <a:srgbClr val="E2DDD4"/>
        </a:lt1>
        <a:dk2>
          <a:srgbClr val="000000"/>
        </a:dk2>
        <a:lt2>
          <a:srgbClr val="EFEBE3"/>
        </a:lt2>
        <a:accent1>
          <a:srgbClr val="F2F2F2"/>
        </a:accent1>
        <a:accent2>
          <a:srgbClr val="C4AD74"/>
        </a:accent2>
        <a:accent3>
          <a:srgbClr val="EEEBE6"/>
        </a:accent3>
        <a:accent4>
          <a:srgbClr val="000000"/>
        </a:accent4>
        <a:accent5>
          <a:srgbClr val="F7F7F7"/>
        </a:accent5>
        <a:accent6>
          <a:srgbClr val="B19C68"/>
        </a:accent6>
        <a:hlink>
          <a:srgbClr val="A46032"/>
        </a:hlink>
        <a:folHlink>
          <a:srgbClr val="8F8E7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ýmová práce 9">
        <a:dk1>
          <a:srgbClr val="8A0000"/>
        </a:dk1>
        <a:lt1>
          <a:srgbClr val="FFFFFF"/>
        </a:lt1>
        <a:dk2>
          <a:srgbClr val="800000"/>
        </a:dk2>
        <a:lt2>
          <a:srgbClr val="FFFFCC"/>
        </a:lt2>
        <a:accent1>
          <a:srgbClr val="FF5831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4AD"/>
        </a:accent5>
        <a:accent6>
          <a:srgbClr val="B24B36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Teamwork</Template>
  <TotalTime>363</TotalTime>
  <Words>1767</Words>
  <Application>Microsoft Office PowerPoint</Application>
  <PresentationFormat>Předvádění na obrazovce (4:3)</PresentationFormat>
  <Paragraphs>96</Paragraphs>
  <Slides>58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58</vt:i4>
      </vt:variant>
    </vt:vector>
  </HeadingPairs>
  <TitlesOfParts>
    <vt:vector size="61" baseType="lpstr">
      <vt:lpstr>Týmová práce</vt:lpstr>
      <vt:lpstr>Motiv sady Office</vt:lpstr>
      <vt:lpstr>Výchozí návrh</vt:lpstr>
      <vt:lpstr>Název školy: ZŠ Klášterec nad Ohří, Krátká 676 Autor: Bc. Michael RADIMERSKÝ Název materiálu: VY_32_INOVACE_14_32_ ROZDĚLENÍ NĚMECKA-BERLÍNA, BERLÍNSKÁ KRIZE, BERLÍNSKÁ ZEĎ Číslo projektu: CZ.1.07/1.4.00/21.1115</vt:lpstr>
      <vt:lpstr>Rozdělení Německa a Berlína, Berlínská krize, Berlínská zeď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Jaltská konference 1945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Berlínská zeď-oběti zdi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zdroje:</vt:lpstr>
      <vt:lpstr>ZDROJE PRO OBRÁZKY:</vt:lpstr>
      <vt:lpstr>Prezentace aplikace PowerPoint</vt:lpstr>
      <vt:lpstr>Prezentace aplikace PowerPoint</vt:lpstr>
    </vt:vector>
  </TitlesOfParts>
  <Company>Klasterec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Rozdělení Německa-Berlína,Berlínská krize,Berlínská zeď</dc:title>
  <dc:creator>Bc. Michael Radimerský</dc:creator>
  <cp:lastModifiedBy>Bc. Michael RADIMERSKÝ</cp:lastModifiedBy>
  <cp:revision>48</cp:revision>
  <dcterms:created xsi:type="dcterms:W3CDTF">2009-05-03T18:24:28Z</dcterms:created>
  <dcterms:modified xsi:type="dcterms:W3CDTF">2012-12-15T16:25:35Z</dcterms:modified>
</cp:coreProperties>
</file>