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06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98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38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14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810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986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79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929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26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328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733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118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VY_42_INOVACE_37_Lineární funkce 1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74774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772400" cy="648072"/>
          </a:xfrm>
        </p:spPr>
        <p:txBody>
          <a:bodyPr>
            <a:normAutofit fontScale="90000"/>
          </a:bodyPr>
          <a:lstStyle/>
          <a:p>
            <a:r>
              <a:rPr lang="cs-CZ" sz="2700" b="1" dirty="0">
                <a:solidFill>
                  <a:srgbClr val="284C6A"/>
                </a:solidFill>
                <a:latin typeface="Trebuchet MS" pitchFamily="34" charset="0"/>
              </a:rPr>
              <a:t>Rozhodněte, která z daných rovnic </a:t>
            </a:r>
            <a:r>
              <a:rPr lang="cs-CZ" sz="2700" b="1" dirty="0" smtClean="0">
                <a:solidFill>
                  <a:srgbClr val="284C6A"/>
                </a:solidFill>
                <a:latin typeface="Trebuchet MS" pitchFamily="34" charset="0"/>
              </a:rPr>
              <a:t>určuje lineární </a:t>
            </a:r>
            <a:r>
              <a:rPr lang="cs-CZ" sz="2700" b="1" dirty="0">
                <a:solidFill>
                  <a:srgbClr val="284C6A"/>
                </a:solidFill>
                <a:latin typeface="Trebuchet MS" pitchFamily="34" charset="0"/>
              </a:rPr>
              <a:t>funkci. Své rozhodnutí zdůvodněte</a:t>
            </a:r>
            <a:r>
              <a:rPr lang="cs-CZ" b="1" dirty="0" smtClean="0">
                <a:solidFill>
                  <a:srgbClr val="284C6A"/>
                </a:solidFill>
                <a:latin typeface="Trebuchet MS" pitchFamily="34" charset="0"/>
              </a:rPr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1844824"/>
            <a:ext cx="10679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15x</a:t>
            </a:r>
          </a:p>
        </p:txBody>
      </p:sp>
      <p:sp>
        <p:nvSpPr>
          <p:cNvPr id="6" name="Obdélník 5"/>
          <p:cNvSpPr/>
          <p:nvPr/>
        </p:nvSpPr>
        <p:spPr>
          <a:xfrm>
            <a:off x="981588" y="2492896"/>
            <a:ext cx="13612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-3 – x</a:t>
            </a:r>
            <a:r>
              <a:rPr lang="cs-CZ" sz="2000" b="1" baseline="30000" dirty="0">
                <a:latin typeface="Trebuchet MS" pitchFamily="34" charset="0"/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3126570"/>
            <a:ext cx="13163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5 – 4x</a:t>
            </a:r>
          </a:p>
        </p:txBody>
      </p:sp>
      <p:sp>
        <p:nvSpPr>
          <p:cNvPr id="8" name="Obdélník 7"/>
          <p:cNvSpPr/>
          <p:nvPr/>
        </p:nvSpPr>
        <p:spPr>
          <a:xfrm>
            <a:off x="971600" y="3810930"/>
            <a:ext cx="14109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</a:t>
            </a:r>
            <a:r>
              <a:rPr lang="cs-CZ" sz="2000" b="1" dirty="0" smtClean="0">
                <a:latin typeface="Trebuchet MS" pitchFamily="34" charset="0"/>
              </a:rPr>
              <a:t>8,4 : x</a:t>
            </a:r>
            <a:endParaRPr lang="cs-CZ" sz="2000" b="1" dirty="0">
              <a:latin typeface="Trebuchet MS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981588" y="4509120"/>
                <a:ext cx="1678665" cy="53546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000" b="1" dirty="0" smtClean="0">
                    <a:latin typeface="Trebuchet MS" pitchFamily="34" charset="0"/>
                  </a:rPr>
                  <a:t>y 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000" b="1" dirty="0" smtClean="0">
                    <a:latin typeface="Trebuchet MS" pitchFamily="34" charset="0"/>
                  </a:rPr>
                  <a:t>x </a:t>
                </a:r>
                <a:r>
                  <a:rPr lang="cs-CZ" sz="2000" b="1" dirty="0">
                    <a:latin typeface="Trebuchet MS" pitchFamily="34" charset="0"/>
                  </a:rPr>
                  <a:t>+ 3/4</a:t>
                </a: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1588" y="4509120"/>
                <a:ext cx="1678665" cy="535468"/>
              </a:xfrm>
              <a:prstGeom prst="rect">
                <a:avLst/>
              </a:prstGeom>
              <a:blipFill rotWithShape="1">
                <a:blip r:embed="rId2"/>
                <a:stretch>
                  <a:fillRect l="-3636" r="-3273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981588" y="5301208"/>
            <a:ext cx="16658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4/x – 2/3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724128" y="1844824"/>
            <a:ext cx="6174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ano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24128" y="2492896"/>
            <a:ext cx="6174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ano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24128" y="3126570"/>
            <a:ext cx="6174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ano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724128" y="4578722"/>
            <a:ext cx="6174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ano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784241" y="3810930"/>
            <a:ext cx="4828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Trebuchet MS" pitchFamily="34" charset="0"/>
              </a:rPr>
              <a:t>ne</a:t>
            </a:r>
            <a:endParaRPr lang="cs-CZ" sz="2000" b="1" dirty="0">
              <a:latin typeface="Trebuchet MS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4241" y="5301208"/>
            <a:ext cx="4828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val="1276394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772400" cy="648072"/>
          </a:xfrm>
        </p:spPr>
        <p:txBody>
          <a:bodyPr>
            <a:normAutofit fontScale="90000"/>
          </a:bodyPr>
          <a:lstStyle/>
          <a:p>
            <a:r>
              <a:rPr lang="cs-CZ" sz="2700" b="1" dirty="0">
                <a:solidFill>
                  <a:srgbClr val="284C6A"/>
                </a:solidFill>
                <a:latin typeface="Trebuchet MS" pitchFamily="34" charset="0"/>
              </a:rPr>
              <a:t>Rozhodněte, která z daných rovnic </a:t>
            </a:r>
            <a:r>
              <a:rPr lang="cs-CZ" sz="2700" b="1" dirty="0" smtClean="0">
                <a:solidFill>
                  <a:srgbClr val="284C6A"/>
                </a:solidFill>
                <a:latin typeface="Trebuchet MS" pitchFamily="34" charset="0"/>
              </a:rPr>
              <a:t>určuje lineární </a:t>
            </a:r>
            <a:r>
              <a:rPr lang="cs-CZ" sz="2700" b="1" dirty="0">
                <a:solidFill>
                  <a:srgbClr val="284C6A"/>
                </a:solidFill>
                <a:latin typeface="Trebuchet MS" pitchFamily="34" charset="0"/>
              </a:rPr>
              <a:t>funkci. Své rozhodnutí zdůvodněte</a:t>
            </a:r>
            <a:r>
              <a:rPr lang="cs-CZ" b="1" dirty="0" smtClean="0">
                <a:solidFill>
                  <a:srgbClr val="284C6A"/>
                </a:solidFill>
                <a:latin typeface="Trebuchet MS" pitchFamily="34" charset="0"/>
              </a:rPr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1844824"/>
            <a:ext cx="10679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15x</a:t>
            </a:r>
          </a:p>
        </p:txBody>
      </p:sp>
      <p:sp>
        <p:nvSpPr>
          <p:cNvPr id="6" name="Obdélník 5"/>
          <p:cNvSpPr/>
          <p:nvPr/>
        </p:nvSpPr>
        <p:spPr>
          <a:xfrm>
            <a:off x="981588" y="2492896"/>
            <a:ext cx="13612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-3 – x</a:t>
            </a:r>
            <a:r>
              <a:rPr lang="cs-CZ" sz="2000" b="1" baseline="30000" dirty="0">
                <a:latin typeface="Trebuchet MS" pitchFamily="34" charset="0"/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3126570"/>
            <a:ext cx="13163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5 – 4x</a:t>
            </a:r>
          </a:p>
        </p:txBody>
      </p:sp>
      <p:sp>
        <p:nvSpPr>
          <p:cNvPr id="8" name="Obdélník 7"/>
          <p:cNvSpPr/>
          <p:nvPr/>
        </p:nvSpPr>
        <p:spPr>
          <a:xfrm>
            <a:off x="971600" y="3810930"/>
            <a:ext cx="14109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</a:t>
            </a:r>
            <a:r>
              <a:rPr lang="cs-CZ" sz="2000" b="1" dirty="0" smtClean="0">
                <a:latin typeface="Trebuchet MS" pitchFamily="34" charset="0"/>
              </a:rPr>
              <a:t>8,4 : x</a:t>
            </a:r>
            <a:endParaRPr lang="cs-CZ" sz="2000" b="1" dirty="0">
              <a:latin typeface="Trebuchet MS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981588" y="4509120"/>
                <a:ext cx="1678665" cy="53546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000" b="1" dirty="0" smtClean="0">
                    <a:latin typeface="Trebuchet MS" pitchFamily="34" charset="0"/>
                  </a:rPr>
                  <a:t>y 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000" b="1" dirty="0" smtClean="0">
                    <a:latin typeface="Trebuchet MS" pitchFamily="34" charset="0"/>
                  </a:rPr>
                  <a:t>x </a:t>
                </a:r>
                <a:r>
                  <a:rPr lang="cs-CZ" sz="2000" b="1" dirty="0">
                    <a:latin typeface="Trebuchet MS" pitchFamily="34" charset="0"/>
                  </a:rPr>
                  <a:t>+ 3/4</a:t>
                </a: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1588" y="4509120"/>
                <a:ext cx="1678665" cy="535468"/>
              </a:xfrm>
              <a:prstGeom prst="rect">
                <a:avLst/>
              </a:prstGeom>
              <a:blipFill rotWithShape="1">
                <a:blip r:embed="rId2"/>
                <a:stretch>
                  <a:fillRect l="-3636" r="-3273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981588" y="5301208"/>
            <a:ext cx="16658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y = 4/x – 2/3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724128" y="1844824"/>
            <a:ext cx="23839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Trebuchet MS" pitchFamily="34" charset="0"/>
              </a:rPr>
              <a:t>ano : a = 15, b = 0</a:t>
            </a:r>
            <a:endParaRPr lang="cs-CZ" sz="2000" b="1" dirty="0">
              <a:latin typeface="Trebuchet MS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24128" y="2492896"/>
            <a:ext cx="249940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a</a:t>
            </a:r>
            <a:r>
              <a:rPr lang="cs-CZ" sz="2000" b="1" dirty="0" smtClean="0">
                <a:latin typeface="Trebuchet MS" pitchFamily="34" charset="0"/>
              </a:rPr>
              <a:t>no : a = -1, b = -3 </a:t>
            </a:r>
            <a:endParaRPr lang="cs-CZ" sz="2000" b="1" dirty="0">
              <a:latin typeface="Trebuchet MS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4128" y="3126570"/>
            <a:ext cx="23278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a</a:t>
            </a:r>
            <a:r>
              <a:rPr lang="cs-CZ" sz="2000" b="1" dirty="0" smtClean="0">
                <a:latin typeface="Trebuchet MS" pitchFamily="34" charset="0"/>
              </a:rPr>
              <a:t>no : a = -4, b = 5</a:t>
            </a:r>
            <a:endParaRPr lang="cs-CZ" sz="2000" b="1" dirty="0">
              <a:latin typeface="Trebuchet MS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Obdélník 13"/>
              <p:cNvSpPr/>
              <p:nvPr/>
            </p:nvSpPr>
            <p:spPr>
              <a:xfrm>
                <a:off x="5724128" y="4509120"/>
                <a:ext cx="2468433" cy="53546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000" b="1" dirty="0" smtClean="0">
                    <a:latin typeface="Trebuchet MS" pitchFamily="34" charset="0"/>
                  </a:rPr>
                  <a:t>ano : a =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000" b="1" dirty="0" smtClean="0">
                    <a:latin typeface="Trebuchet MS" pitchFamily="34" charset="0"/>
                  </a:rPr>
                  <a:t> , b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000" b="1" dirty="0">
                  <a:latin typeface="Trebuchet MS" pitchFamily="34" charset="0"/>
                </a:endParaRPr>
              </a:p>
            </p:txBody>
          </p:sp>
        </mc:Choice>
        <mc:Fallback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4509120"/>
                <a:ext cx="2468433" cy="535468"/>
              </a:xfrm>
              <a:prstGeom prst="rect">
                <a:avLst/>
              </a:prstGeom>
              <a:blipFill rotWithShape="1">
                <a:blip r:embed="rId3"/>
                <a:stretch>
                  <a:fillRect l="-2716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5784241" y="3810930"/>
            <a:ext cx="30588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n</a:t>
            </a:r>
            <a:r>
              <a:rPr lang="cs-CZ" sz="2000" b="1" dirty="0" smtClean="0">
                <a:latin typeface="Trebuchet MS" pitchFamily="34" charset="0"/>
              </a:rPr>
              <a:t>e – x je ve jmenovateli</a:t>
            </a:r>
            <a:endParaRPr lang="cs-CZ" sz="2000" b="1" dirty="0">
              <a:latin typeface="Trebuchet MS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4241" y="5301208"/>
            <a:ext cx="30588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Trebuchet MS" pitchFamily="34" charset="0"/>
              </a:rPr>
              <a:t>n</a:t>
            </a:r>
            <a:r>
              <a:rPr lang="cs-CZ" sz="2000" b="1" dirty="0" smtClean="0">
                <a:latin typeface="Trebuchet MS" pitchFamily="34" charset="0"/>
              </a:rPr>
              <a:t>e – x je ve jmenovateli</a:t>
            </a:r>
            <a:endParaRPr lang="cs-CZ" sz="2000" b="1" dirty="0"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48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174</Words>
  <Application>Microsoft Office PowerPoint</Application>
  <PresentationFormat>Předvádění na obrazovce (4:3)</PresentationFormat>
  <Paragraphs>28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VY_42_INOVACE_37_Lineární funkce 1</vt:lpstr>
      <vt:lpstr>Rozhodněte, která z daných rovnic určuje lineární funkci. Své rozhodnutí zdůvodněte.</vt:lpstr>
      <vt:lpstr>Rozhodněte, která z daných rovnic určuje lineární funkci. Své rozhodnutí zdůvodněte.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Rozhodněte, která z daných rovnic určuje lineární funkci. Své rozhodnutí zdůvodněte.</dc:title>
  <dc:creator>Vagnerova</dc:creator>
  <cp:lastModifiedBy>Vagnerova</cp:lastModifiedBy>
  <cp:revision>7</cp:revision>
  <dcterms:created xsi:type="dcterms:W3CDTF">2010-12-27T22:53:09Z</dcterms:created>
  <dcterms:modified xsi:type="dcterms:W3CDTF">2011-08-24T18:22:33Z</dcterms:modified>
</cp:coreProperties>
</file>