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2" r:id="rId8"/>
    <p:sldId id="261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5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Matra Drozdová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VY_32_INOVACE_17AJ_5tr_SLOVICKA6.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6.lekce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.3.11.2012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405491-7F1E-43B2-AC90-E5BF4FDAB7DF}" type="presOf" srcId="{C73C7642-F245-4585-8F88-243F9FAEF6CA}" destId="{1C4BCB69-D3A6-4CCF-9871-D9B9359B8159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F061DED-BD85-4926-A8C5-C39CBD683909}" type="presOf" srcId="{EBC41103-E2E5-4D48-9B4B-425520D3D098}" destId="{97CBBA99-26B9-4E2D-BA76-BF47FEBF0134}" srcOrd="0" destOrd="0" presId="urn:microsoft.com/office/officeart/2005/8/layout/vList2"/>
    <dgm:cxn modelId="{2C6F4331-A4C0-4153-B169-966145EAD68A}" type="presOf" srcId="{019433A1-1324-4DE1-9E6F-32B851095F74}" destId="{ABF03533-6AD0-44CD-A08E-C9977356B6A8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845DC48-E4D7-4963-9D98-03CC38774BA3}" type="presOf" srcId="{39F8B381-5807-488E-AC22-73DD4140ED4A}" destId="{612116FE-9061-44B1-A457-8F1AFBD162E0}" srcOrd="0" destOrd="0" presId="urn:microsoft.com/office/officeart/2005/8/layout/vList2"/>
    <dgm:cxn modelId="{5993019B-94F7-488E-A34B-96BB7D355915}" type="presOf" srcId="{FBBFC3EA-9D9D-4F3A-BEA6-9C2C0E46BF20}" destId="{ACAD381E-21DC-4C07-8FDD-119C2EC3BB2E}" srcOrd="0" destOrd="0" presId="urn:microsoft.com/office/officeart/2005/8/layout/vList2"/>
    <dgm:cxn modelId="{57665A45-A8A0-439F-89FD-C5930215D107}" type="presOf" srcId="{445C7998-7549-48B0-BD68-D4F0167F02E5}" destId="{7B541546-39A7-4633-AED0-6028788110D7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37846F1-756B-4C42-BF00-029B24B8418F}" type="presOf" srcId="{6B0205A6-422D-4956-AD89-0CEBCAE4530D}" destId="{B1DDF1AD-3BC2-43B8-A8D0-A33120EFAF7C}" srcOrd="0" destOrd="0" presId="urn:microsoft.com/office/officeart/2005/8/layout/vList2"/>
    <dgm:cxn modelId="{5CB66F7F-3CDF-4A84-93AB-763F983C01D1}" type="presParOf" srcId="{612116FE-9061-44B1-A457-8F1AFBD162E0}" destId="{7B541546-39A7-4633-AED0-6028788110D7}" srcOrd="0" destOrd="0" presId="urn:microsoft.com/office/officeart/2005/8/layout/vList2"/>
    <dgm:cxn modelId="{8FD12188-D362-4F7E-8AD7-D63C8CB5BB09}" type="presParOf" srcId="{612116FE-9061-44B1-A457-8F1AFBD162E0}" destId="{9B9314F6-85CC-4C49-B24D-6AF5DF05D800}" srcOrd="1" destOrd="0" presId="urn:microsoft.com/office/officeart/2005/8/layout/vList2"/>
    <dgm:cxn modelId="{30284357-0BC1-414E-82AA-E07F0C1F62D1}" type="presParOf" srcId="{612116FE-9061-44B1-A457-8F1AFBD162E0}" destId="{ACAD381E-21DC-4C07-8FDD-119C2EC3BB2E}" srcOrd="2" destOrd="0" presId="urn:microsoft.com/office/officeart/2005/8/layout/vList2"/>
    <dgm:cxn modelId="{CC82FAC3-FE17-4514-AC27-7AEA7E867B4E}" type="presParOf" srcId="{612116FE-9061-44B1-A457-8F1AFBD162E0}" destId="{208194AD-7544-4854-B7A4-4A67E5453B54}" srcOrd="3" destOrd="0" presId="urn:microsoft.com/office/officeart/2005/8/layout/vList2"/>
    <dgm:cxn modelId="{312C5C0C-EEC6-4918-9628-AD026D251FBC}" type="presParOf" srcId="{612116FE-9061-44B1-A457-8F1AFBD162E0}" destId="{ABF03533-6AD0-44CD-A08E-C9977356B6A8}" srcOrd="4" destOrd="0" presId="urn:microsoft.com/office/officeart/2005/8/layout/vList2"/>
    <dgm:cxn modelId="{4B5A8B1B-BDAB-4AF3-9E2A-20227F5A5DF3}" type="presParOf" srcId="{612116FE-9061-44B1-A457-8F1AFBD162E0}" destId="{60E42310-8BB6-41EA-B44F-0BAC7EFC9B2E}" srcOrd="5" destOrd="0" presId="urn:microsoft.com/office/officeart/2005/8/layout/vList2"/>
    <dgm:cxn modelId="{EF05C115-B6F1-41C6-BE9C-FD6B2D8400B1}" type="presParOf" srcId="{612116FE-9061-44B1-A457-8F1AFBD162E0}" destId="{1C4BCB69-D3A6-4CCF-9871-D9B9359B8159}" srcOrd="6" destOrd="0" presId="urn:microsoft.com/office/officeart/2005/8/layout/vList2"/>
    <dgm:cxn modelId="{BD4B0849-4895-45CC-9C70-53953E5ACB36}" type="presParOf" srcId="{612116FE-9061-44B1-A457-8F1AFBD162E0}" destId="{34DE5943-AAB5-4DC3-B765-99B35FCB6ECD}" srcOrd="7" destOrd="0" presId="urn:microsoft.com/office/officeart/2005/8/layout/vList2"/>
    <dgm:cxn modelId="{6DAFD89A-DC2A-4B1A-976B-22696AD2696B}" type="presParOf" srcId="{612116FE-9061-44B1-A457-8F1AFBD162E0}" destId="{97CBBA99-26B9-4E2D-BA76-BF47FEBF0134}" srcOrd="8" destOrd="0" presId="urn:microsoft.com/office/officeart/2005/8/layout/vList2"/>
    <dgm:cxn modelId="{F687B0E6-D24C-46D4-A8D5-4464199FBF83}" type="presParOf" srcId="{612116FE-9061-44B1-A457-8F1AFBD162E0}" destId="{9A22653A-B2DB-4D9E-A633-AD2EC219A723}" srcOrd="9" destOrd="0" presId="urn:microsoft.com/office/officeart/2005/8/layout/vList2"/>
    <dgm:cxn modelId="{7E0DDF4B-B14D-4949-95BE-2FCDD751F7AA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37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  <a:gs pos="30000">
              <a:schemeClr val="accent1">
                <a:shade val="50000"/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45000">
              <a:schemeClr val="accent1">
                <a:shade val="50000"/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55000">
              <a:schemeClr val="accent1">
                <a:shade val="50000"/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73000">
              <a:schemeClr val="accent1">
                <a:shade val="50000"/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87637"/>
        <a:ext cx="8141060" cy="627128"/>
      </dsp:txXfrm>
    </dsp:sp>
    <dsp:sp modelId="{ACAD381E-21DC-4C07-8FDD-119C2EC3BB2E}">
      <dsp:nvSpPr>
        <dsp:cNvPr id="0" name=""/>
        <dsp:cNvSpPr/>
      </dsp:nvSpPr>
      <dsp:spPr>
        <a:xfrm>
          <a:off x="0" y="80053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04687"/>
                <a:satOff val="-7910"/>
                <a:lumOff val="15431"/>
                <a:alphaOff val="0"/>
                <a:tint val="45000"/>
                <a:satMod val="200000"/>
              </a:schemeClr>
            </a:gs>
            <a:gs pos="30000">
              <a:schemeClr val="accent1">
                <a:shade val="50000"/>
                <a:hueOff val="204687"/>
                <a:satOff val="-7910"/>
                <a:lumOff val="15431"/>
                <a:alphaOff val="0"/>
                <a:tint val="61000"/>
                <a:satMod val="200000"/>
              </a:schemeClr>
            </a:gs>
            <a:gs pos="45000">
              <a:schemeClr val="accent1">
                <a:shade val="50000"/>
                <a:hueOff val="204687"/>
                <a:satOff val="-7910"/>
                <a:lumOff val="15431"/>
                <a:alphaOff val="0"/>
                <a:tint val="66000"/>
                <a:satMod val="200000"/>
              </a:schemeClr>
            </a:gs>
            <a:gs pos="55000">
              <a:schemeClr val="accent1">
                <a:shade val="50000"/>
                <a:hueOff val="204687"/>
                <a:satOff val="-7910"/>
                <a:lumOff val="15431"/>
                <a:alphaOff val="0"/>
                <a:tint val="66000"/>
                <a:satMod val="200000"/>
              </a:schemeClr>
            </a:gs>
            <a:gs pos="73000">
              <a:schemeClr val="accent1">
                <a:shade val="50000"/>
                <a:hueOff val="204687"/>
                <a:satOff val="-7910"/>
                <a:lumOff val="15431"/>
                <a:alphaOff val="0"/>
                <a:tint val="61000"/>
                <a:satMod val="200000"/>
              </a:schemeClr>
            </a:gs>
            <a:gs pos="100000">
              <a:schemeClr val="accent1">
                <a:shade val="50000"/>
                <a:hueOff val="204687"/>
                <a:satOff val="-7910"/>
                <a:lumOff val="15431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Matra Drozdová </a:t>
          </a:r>
          <a:endParaRPr lang="cs-CZ" sz="1800" kern="1200" dirty="0"/>
        </a:p>
      </dsp:txBody>
      <dsp:txXfrm>
        <a:off x="33926" y="834457"/>
        <a:ext cx="8141060" cy="627128"/>
      </dsp:txXfrm>
    </dsp:sp>
    <dsp:sp modelId="{ABF03533-6AD0-44CD-A08E-C9977356B6A8}">
      <dsp:nvSpPr>
        <dsp:cNvPr id="0" name=""/>
        <dsp:cNvSpPr/>
      </dsp:nvSpPr>
      <dsp:spPr>
        <a:xfrm>
          <a:off x="0" y="154735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09373"/>
                <a:satOff val="-15821"/>
                <a:lumOff val="30861"/>
                <a:alphaOff val="0"/>
                <a:tint val="45000"/>
                <a:satMod val="200000"/>
              </a:schemeClr>
            </a:gs>
            <a:gs pos="30000">
              <a:schemeClr val="accent1">
                <a:shade val="50000"/>
                <a:hueOff val="409373"/>
                <a:satOff val="-15821"/>
                <a:lumOff val="30861"/>
                <a:alphaOff val="0"/>
                <a:tint val="61000"/>
                <a:satMod val="200000"/>
              </a:schemeClr>
            </a:gs>
            <a:gs pos="45000">
              <a:schemeClr val="accent1">
                <a:shade val="50000"/>
                <a:hueOff val="409373"/>
                <a:satOff val="-15821"/>
                <a:lumOff val="30861"/>
                <a:alphaOff val="0"/>
                <a:tint val="66000"/>
                <a:satMod val="200000"/>
              </a:schemeClr>
            </a:gs>
            <a:gs pos="55000">
              <a:schemeClr val="accent1">
                <a:shade val="50000"/>
                <a:hueOff val="409373"/>
                <a:satOff val="-15821"/>
                <a:lumOff val="30861"/>
                <a:alphaOff val="0"/>
                <a:tint val="66000"/>
                <a:satMod val="200000"/>
              </a:schemeClr>
            </a:gs>
            <a:gs pos="73000">
              <a:schemeClr val="accent1">
                <a:shade val="50000"/>
                <a:hueOff val="409373"/>
                <a:satOff val="-15821"/>
                <a:lumOff val="30861"/>
                <a:alphaOff val="0"/>
                <a:tint val="61000"/>
                <a:satMod val="200000"/>
              </a:schemeClr>
            </a:gs>
            <a:gs pos="100000">
              <a:schemeClr val="accent1">
                <a:shade val="50000"/>
                <a:hueOff val="409373"/>
                <a:satOff val="-15821"/>
                <a:lumOff val="30861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VY_32_INOVACE_17AJ_5tr_SLOVICKA6.</a:t>
          </a:r>
          <a:endParaRPr lang="cs-CZ" sz="1800" kern="1200" dirty="0"/>
        </a:p>
      </dsp:txBody>
      <dsp:txXfrm>
        <a:off x="33926" y="1581277"/>
        <a:ext cx="8141060" cy="627128"/>
      </dsp:txXfrm>
    </dsp:sp>
    <dsp:sp modelId="{1C4BCB69-D3A6-4CCF-9871-D9B9359B8159}">
      <dsp:nvSpPr>
        <dsp:cNvPr id="0" name=""/>
        <dsp:cNvSpPr/>
      </dsp:nvSpPr>
      <dsp:spPr>
        <a:xfrm>
          <a:off x="0" y="229417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14060"/>
                <a:satOff val="-23731"/>
                <a:lumOff val="46292"/>
                <a:alphaOff val="0"/>
                <a:tint val="45000"/>
                <a:satMod val="200000"/>
              </a:schemeClr>
            </a:gs>
            <a:gs pos="30000">
              <a:schemeClr val="accent1">
                <a:shade val="50000"/>
                <a:hueOff val="614060"/>
                <a:satOff val="-23731"/>
                <a:lumOff val="46292"/>
                <a:alphaOff val="0"/>
                <a:tint val="61000"/>
                <a:satMod val="200000"/>
              </a:schemeClr>
            </a:gs>
            <a:gs pos="45000">
              <a:schemeClr val="accent1">
                <a:shade val="50000"/>
                <a:hueOff val="614060"/>
                <a:satOff val="-23731"/>
                <a:lumOff val="46292"/>
                <a:alphaOff val="0"/>
                <a:tint val="66000"/>
                <a:satMod val="200000"/>
              </a:schemeClr>
            </a:gs>
            <a:gs pos="55000">
              <a:schemeClr val="accent1">
                <a:shade val="50000"/>
                <a:hueOff val="614060"/>
                <a:satOff val="-23731"/>
                <a:lumOff val="46292"/>
                <a:alphaOff val="0"/>
                <a:tint val="66000"/>
                <a:satMod val="200000"/>
              </a:schemeClr>
            </a:gs>
            <a:gs pos="73000">
              <a:schemeClr val="accent1">
                <a:shade val="50000"/>
                <a:hueOff val="614060"/>
                <a:satOff val="-23731"/>
                <a:lumOff val="46292"/>
                <a:alphaOff val="0"/>
                <a:tint val="61000"/>
                <a:satMod val="200000"/>
              </a:schemeClr>
            </a:gs>
            <a:gs pos="100000">
              <a:schemeClr val="accent1">
                <a:shade val="50000"/>
                <a:hueOff val="614060"/>
                <a:satOff val="-23731"/>
                <a:lumOff val="46292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Procvičování slovíček 6.lekce</a:t>
          </a:r>
          <a:endParaRPr lang="cs-CZ" sz="1800" kern="1200" dirty="0"/>
        </a:p>
      </dsp:txBody>
      <dsp:txXfrm>
        <a:off x="33926" y="2328097"/>
        <a:ext cx="8141060" cy="627128"/>
      </dsp:txXfrm>
    </dsp:sp>
    <dsp:sp modelId="{97CBBA99-26B9-4E2D-BA76-BF47FEBF0134}">
      <dsp:nvSpPr>
        <dsp:cNvPr id="0" name=""/>
        <dsp:cNvSpPr/>
      </dsp:nvSpPr>
      <dsp:spPr>
        <a:xfrm>
          <a:off x="0" y="304099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09373"/>
                <a:satOff val="-15821"/>
                <a:lumOff val="30861"/>
                <a:alphaOff val="0"/>
                <a:tint val="45000"/>
                <a:satMod val="200000"/>
              </a:schemeClr>
            </a:gs>
            <a:gs pos="30000">
              <a:schemeClr val="accent1">
                <a:shade val="50000"/>
                <a:hueOff val="409373"/>
                <a:satOff val="-15821"/>
                <a:lumOff val="30861"/>
                <a:alphaOff val="0"/>
                <a:tint val="61000"/>
                <a:satMod val="200000"/>
              </a:schemeClr>
            </a:gs>
            <a:gs pos="45000">
              <a:schemeClr val="accent1">
                <a:shade val="50000"/>
                <a:hueOff val="409373"/>
                <a:satOff val="-15821"/>
                <a:lumOff val="30861"/>
                <a:alphaOff val="0"/>
                <a:tint val="66000"/>
                <a:satMod val="200000"/>
              </a:schemeClr>
            </a:gs>
            <a:gs pos="55000">
              <a:schemeClr val="accent1">
                <a:shade val="50000"/>
                <a:hueOff val="409373"/>
                <a:satOff val="-15821"/>
                <a:lumOff val="30861"/>
                <a:alphaOff val="0"/>
                <a:tint val="66000"/>
                <a:satMod val="200000"/>
              </a:schemeClr>
            </a:gs>
            <a:gs pos="73000">
              <a:schemeClr val="accent1">
                <a:shade val="50000"/>
                <a:hueOff val="409373"/>
                <a:satOff val="-15821"/>
                <a:lumOff val="30861"/>
                <a:alphaOff val="0"/>
                <a:tint val="61000"/>
                <a:satMod val="200000"/>
              </a:schemeClr>
            </a:gs>
            <a:gs pos="100000">
              <a:schemeClr val="accent1">
                <a:shade val="50000"/>
                <a:hueOff val="409373"/>
                <a:satOff val="-15821"/>
                <a:lumOff val="30861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33926" y="3074917"/>
        <a:ext cx="8141060" cy="627128"/>
      </dsp:txXfrm>
    </dsp:sp>
    <dsp:sp modelId="{B1DDF1AD-3BC2-43B8-A8D0-A33120EFAF7C}">
      <dsp:nvSpPr>
        <dsp:cNvPr id="0" name=""/>
        <dsp:cNvSpPr/>
      </dsp:nvSpPr>
      <dsp:spPr>
        <a:xfrm>
          <a:off x="0" y="37878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04687"/>
                <a:satOff val="-7910"/>
                <a:lumOff val="15431"/>
                <a:alphaOff val="0"/>
                <a:tint val="45000"/>
                <a:satMod val="200000"/>
              </a:schemeClr>
            </a:gs>
            <a:gs pos="30000">
              <a:schemeClr val="accent1">
                <a:shade val="50000"/>
                <a:hueOff val="204687"/>
                <a:satOff val="-7910"/>
                <a:lumOff val="15431"/>
                <a:alphaOff val="0"/>
                <a:tint val="61000"/>
                <a:satMod val="200000"/>
              </a:schemeClr>
            </a:gs>
            <a:gs pos="45000">
              <a:schemeClr val="accent1">
                <a:shade val="50000"/>
                <a:hueOff val="204687"/>
                <a:satOff val="-7910"/>
                <a:lumOff val="15431"/>
                <a:alphaOff val="0"/>
                <a:tint val="66000"/>
                <a:satMod val="200000"/>
              </a:schemeClr>
            </a:gs>
            <a:gs pos="55000">
              <a:schemeClr val="accent1">
                <a:shade val="50000"/>
                <a:hueOff val="204687"/>
                <a:satOff val="-7910"/>
                <a:lumOff val="15431"/>
                <a:alphaOff val="0"/>
                <a:tint val="66000"/>
                <a:satMod val="200000"/>
              </a:schemeClr>
            </a:gs>
            <a:gs pos="73000">
              <a:schemeClr val="accent1">
                <a:shade val="50000"/>
                <a:hueOff val="204687"/>
                <a:satOff val="-7910"/>
                <a:lumOff val="15431"/>
                <a:alphaOff val="0"/>
                <a:tint val="61000"/>
                <a:satMod val="200000"/>
              </a:schemeClr>
            </a:gs>
            <a:gs pos="100000">
              <a:schemeClr val="accent1">
                <a:shade val="50000"/>
                <a:hueOff val="204687"/>
                <a:satOff val="-7910"/>
                <a:lumOff val="15431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.3.11.2012 </a:t>
          </a:r>
          <a:endParaRPr lang="cs-CZ" sz="1800" kern="1200" dirty="0"/>
        </a:p>
      </dsp:txBody>
      <dsp:txXfrm>
        <a:off x="33926" y="3821737"/>
        <a:ext cx="8141060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9CDAF337-3B2D-441F-8564-58BB384C524F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5402731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1416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5</a:t>
            </a:r>
            <a:r>
              <a:rPr lang="cs-CZ" dirty="0" smtClean="0"/>
              <a:t>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</a:t>
            </a:r>
            <a:r>
              <a:rPr lang="cs-CZ" dirty="0" smtClean="0"/>
              <a:t>6.lekce </a:t>
            </a:r>
            <a:r>
              <a:rPr lang="cs-CZ" dirty="0"/>
              <a:t>(učebnice </a:t>
            </a:r>
            <a:r>
              <a:rPr lang="cs-CZ" dirty="0" err="1"/>
              <a:t>Chatterbox</a:t>
            </a:r>
            <a:r>
              <a:rPr lang="cs-CZ" dirty="0"/>
              <a:t> 3</a:t>
            </a:r>
            <a:r>
              <a:rPr lang="cs-CZ" dirty="0" smtClean="0"/>
              <a:t>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spojování slovíček, přiřazování slovíček k obrázkům, napiš co vidíš.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6047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6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 numCol="1"/>
          <a:lstStyle/>
          <a:p>
            <a:pPr marL="0" indent="0" algn="ctr">
              <a:buNone/>
            </a:pPr>
            <a:endParaRPr lang="cs-CZ" sz="4800" dirty="0"/>
          </a:p>
          <a:p>
            <a:pPr algn="ctr"/>
            <a:r>
              <a:rPr lang="cs-CZ" sz="4800" dirty="0" smtClean="0"/>
              <a:t> Doplň tabulku slovíček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684068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6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9486932"/>
              </p:ext>
            </p:extLst>
          </p:nvPr>
        </p:nvGraphicFramePr>
        <p:xfrm>
          <a:off x="755576" y="1196752"/>
          <a:ext cx="7480872" cy="54606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0218"/>
                <a:gridCol w="1870218"/>
                <a:gridCol w="1870218"/>
                <a:gridCol w="1870218"/>
              </a:tblGrid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rozzlobený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koupit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dirty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tired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usmívat se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hloupý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feed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grass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země, půda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hýbat se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opposite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pick</a:t>
                      </a:r>
                      <a:r>
                        <a:rPr lang="cs-CZ" dirty="0" smtClean="0"/>
                        <a:t> up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opravdu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sea-lion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key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count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sčítat</a:t>
                      </a:r>
                      <a:r>
                        <a:rPr lang="cs-CZ" baseline="0" dirty="0" smtClean="0"/>
                        <a:t>, přidat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žebřík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smoke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dokonalý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budova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paint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jungle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střílet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hodina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2316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6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dirty="0" smtClean="0"/>
          </a:p>
          <a:p>
            <a:pPr algn="ctr"/>
            <a:r>
              <a:rPr lang="cs-CZ" sz="4400" dirty="0" smtClean="0"/>
              <a:t>Přiřaď k sobě správná slovíčka (k dvojici napiš stejná čísla )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160622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6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340768"/>
            <a:ext cx="7408333" cy="5112568"/>
          </a:xfrm>
          <a:ln>
            <a:solidFill>
              <a:schemeClr val="accent1"/>
            </a:solidFill>
          </a:ln>
        </p:spPr>
        <p:txBody>
          <a:bodyPr numCol="2">
            <a:noAutofit/>
          </a:bodyPr>
          <a:lstStyle/>
          <a:p>
            <a:r>
              <a:rPr lang="cs-CZ" sz="2000" dirty="0" smtClean="0"/>
              <a:t> </a:t>
            </a:r>
            <a:r>
              <a:rPr lang="cs-CZ" sz="2000" dirty="0" err="1" smtClean="0"/>
              <a:t>move</a:t>
            </a:r>
            <a:endParaRPr lang="cs-CZ" sz="2000" dirty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tired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silly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sea-lion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angry</a:t>
            </a:r>
            <a:endParaRPr lang="cs-CZ" sz="2000" dirty="0" smtClean="0"/>
          </a:p>
          <a:p>
            <a:r>
              <a:rPr lang="cs-CZ" sz="2000" dirty="0" smtClean="0"/>
              <a:t> smile</a:t>
            </a:r>
          </a:p>
          <a:p>
            <a:r>
              <a:rPr lang="cs-CZ" sz="2000" dirty="0"/>
              <a:t> </a:t>
            </a:r>
            <a:r>
              <a:rPr lang="cs-CZ" sz="2000" dirty="0" err="1" smtClean="0"/>
              <a:t>pick</a:t>
            </a:r>
            <a:r>
              <a:rPr lang="cs-CZ" sz="2000" dirty="0" smtClean="0"/>
              <a:t> up</a:t>
            </a:r>
          </a:p>
          <a:p>
            <a:r>
              <a:rPr lang="cs-CZ" sz="2000" dirty="0"/>
              <a:t> </a:t>
            </a:r>
            <a:r>
              <a:rPr lang="cs-CZ" sz="2000" dirty="0" err="1" smtClean="0"/>
              <a:t>grass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really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dirty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ground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>
                <a:solidFill>
                  <a:schemeClr val="accent1"/>
                </a:solidFill>
              </a:rPr>
              <a:t>feed</a:t>
            </a:r>
            <a:endParaRPr lang="cs-CZ" sz="2000" dirty="0" smtClean="0">
              <a:solidFill>
                <a:schemeClr val="accent1"/>
              </a:solidFill>
            </a:endParaRP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</a:rPr>
              <a:t>opposite</a:t>
            </a: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dirty="0" smtClean="0"/>
              <a:t> usmívat se</a:t>
            </a:r>
          </a:p>
          <a:p>
            <a:r>
              <a:rPr lang="cs-CZ" dirty="0"/>
              <a:t> </a:t>
            </a:r>
            <a:r>
              <a:rPr lang="cs-CZ" dirty="0" smtClean="0"/>
              <a:t>země, půda</a:t>
            </a:r>
            <a:endParaRPr lang="cs-CZ" sz="2000" dirty="0" smtClean="0"/>
          </a:p>
          <a:p>
            <a:r>
              <a:rPr lang="cs-CZ" dirty="0"/>
              <a:t> </a:t>
            </a:r>
            <a:r>
              <a:rPr lang="cs-CZ" dirty="0" smtClean="0"/>
              <a:t>naproti</a:t>
            </a:r>
            <a:endParaRPr lang="cs-CZ" sz="2000" dirty="0" smtClean="0"/>
          </a:p>
          <a:p>
            <a:r>
              <a:rPr lang="cs-CZ" dirty="0"/>
              <a:t> </a:t>
            </a:r>
            <a:r>
              <a:rPr lang="cs-CZ" dirty="0" smtClean="0"/>
              <a:t>opravdu, skutečně</a:t>
            </a:r>
            <a:endParaRPr lang="cs-CZ" sz="2000" dirty="0" smtClean="0"/>
          </a:p>
          <a:p>
            <a:r>
              <a:rPr lang="cs-CZ" dirty="0"/>
              <a:t> </a:t>
            </a:r>
            <a:r>
              <a:rPr lang="cs-CZ" dirty="0" smtClean="0"/>
              <a:t>unavený</a:t>
            </a:r>
            <a:endParaRPr lang="cs-CZ" sz="2000" dirty="0" smtClean="0"/>
          </a:p>
          <a:p>
            <a:r>
              <a:rPr lang="cs-CZ" dirty="0"/>
              <a:t> </a:t>
            </a:r>
            <a:r>
              <a:rPr lang="cs-CZ" dirty="0" smtClean="0"/>
              <a:t>tráva</a:t>
            </a:r>
            <a:endParaRPr lang="cs-CZ" sz="2000" dirty="0" smtClean="0"/>
          </a:p>
          <a:p>
            <a:r>
              <a:rPr lang="cs-CZ" dirty="0"/>
              <a:t> </a:t>
            </a:r>
            <a:r>
              <a:rPr lang="cs-CZ" dirty="0" smtClean="0"/>
              <a:t>krmit</a:t>
            </a:r>
            <a:endParaRPr lang="cs-CZ" sz="2000" dirty="0" smtClean="0"/>
          </a:p>
          <a:p>
            <a:r>
              <a:rPr lang="cs-CZ" dirty="0"/>
              <a:t> </a:t>
            </a:r>
            <a:r>
              <a:rPr lang="cs-CZ" dirty="0" smtClean="0"/>
              <a:t>hloupý</a:t>
            </a:r>
            <a:endParaRPr lang="cs-CZ" sz="2000" dirty="0" smtClean="0"/>
          </a:p>
          <a:p>
            <a:r>
              <a:rPr lang="cs-CZ" dirty="0"/>
              <a:t> </a:t>
            </a:r>
            <a:r>
              <a:rPr lang="cs-CZ" dirty="0" smtClean="0"/>
              <a:t>špinavý</a:t>
            </a:r>
            <a:endParaRPr lang="cs-CZ" sz="2000" dirty="0" smtClean="0"/>
          </a:p>
          <a:p>
            <a:r>
              <a:rPr lang="cs-CZ" dirty="0"/>
              <a:t> </a:t>
            </a:r>
            <a:r>
              <a:rPr lang="cs-CZ" dirty="0" smtClean="0"/>
              <a:t>hýbat se</a:t>
            </a:r>
            <a:endParaRPr lang="cs-CZ" sz="2000" dirty="0" smtClean="0"/>
          </a:p>
          <a:p>
            <a:r>
              <a:rPr lang="cs-CZ" dirty="0" smtClean="0"/>
              <a:t> zvedat </a:t>
            </a:r>
            <a:endParaRPr lang="cs-CZ" sz="2000" dirty="0" smtClean="0"/>
          </a:p>
          <a:p>
            <a:r>
              <a:rPr lang="cs-CZ" dirty="0"/>
              <a:t> </a:t>
            </a:r>
            <a:r>
              <a:rPr lang="cs-CZ" dirty="0" smtClean="0"/>
              <a:t>rozzlobený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lvoun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559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6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3284983"/>
            <a:ext cx="7408333" cy="2841179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Napiš k obrázkům anglický význam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790105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82356"/>
            <a:ext cx="8229600" cy="1252728"/>
          </a:xfrm>
        </p:spPr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6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068960"/>
            <a:ext cx="16155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79117" y="3253626"/>
            <a:ext cx="1436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52320" y="315861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52763" y="5404084"/>
            <a:ext cx="18222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Jaký?_________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74103" y="5446965"/>
            <a:ext cx="23183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Pojmenuj tuto činnost</a:t>
            </a:r>
            <a:r>
              <a:rPr lang="cs-CZ" dirty="0" smtClean="0"/>
              <a:t> ___________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36179" y="5730918"/>
            <a:ext cx="182225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Jaký?</a:t>
            </a:r>
            <a:r>
              <a:rPr lang="cs-CZ" dirty="0" smtClean="0"/>
              <a:t>_________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7" name="Picture 3" descr="C:\Users\0MGM\AppData\Local\Microsoft\Windows\Temporary Internet Files\Content.IE5\I2EGSG96\MP9004243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976356"/>
            <a:ext cx="2155061" cy="1427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74XJ4ZVY\MP9004331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787" y="1542745"/>
            <a:ext cx="1755230" cy="1526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MGM\AppData\Local\Microsoft\Windows\Temporary Internet Files\Content.IE5\2SVIDUDW\MP90043308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7048" y="1032896"/>
            <a:ext cx="1419173" cy="2125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MGM\AppData\Local\Microsoft\Windows\Temporary Internet Files\Content.IE5\I2EGSG96\MC9004357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618" y="1344688"/>
            <a:ext cx="1730375" cy="1622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MGM\AppData\Local\Microsoft\Windows\Temporary Internet Files\Content.IE5\I2EGSG96\MP900078615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4103" y="3958550"/>
            <a:ext cx="2174361" cy="1453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MGM\AppData\Local\Microsoft\Windows\Temporary Internet Files\Content.IE5\74XJ4ZVY\MP90043865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700" y="3784217"/>
            <a:ext cx="1557361" cy="1946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prava 1"/>
          <p:cNvSpPr/>
          <p:nvPr/>
        </p:nvSpPr>
        <p:spPr>
          <a:xfrm>
            <a:off x="6622528" y="2095757"/>
            <a:ext cx="936104" cy="46914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5525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6       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3212975"/>
            <a:ext cx="7408333" cy="2913187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Napiš anglicky všechno co vidíš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66907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0903209"/>
              </p:ext>
            </p:extLst>
          </p:nvPr>
        </p:nvGraphicFramePr>
        <p:xfrm>
          <a:off x="975581" y="5388778"/>
          <a:ext cx="740886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1772"/>
                <a:gridCol w="1481772"/>
                <a:gridCol w="1481772"/>
                <a:gridCol w="1481772"/>
                <a:gridCol w="1481772"/>
              </a:tblGrid>
              <a:tr h="370840">
                <a:tc gridSpan="5">
                  <a:txBody>
                    <a:bodyPr/>
                    <a:lstStyle/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can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see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5" y="0"/>
            <a:ext cx="5112569" cy="5459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876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Ilustrace</a:t>
            </a:r>
            <a:r>
              <a:rPr lang="cs-CZ" dirty="0">
                <a:solidFill>
                  <a:srgbClr val="0070C0"/>
                </a:solidFill>
              </a:rPr>
              <a:t>: </a:t>
            </a:r>
            <a:r>
              <a:rPr lang="cs-CZ" dirty="0" smtClean="0">
                <a:solidFill>
                  <a:srgbClr val="0070C0"/>
                </a:solidFill>
              </a:rPr>
              <a:t>office.microsoft.com</a:t>
            </a:r>
          </a:p>
          <a:p>
            <a:r>
              <a:rPr lang="cs-CZ" dirty="0">
                <a:solidFill>
                  <a:srgbClr val="0070C0"/>
                </a:solidFill>
              </a:rPr>
              <a:t>http://www.puzzle-prodej.cz/arizona-1/</a:t>
            </a:r>
            <a:endParaRPr lang="cs-CZ" dirty="0">
              <a:solidFill>
                <a:srgbClr val="0070C0"/>
              </a:solidFill>
            </a:endParaRP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7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Městská zábava</Template>
  <TotalTime>297</TotalTime>
  <Words>257</Words>
  <Application>Microsoft Office PowerPoint</Application>
  <PresentationFormat>Předvádění na obrazovce (4:3)</PresentationFormat>
  <Paragraphs>93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Urban Pop</vt:lpstr>
      <vt:lpstr>Prezentace aplikace PowerPoint</vt:lpstr>
      <vt:lpstr>Anotace</vt:lpstr>
      <vt:lpstr>Vocabulary unit 6</vt:lpstr>
      <vt:lpstr>Vocabulary unit 6</vt:lpstr>
      <vt:lpstr>Vocabulary unit 6</vt:lpstr>
      <vt:lpstr>Vocabulary unit 6</vt:lpstr>
      <vt:lpstr>Vocabulary unit 6</vt:lpstr>
      <vt:lpstr>Vocabulary unit 6</vt:lpstr>
      <vt:lpstr>Vocabulary unit 6       </vt:lpstr>
      <vt:lpstr>   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35</cp:revision>
  <dcterms:created xsi:type="dcterms:W3CDTF">2012-09-27T12:50:30Z</dcterms:created>
  <dcterms:modified xsi:type="dcterms:W3CDTF">2012-12-15T18:25:54Z</dcterms:modified>
</cp:coreProperties>
</file>