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58" r:id="rId4"/>
    <p:sldId id="268" r:id="rId5"/>
    <p:sldId id="269" r:id="rId6"/>
    <p:sldId id="270" r:id="rId7"/>
    <p:sldId id="271" r:id="rId8"/>
    <p:sldId id="272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VY_32_INOVACE_06_07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Délka,hmotnost-test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</a:t>
            </a:r>
            <a:r>
              <a:rPr lang="cs-CZ" sz="1400" dirty="0" smtClean="0"/>
              <a:t>Slouží ke společnému zopakování učiva s využitím interaktivní tabule, nebo lze tento materiál </a:t>
            </a:r>
            <a:r>
              <a:rPr lang="cs-CZ" sz="1400" dirty="0"/>
              <a:t> </a:t>
            </a:r>
            <a:r>
              <a:rPr lang="cs-CZ" sz="1400" dirty="0" smtClean="0"/>
              <a:t>po</a:t>
            </a:r>
            <a:r>
              <a:rPr lang="cs-CZ" sz="1400" dirty="0" smtClean="0"/>
              <a:t>užít  v tištěné podobě  jako pracovní list k samostatné práci </a:t>
            </a:r>
            <a:r>
              <a:rPr lang="cs-CZ" sz="1400" dirty="0" smtClean="0">
                <a:solidFill>
                  <a:schemeClr val="tx1"/>
                </a:solidFill>
              </a:rPr>
              <a:t>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</a:t>
            </a:r>
            <a:r>
              <a:rPr lang="cs-CZ" sz="1400" dirty="0">
                <a:solidFill>
                  <a:schemeClr val="tx1"/>
                </a:solidFill>
              </a:rPr>
              <a:t>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</a:t>
            </a:r>
            <a:r>
              <a:rPr lang="cs-CZ" sz="1400" dirty="0" smtClean="0">
                <a:solidFill>
                  <a:schemeClr val="tx1"/>
                </a:solidFill>
              </a:rPr>
              <a:t>testu a odpovědí </a:t>
            </a:r>
            <a:r>
              <a:rPr lang="cs-CZ" sz="1400" dirty="0" smtClean="0">
                <a:solidFill>
                  <a:schemeClr val="tx1"/>
                </a:solidFill>
              </a:rPr>
              <a:t>učivo na téma </a:t>
            </a:r>
            <a:r>
              <a:rPr lang="cs-CZ" sz="1400" dirty="0" smtClean="0">
                <a:solidFill>
                  <a:schemeClr val="tx1"/>
                </a:solidFill>
              </a:rPr>
              <a:t>DÉLKA , HMOTNOST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</a:t>
            </a:r>
            <a:r>
              <a:rPr lang="cs-CZ" sz="1400" dirty="0" smtClean="0"/>
              <a:t>- test</a:t>
            </a:r>
            <a:endParaRPr lang="cs-CZ" sz="1400" dirty="0"/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Měření délky a hmotnosti tělesa,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Nabídka odpovědí, odpověď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1800" dirty="0" smtClean="0">
                <a:latin typeface="Calibri"/>
              </a:rPr>
              <a:t>    Základní jednotkou délky je :                                          A centimetr</a:t>
            </a: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B metr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C kilometr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u="sng" dirty="0" smtClean="0">
                <a:latin typeface="Calibri"/>
              </a:rPr>
              <a:t>                                                                                                          D milimetr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1800" dirty="0" smtClean="0">
                <a:latin typeface="Calibri"/>
              </a:rPr>
              <a:t>         Vyber správný zápis                                                       A 3 m 6 dm = 3,06 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B 4 km 62 m = 462m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C 8 dm 5 mm = 85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D 4,3 m = 4300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3"/>
            </a:pPr>
            <a:r>
              <a:rPr lang="cs-CZ" sz="1800" dirty="0" smtClean="0">
                <a:latin typeface="Calibri"/>
              </a:rPr>
              <a:t>        Pro měření délky se používají                             A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tato měřidla (napiš) :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B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Do závorky uveď jejich přesnost.                       C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D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E ………………………</a:t>
            </a:r>
            <a:r>
              <a:rPr lang="cs-CZ" sz="1600" dirty="0" smtClean="0">
                <a:latin typeface="Calibri"/>
              </a:rPr>
              <a:t>………………………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8373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Měření délky a hmotnosti tělesa,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83264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4.          Při měření délky hřebíku byly získány                        A  32,47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tyto hodnoty:                                                                 B  32,5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32,5 mm; 32,3 mm; 32,6 mm                                      C   32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Vypočti průměrnou délku hřebíku a                           D  32,4 mm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správně ji zaokrouhli.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5.         Tloušťka všech listů  učebnice fyziky o 144                  A  0,132 mm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stranách je 9,5 mm. Urči tloušťku jednoho                  B  0,80 mm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listu.                                                                                    C  0,20 mm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D  0,13 mm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6.         Fyzikální veličina – hmotnost,                                         A  h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má značku :                                                                       B  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C  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D  kg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dirty="0" smtClean="0">
                <a:latin typeface="Calibri"/>
              </a:rPr>
              <a:t>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8373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Měření délky a hmotnosti tělesa, test – List 3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83264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Nabídka odpovědí, odpověď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7.          Pro měření hmotnosti (vážení) se                       A 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používají tyto váhy (podle toho,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B  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kde jsou využívány) :                                             C   ……………………………………………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D  ……………………………………………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8.         Chyby při měření můžeme                             A  ………………………………………………….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zmenšit :                                                           B  …………………………………………………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C  …………………………………………………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D  …………………………………………………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9.         Základní jednotkou                                                 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A  1 tuna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hmotnosti je :                                                            B   1 kilogram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C   1 miligram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D   1 gram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8373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Měření délky a hmotnosti tělesa,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83264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 smtClean="0">
                <a:latin typeface="Calibri"/>
              </a:rPr>
              <a:t>Nabídka </a:t>
            </a:r>
            <a:r>
              <a:rPr lang="cs-CZ" sz="1600" b="1" u="sng" dirty="0" smtClean="0">
                <a:latin typeface="Calibri"/>
              </a:rPr>
              <a:t>odpovědí</a:t>
            </a:r>
            <a:endParaRPr lang="cs-CZ" sz="1600" b="1" u="sng" dirty="0" smtClean="0">
              <a:latin typeface="Calibri"/>
            </a:endParaRP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10.          Vyber správný zápis :                                            A  2600 kg = 26 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B  9,2 kg = 92 mg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C  689 g = 0,689 kg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D  16 t = 1600 kg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11.         Sada závaží se používá při                            </a:t>
            </a: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 smtClean="0">
                <a:latin typeface="Calibri"/>
              </a:rPr>
              <a:t>A  nerovnoramenných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vážení na vahách                                            </a:t>
            </a: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 smtClean="0">
                <a:latin typeface="Calibri"/>
              </a:rPr>
              <a:t>B  osobních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C  rovnoramenných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 smtClean="0">
                <a:latin typeface="Calibri"/>
              </a:rPr>
              <a:t>D  digitálních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12.       Jedna milióntina tuny                                    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A  1 gram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je :                                                                         </a:t>
            </a:r>
            <a:r>
              <a:rPr lang="cs-CZ" sz="1800" dirty="0" smtClean="0">
                <a:latin typeface="Calibri"/>
              </a:rPr>
              <a:t>    B  </a:t>
            </a:r>
            <a:r>
              <a:rPr lang="cs-CZ" sz="1800" dirty="0" smtClean="0">
                <a:latin typeface="Calibri"/>
              </a:rPr>
              <a:t>1 miligram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C  1 kilogram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D  1 metrický cent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Měření délky a hmotnosti tělesa</a:t>
            </a:r>
            <a:r>
              <a:rPr lang="cs-CZ" sz="2000" b="1" u="sng" dirty="0" smtClean="0">
                <a:solidFill>
                  <a:srgbClr val="FF0000"/>
                </a:solidFill>
              </a:rPr>
              <a:t> 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</a:t>
            </a:r>
            <a:r>
              <a:rPr lang="cs-CZ" sz="1800" b="1" u="sng" dirty="0" smtClean="0">
                <a:latin typeface="Calibri"/>
              </a:rPr>
              <a:t>Správná </a:t>
            </a:r>
            <a:r>
              <a:rPr lang="cs-CZ" sz="1800" b="1" u="sng" dirty="0" smtClean="0">
                <a:latin typeface="Calibri"/>
              </a:rPr>
              <a:t>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D</a:t>
            </a:r>
            <a:r>
              <a:rPr lang="cs-CZ" sz="1800" dirty="0" smtClean="0">
                <a:latin typeface="Calibri"/>
              </a:rPr>
              <a:t>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     5 b. pravítko (1 </a:t>
            </a:r>
            <a:r>
              <a:rPr lang="cs-CZ" sz="1800" dirty="0">
                <a:latin typeface="Calibri"/>
              </a:rPr>
              <a:t>mm), pásmo (1 cm</a:t>
            </a:r>
            <a:r>
              <a:rPr lang="cs-CZ" sz="1800" dirty="0" smtClean="0">
                <a:latin typeface="Calibri"/>
              </a:rPr>
              <a:t>), krejčovský metr (1 cm), posuvné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měřidlo (0,1 mm), svinovací metr (1 mm) 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 </a:t>
            </a:r>
            <a:r>
              <a:rPr lang="cs-CZ" sz="1800" b="1" dirty="0" smtClean="0">
                <a:latin typeface="Calibri"/>
              </a:rPr>
              <a:t> B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 </a:t>
            </a:r>
            <a:r>
              <a:rPr lang="cs-CZ" sz="1800" b="1" dirty="0" smtClean="0">
                <a:latin typeface="Calibri"/>
              </a:rPr>
              <a:t>C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        4 b.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osobní, obchodní, kuchyňské, laboratorní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        4 b.  měříme vícekrát, vyloučíme hrubou chybu, </a:t>
            </a:r>
            <a:r>
              <a:rPr lang="cs-CZ" sz="1800" dirty="0">
                <a:latin typeface="Calibri"/>
              </a:rPr>
              <a:t>vypočítáme </a:t>
            </a:r>
            <a:r>
              <a:rPr lang="cs-CZ" sz="1800" dirty="0" smtClean="0">
                <a:latin typeface="Calibri"/>
              </a:rPr>
              <a:t>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aritmetický průměr, výsledek zaokrouhlíme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9.    B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10.  C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11.  C  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12.  A  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Měření délky a hmotnosti tělesa</a:t>
            </a:r>
            <a:r>
              <a:rPr lang="cs-CZ" sz="2000" b="1" u="sng" dirty="0" smtClean="0">
                <a:solidFill>
                  <a:srgbClr val="FF0000"/>
                </a:solidFill>
              </a:rPr>
              <a:t> - test – </a:t>
            </a:r>
            <a:r>
              <a:rPr lang="cs-CZ" sz="2000" b="1" u="sng" dirty="0" smtClean="0">
                <a:solidFill>
                  <a:srgbClr val="FF0000"/>
                </a:solidFill>
              </a:rPr>
              <a:t>návrh </a:t>
            </a:r>
            <a:r>
              <a:rPr lang="cs-CZ" sz="2000" b="1" u="sng" dirty="0" smtClean="0">
                <a:solidFill>
                  <a:srgbClr val="FF0000"/>
                </a:solidFill>
              </a:rPr>
              <a:t>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22 b. –  </a:t>
            </a:r>
            <a:r>
              <a:rPr lang="cs-CZ" sz="2000" dirty="0" smtClean="0">
                <a:latin typeface="Calibri"/>
              </a:rPr>
              <a:t>20 </a:t>
            </a:r>
            <a:r>
              <a:rPr lang="cs-CZ" sz="2000" dirty="0" smtClean="0">
                <a:latin typeface="Calibri"/>
              </a:rPr>
              <a:t>b.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19 </a:t>
            </a:r>
            <a:r>
              <a:rPr lang="cs-CZ" sz="2000" dirty="0">
                <a:latin typeface="Calibri"/>
              </a:rPr>
              <a:t>b. </a:t>
            </a:r>
            <a:r>
              <a:rPr lang="cs-CZ" sz="2000" dirty="0" smtClean="0">
                <a:latin typeface="Calibri"/>
              </a:rPr>
              <a:t>–  16  </a:t>
            </a:r>
            <a:r>
              <a:rPr lang="cs-CZ" sz="2000" dirty="0">
                <a:latin typeface="Calibri"/>
              </a:rPr>
              <a:t>b.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15 </a:t>
            </a:r>
            <a:r>
              <a:rPr lang="cs-CZ" sz="2000" dirty="0" smtClean="0">
                <a:latin typeface="Calibri"/>
              </a:rPr>
              <a:t>b. – </a:t>
            </a:r>
            <a:r>
              <a:rPr lang="cs-CZ" sz="2000" dirty="0" smtClean="0">
                <a:latin typeface="Calibri"/>
              </a:rPr>
              <a:t> 10 </a:t>
            </a:r>
            <a:r>
              <a:rPr lang="cs-CZ" sz="2000" dirty="0" smtClean="0">
                <a:latin typeface="Calibri"/>
              </a:rPr>
              <a:t>b.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  <a:endParaRPr lang="cs-CZ" sz="20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9 </a:t>
            </a:r>
            <a:r>
              <a:rPr lang="cs-CZ" sz="2000" dirty="0" smtClean="0">
                <a:latin typeface="Calibri"/>
              </a:rPr>
              <a:t>b. </a:t>
            </a:r>
            <a:r>
              <a:rPr lang="cs-CZ" sz="2000" dirty="0" smtClean="0">
                <a:latin typeface="Calibri"/>
              </a:rPr>
              <a:t>–   6 </a:t>
            </a:r>
            <a:r>
              <a:rPr lang="cs-CZ" sz="2000" dirty="0" smtClean="0">
                <a:latin typeface="Calibri"/>
              </a:rPr>
              <a:t>b.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5 b</a:t>
            </a:r>
            <a:r>
              <a:rPr lang="cs-CZ" sz="2000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–   </a:t>
            </a:r>
            <a:r>
              <a:rPr lang="cs-CZ" sz="2000" dirty="0" smtClean="0">
                <a:latin typeface="Calibri"/>
              </a:rPr>
              <a:t>0 b.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773</Words>
  <Application>Microsoft Office PowerPoint</Application>
  <PresentationFormat>Předvádění na obrazovce (4:3)</PresentationFormat>
  <Paragraphs>116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Měření délky a hmotnosti tělesa, test – List 1 </vt:lpstr>
      <vt:lpstr>Měření délky a hmotnosti tělesa, test – List 2 </vt:lpstr>
      <vt:lpstr>Měření délky a hmotnosti tělesa, test – List 3 </vt:lpstr>
      <vt:lpstr>Měření délky a hmotnosti tělesa, test – List 4 </vt:lpstr>
      <vt:lpstr>Měření délky a hmotnosti tělesa - test – řešení</vt:lpstr>
      <vt:lpstr>Měření délky a hmotnosti tělesa -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53</cp:revision>
  <dcterms:created xsi:type="dcterms:W3CDTF">2012-06-01T22:10:47Z</dcterms:created>
  <dcterms:modified xsi:type="dcterms:W3CDTF">2012-12-10T02:48:03Z</dcterms:modified>
</cp:coreProperties>
</file>