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3" r:id="rId2"/>
    <p:sldId id="258" r:id="rId3"/>
    <p:sldId id="260" r:id="rId4"/>
    <p:sldId id="261" r:id="rId5"/>
    <p:sldId id="262" r:id="rId6"/>
    <p:sldId id="264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5" d="100"/>
          <a:sy n="105" d="100"/>
        </p:scale>
        <p:origin x="-150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08ED10-C9BC-4E8B-A9BA-7EEC33EE3680}" type="datetimeFigureOut">
              <a:rPr lang="cs-CZ" smtClean="0"/>
              <a:t>12.10.2012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5182BA-B51E-4EEA-B58E-0F4CBEB495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663158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08ED10-C9BC-4E8B-A9BA-7EEC33EE3680}" type="datetimeFigureOut">
              <a:rPr lang="cs-CZ" smtClean="0"/>
              <a:t>12.10.2012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5182BA-B51E-4EEA-B58E-0F4CBEB495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8184521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08ED10-C9BC-4E8B-A9BA-7EEC33EE3680}" type="datetimeFigureOut">
              <a:rPr lang="cs-CZ" smtClean="0"/>
              <a:t>12.10.2012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5182BA-B51E-4EEA-B58E-0F4CBEB495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7734034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08ED10-C9BC-4E8B-A9BA-7EEC33EE3680}" type="datetimeFigureOut">
              <a:rPr lang="cs-CZ" smtClean="0"/>
              <a:t>12.10.2012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5182BA-B51E-4EEA-B58E-0F4CBEB495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374416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08ED10-C9BC-4E8B-A9BA-7EEC33EE3680}" type="datetimeFigureOut">
              <a:rPr lang="cs-CZ" smtClean="0"/>
              <a:t>12.10.2012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5182BA-B51E-4EEA-B58E-0F4CBEB495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826944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08ED10-C9BC-4E8B-A9BA-7EEC33EE3680}" type="datetimeFigureOut">
              <a:rPr lang="cs-CZ" smtClean="0"/>
              <a:t>12.10.2012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5182BA-B51E-4EEA-B58E-0F4CBEB495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7858458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08ED10-C9BC-4E8B-A9BA-7EEC33EE3680}" type="datetimeFigureOut">
              <a:rPr lang="cs-CZ" smtClean="0"/>
              <a:t>12.10.2012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5182BA-B51E-4EEA-B58E-0F4CBEB495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8864054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08ED10-C9BC-4E8B-A9BA-7EEC33EE3680}" type="datetimeFigureOut">
              <a:rPr lang="cs-CZ" smtClean="0"/>
              <a:t>12.10.2012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5182BA-B51E-4EEA-B58E-0F4CBEB495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4497693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08ED10-C9BC-4E8B-A9BA-7EEC33EE3680}" type="datetimeFigureOut">
              <a:rPr lang="cs-CZ" smtClean="0"/>
              <a:t>12.10.2012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5182BA-B51E-4EEA-B58E-0F4CBEB495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9434660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08ED10-C9BC-4E8B-A9BA-7EEC33EE3680}" type="datetimeFigureOut">
              <a:rPr lang="cs-CZ" smtClean="0"/>
              <a:t>12.10.2012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5182BA-B51E-4EEA-B58E-0F4CBEB495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3289322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08ED10-C9BC-4E8B-A9BA-7EEC33EE3680}" type="datetimeFigureOut">
              <a:rPr lang="cs-CZ" smtClean="0"/>
              <a:t>12.10.2012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5182BA-B51E-4EEA-B58E-0F4CBEB495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1427608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308ED10-C9BC-4E8B-A9BA-7EEC33EE3680}" type="datetimeFigureOut">
              <a:rPr lang="cs-CZ" smtClean="0"/>
              <a:t>12.10.2012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5182BA-B51E-4EEA-B58E-0F4CBEB495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7629595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5.jpeg"/><Relationship Id="rId4" Type="http://schemas.openxmlformats.org/officeDocument/2006/relationships/image" Target="../media/image4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13.wmf"/><Relationship Id="rId4" Type="http://schemas.openxmlformats.org/officeDocument/2006/relationships/image" Target="../media/image12.wmf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2666727"/>
          </a:xfrm>
        </p:spPr>
        <p:txBody>
          <a:bodyPr>
            <a:normAutofit/>
          </a:bodyPr>
          <a:lstStyle/>
          <a:p>
            <a:pPr lvl="0">
              <a:spcBef>
                <a:spcPct val="20000"/>
              </a:spcBef>
            </a:pPr>
            <a:r>
              <a:rPr lang="cs-CZ" sz="1800" dirty="0">
                <a:solidFill>
                  <a:prstClr val="black">
                    <a:tint val="75000"/>
                  </a:prstClr>
                </a:solidFill>
                <a:ea typeface="+mn-ea"/>
                <a:cs typeface="+mn-cs"/>
              </a:rPr>
              <a:t>ZŠP a ZŠS Uherský Brod</a:t>
            </a:r>
            <a:br>
              <a:rPr lang="cs-CZ" sz="1800" dirty="0">
                <a:solidFill>
                  <a:prstClr val="black">
                    <a:tint val="75000"/>
                  </a:prstClr>
                </a:solidFill>
                <a:ea typeface="+mn-ea"/>
                <a:cs typeface="+mn-cs"/>
              </a:rPr>
            </a:br>
            <a:r>
              <a:rPr lang="cs-CZ" sz="1800" dirty="0">
                <a:solidFill>
                  <a:prstClr val="black">
                    <a:tint val="75000"/>
                  </a:prstClr>
                </a:solidFill>
                <a:ea typeface="+mn-ea"/>
                <a:cs typeface="+mn-cs"/>
              </a:rPr>
              <a:t> projekt č. CZ.1.07/1.4.00/21.0961</a:t>
            </a:r>
            <a:br>
              <a:rPr lang="cs-CZ" sz="1800" dirty="0">
                <a:solidFill>
                  <a:prstClr val="black">
                    <a:tint val="75000"/>
                  </a:prstClr>
                </a:solidFill>
                <a:ea typeface="+mn-ea"/>
                <a:cs typeface="+mn-cs"/>
              </a:rPr>
            </a:br>
            <a:r>
              <a:rPr lang="cs-CZ" sz="1800" dirty="0">
                <a:solidFill>
                  <a:prstClr val="black">
                    <a:tint val="75000"/>
                  </a:prstClr>
                </a:solidFill>
                <a:ea typeface="+mn-ea"/>
                <a:cs typeface="+mn-cs"/>
              </a:rPr>
              <a:t/>
            </a:r>
            <a:br>
              <a:rPr lang="cs-CZ" sz="1800" dirty="0">
                <a:solidFill>
                  <a:prstClr val="black">
                    <a:tint val="75000"/>
                  </a:prstClr>
                </a:solidFill>
                <a:ea typeface="+mn-ea"/>
                <a:cs typeface="+mn-cs"/>
              </a:rPr>
            </a:br>
            <a:r>
              <a:rPr lang="cs-CZ" sz="1800" dirty="0">
                <a:solidFill>
                  <a:prstClr val="black">
                    <a:tint val="75000"/>
                  </a:prstClr>
                </a:solidFill>
                <a:ea typeface="+mn-ea"/>
                <a:cs typeface="+mn-cs"/>
              </a:rPr>
              <a:t>Smyslová výchova </a:t>
            </a:r>
            <a:br>
              <a:rPr lang="cs-CZ" sz="1800" dirty="0">
                <a:solidFill>
                  <a:prstClr val="black">
                    <a:tint val="75000"/>
                  </a:prstClr>
                </a:solidFill>
                <a:ea typeface="+mn-ea"/>
                <a:cs typeface="+mn-cs"/>
              </a:rPr>
            </a:br>
            <a:r>
              <a:rPr lang="cs-CZ" sz="1700" dirty="0">
                <a:solidFill>
                  <a:prstClr val="black">
                    <a:tint val="75000"/>
                  </a:prstClr>
                </a:solidFill>
                <a:ea typeface="+mn-ea"/>
                <a:cs typeface="+mn-cs"/>
              </a:rPr>
              <a:t>Č. </a:t>
            </a:r>
            <a:r>
              <a:rPr lang="cs-CZ" sz="1700" dirty="0" err="1">
                <a:solidFill>
                  <a:prstClr val="black">
                    <a:tint val="75000"/>
                  </a:prstClr>
                </a:solidFill>
                <a:ea typeface="+mn-ea"/>
                <a:cs typeface="+mn-cs"/>
              </a:rPr>
              <a:t>DUMu</a:t>
            </a:r>
            <a:r>
              <a:rPr lang="cs-CZ" sz="1700" dirty="0">
                <a:solidFill>
                  <a:prstClr val="black">
                    <a:tint val="75000"/>
                  </a:prstClr>
                </a:solidFill>
                <a:ea typeface="+mn-ea"/>
                <a:cs typeface="+mn-cs"/>
              </a:rPr>
              <a:t>:  </a:t>
            </a:r>
            <a:r>
              <a:rPr lang="cs-CZ" sz="1700" dirty="0" smtClean="0">
                <a:solidFill>
                  <a:prstClr val="black">
                    <a:tint val="75000"/>
                  </a:prstClr>
                </a:solidFill>
                <a:ea typeface="+mn-ea"/>
                <a:cs typeface="+mn-cs"/>
              </a:rPr>
              <a:t>VY_32_INOVACE_03_poznávání předmětů bez zrakového vjemu</a:t>
            </a:r>
            <a:r>
              <a:rPr lang="cs-CZ" sz="1700" dirty="0">
                <a:solidFill>
                  <a:prstClr val="black">
                    <a:tint val="75000"/>
                  </a:prstClr>
                </a:solidFill>
                <a:ea typeface="+mn-ea"/>
                <a:cs typeface="+mn-cs"/>
              </a:rPr>
              <a:t/>
            </a:r>
            <a:br>
              <a:rPr lang="cs-CZ" sz="1700" dirty="0">
                <a:solidFill>
                  <a:prstClr val="black">
                    <a:tint val="75000"/>
                  </a:prstClr>
                </a:solidFill>
                <a:ea typeface="+mn-ea"/>
                <a:cs typeface="+mn-cs"/>
              </a:rPr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endParaRPr lang="cs-CZ" sz="2600" b="1" dirty="0" smtClean="0"/>
          </a:p>
          <a:p>
            <a:endParaRPr lang="cs-CZ" sz="2600" dirty="0" smtClean="0"/>
          </a:p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404663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899592" y="4869160"/>
            <a:ext cx="705678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>
              <a:solidFill>
                <a:prstClr val="black"/>
              </a:solidFill>
            </a:endParaRPr>
          </a:p>
          <a:p>
            <a:endParaRPr lang="cs-CZ" dirty="0">
              <a:solidFill>
                <a:prstClr val="black"/>
              </a:solidFill>
            </a:endParaRPr>
          </a:p>
          <a:p>
            <a:r>
              <a:rPr lang="cs-CZ" dirty="0">
                <a:solidFill>
                  <a:prstClr val="black"/>
                </a:solidFill>
              </a:rPr>
              <a:t>Jméno autora:	Klára Luňáková</a:t>
            </a:r>
          </a:p>
        </p:txBody>
      </p:sp>
    </p:spTree>
    <p:extLst>
      <p:ext uri="{BB962C8B-B14F-4D97-AF65-F5344CB8AC3E}">
        <p14:creationId xmlns:p14="http://schemas.microsoft.com/office/powerpoint/2010/main" val="2611159888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251520" y="332656"/>
            <a:ext cx="8280920" cy="34163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2400" i="1" dirty="0">
                <a:solidFill>
                  <a:prstClr val="black"/>
                </a:solidFill>
              </a:rPr>
              <a:t>Anotace: </a:t>
            </a:r>
            <a:r>
              <a:rPr lang="cs-CZ" sz="2400" dirty="0">
                <a:solidFill>
                  <a:prstClr val="black"/>
                </a:solidFill>
              </a:rPr>
              <a:t/>
            </a:r>
            <a:br>
              <a:rPr lang="cs-CZ" sz="2400" dirty="0">
                <a:solidFill>
                  <a:prstClr val="black"/>
                </a:solidFill>
              </a:rPr>
            </a:br>
            <a:r>
              <a:rPr lang="cs-CZ" sz="2400" dirty="0">
                <a:solidFill>
                  <a:prstClr val="black"/>
                </a:solidFill>
              </a:rPr>
              <a:t/>
            </a:r>
            <a:br>
              <a:rPr lang="cs-CZ" sz="2400" dirty="0">
                <a:solidFill>
                  <a:prstClr val="black"/>
                </a:solidFill>
              </a:rPr>
            </a:br>
            <a:r>
              <a:rPr lang="cs-CZ" sz="2400" dirty="0">
                <a:solidFill>
                  <a:prstClr val="black"/>
                </a:solidFill>
                <a:ea typeface="+mj-ea"/>
                <a:cs typeface="+mj-cs"/>
              </a:rPr>
              <a:t>Prezentace slouží k procvičení hmatu. Nejprve si žáci se zavázanýma očima osahají předmět, který se následně pokusí označit na interaktivní </a:t>
            </a:r>
            <a:r>
              <a:rPr lang="cs-CZ" sz="2400" dirty="0" smtClean="0">
                <a:solidFill>
                  <a:prstClr val="black"/>
                </a:solidFill>
                <a:ea typeface="+mj-ea"/>
                <a:cs typeface="+mj-cs"/>
              </a:rPr>
              <a:t>tabuli.</a:t>
            </a:r>
            <a:r>
              <a:rPr lang="cs-CZ" sz="2400" dirty="0">
                <a:solidFill>
                  <a:prstClr val="black"/>
                </a:solidFill>
              </a:rPr>
              <a:t/>
            </a:r>
            <a:br>
              <a:rPr lang="cs-CZ" sz="2400" dirty="0">
                <a:solidFill>
                  <a:prstClr val="black"/>
                </a:solidFill>
              </a:rPr>
            </a:br>
            <a:r>
              <a:rPr lang="cs-CZ" sz="2400" dirty="0">
                <a:solidFill>
                  <a:prstClr val="black"/>
                </a:solidFill>
              </a:rPr>
              <a:t/>
            </a:r>
            <a:br>
              <a:rPr lang="cs-CZ" sz="2400" dirty="0">
                <a:solidFill>
                  <a:prstClr val="black"/>
                </a:solidFill>
              </a:rPr>
            </a:br>
            <a:r>
              <a:rPr lang="cs-CZ" sz="2400" dirty="0">
                <a:solidFill>
                  <a:prstClr val="black"/>
                </a:solidFill>
              </a:rPr>
              <a:t>Je určena pro žáky základní školy speciální.</a:t>
            </a:r>
            <a:br>
              <a:rPr lang="cs-CZ" sz="2400" dirty="0">
                <a:solidFill>
                  <a:prstClr val="black"/>
                </a:solidFill>
              </a:rPr>
            </a:br>
            <a:r>
              <a:rPr lang="cs-CZ" sz="2400" dirty="0">
                <a:solidFill>
                  <a:prstClr val="black"/>
                </a:solidFill>
              </a:rPr>
              <a:t/>
            </a:r>
            <a:br>
              <a:rPr lang="cs-CZ" sz="2400" dirty="0">
                <a:solidFill>
                  <a:prstClr val="black"/>
                </a:solidFill>
              </a:rPr>
            </a:br>
            <a:r>
              <a:rPr lang="cs-CZ" sz="2400" dirty="0">
                <a:solidFill>
                  <a:prstClr val="black"/>
                </a:solidFill>
              </a:rPr>
              <a:t>Období vytvoření vzdělávacího materiálu – </a:t>
            </a:r>
            <a:r>
              <a:rPr lang="cs-CZ" sz="2400" dirty="0" smtClean="0">
                <a:solidFill>
                  <a:prstClr val="black"/>
                </a:solidFill>
              </a:rPr>
              <a:t>září </a:t>
            </a:r>
            <a:r>
              <a:rPr lang="cs-CZ" sz="2400" dirty="0">
                <a:solidFill>
                  <a:prstClr val="black"/>
                </a:solidFill>
              </a:rPr>
              <a:t>2011.</a:t>
            </a:r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68662529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KlaP2\AppData\Local\Microsoft\Windows\Temporary Internet Files\Content.IE5\OA70V0Y6\MC90031213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340768"/>
            <a:ext cx="3419026" cy="23591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KlaP2\AppData\Local\Microsoft\Windows\Temporary Internet Files\Content.IE5\5WG3M8BL\MP90040543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3" y="4261741"/>
            <a:ext cx="3293689" cy="23526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latin typeface="Amherst CE" pitchFamily="2" charset="0"/>
              </a:rPr>
              <a:t>PŘEDMĚTY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sz="1800" dirty="0" smtClean="0"/>
              <a:t>ZAKROUŽKUJ PŘEDMĚT, KTERÝ JSI ZROVNA POZNÁVAL</a:t>
            </a:r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1035" name="Picture 11" descr="C:\Users\KlaP2\AppData\Local\Microsoft\Windows\Temporary Internet Files\Content.IE5\OA70V0Y6\MC90019754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9984" y="1195744"/>
            <a:ext cx="2066180" cy="23485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51520" y="3658011"/>
            <a:ext cx="356719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accent6">
                    <a:lumMod val="75000"/>
                  </a:schemeClr>
                </a:solidFill>
                <a:latin typeface="Amherst CE" pitchFamily="2" charset="0"/>
              </a:rPr>
              <a:t>VISACÍ ZÁMEK S KLÍČKEM </a:t>
            </a:r>
            <a:endParaRPr lang="cs-CZ" dirty="0">
              <a:solidFill>
                <a:schemeClr val="accent6">
                  <a:lumMod val="75000"/>
                </a:schemeClr>
              </a:solidFill>
              <a:latin typeface="Amherst CE" pitchFamily="2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662708" y="3658011"/>
            <a:ext cx="150073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accent6">
                    <a:lumMod val="75000"/>
                  </a:schemeClr>
                </a:solidFill>
                <a:latin typeface="Amherst CE" pitchFamily="2" charset="0"/>
              </a:rPr>
              <a:t>HRNEČEK</a:t>
            </a:r>
            <a:endParaRPr lang="cs-CZ" dirty="0">
              <a:solidFill>
                <a:schemeClr val="accent6">
                  <a:lumMod val="75000"/>
                </a:schemeClr>
              </a:solidFill>
              <a:latin typeface="Amherst CE" pitchFamily="2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67543" y="6381328"/>
            <a:ext cx="163153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accent6">
                    <a:lumMod val="75000"/>
                  </a:schemeClr>
                </a:solidFill>
                <a:latin typeface="Amherst CE" pitchFamily="2" charset="0"/>
              </a:rPr>
              <a:t>PROVÁZEK</a:t>
            </a:r>
            <a:endParaRPr lang="cs-CZ" dirty="0">
              <a:solidFill>
                <a:schemeClr val="accent6">
                  <a:lumMod val="75000"/>
                </a:schemeClr>
              </a:solidFill>
              <a:latin typeface="Amherst CE" pitchFamily="2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7020271" y="6377188"/>
            <a:ext cx="158710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accent6">
                    <a:lumMod val="75000"/>
                  </a:schemeClr>
                </a:solidFill>
                <a:latin typeface="Amherst CE" pitchFamily="2" charset="0"/>
              </a:rPr>
              <a:t>PASTELKY</a:t>
            </a:r>
            <a:endParaRPr lang="cs-CZ" dirty="0">
              <a:solidFill>
                <a:schemeClr val="accent6">
                  <a:lumMod val="75000"/>
                </a:schemeClr>
              </a:solidFill>
              <a:latin typeface="Amherst CE" pitchFamily="2" charset="0"/>
            </a:endParaRPr>
          </a:p>
        </p:txBody>
      </p:sp>
      <p:pic>
        <p:nvPicPr>
          <p:cNvPr id="2050" name="Picture 2" descr="C:\Users\KlaP2\AppData\Local\Microsoft\Windows\Temporary Internet Files\Content.IE5\UQYQ9HQ1\MP900438771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11757" y="4065708"/>
            <a:ext cx="2368438" cy="21324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10990463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16632"/>
            <a:ext cx="8374527" cy="580926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latin typeface="Amherst CE" pitchFamily="2" charset="0"/>
              </a:rPr>
              <a:t>ZVÍŘATA</a:t>
            </a:r>
            <a:endParaRPr lang="cs-CZ" dirty="0">
              <a:latin typeface="Amherst CE" pitchFamily="2" charset="0"/>
            </a:endParaRPr>
          </a:p>
        </p:txBody>
      </p:sp>
      <p:pic>
        <p:nvPicPr>
          <p:cNvPr id="2050" name="Picture 2" descr="C:\Users\KlaP2\AppData\Local\Microsoft\Windows\Temporary Internet Files\Content.IE5\V43LIRCG\MC90005281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4653" y="1124744"/>
            <a:ext cx="3096344" cy="23030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KlaP2\AppData\Local\Microsoft\Windows\Temporary Internet Files\Content.IE5\VQA4S61A\MC90032947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4221088"/>
            <a:ext cx="3611655" cy="24037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KlaP2\AppData\Local\Microsoft\Windows\Temporary Internet Files\Content.IE5\VQA4S61A\MC900436398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07557" y="1268760"/>
            <a:ext cx="2836684" cy="28366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9" name="Picture 11" descr="C:\Users\KlaP2\AppData\Local\Microsoft\Windows\Temporary Internet Files\Content.IE5\OA70V0Y6\MC900436255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3717032"/>
            <a:ext cx="3110094" cy="31100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bdélník 2"/>
          <p:cNvSpPr/>
          <p:nvPr/>
        </p:nvSpPr>
        <p:spPr>
          <a:xfrm>
            <a:off x="1187625" y="755412"/>
            <a:ext cx="777686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ZAKROUŽKUJ </a:t>
            </a:r>
            <a:r>
              <a:rPr lang="cs-CZ" dirty="0" smtClean="0"/>
              <a:t>ZVÍŘE, KTERÉ </a:t>
            </a:r>
            <a:r>
              <a:rPr lang="cs-CZ" dirty="0"/>
              <a:t>JSI ZROVNA </a:t>
            </a:r>
            <a:r>
              <a:rPr lang="cs-CZ" dirty="0" smtClean="0"/>
              <a:t>POZNÁVAL  POMOCÍ PLYŠOVÉHO ZVÍŘETE 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189204" y="1287971"/>
            <a:ext cx="93006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accent6">
                    <a:lumMod val="75000"/>
                  </a:schemeClr>
                </a:solidFill>
                <a:latin typeface="Amherst CE" pitchFamily="2" charset="0"/>
              </a:rPr>
              <a:t>SLON</a:t>
            </a:r>
            <a:endParaRPr lang="cs-CZ" dirty="0">
              <a:solidFill>
                <a:schemeClr val="accent6">
                  <a:lumMod val="75000"/>
                </a:schemeClr>
              </a:solidFill>
              <a:latin typeface="Amherst CE" pitchFamily="2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364088" y="3291446"/>
            <a:ext cx="126457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accent6">
                    <a:lumMod val="75000"/>
                  </a:schemeClr>
                </a:solidFill>
                <a:latin typeface="Amherst CE" pitchFamily="2" charset="0"/>
              </a:rPr>
              <a:t>PAVOUK</a:t>
            </a:r>
            <a:endParaRPr lang="cs-CZ" dirty="0">
              <a:solidFill>
                <a:schemeClr val="accent6">
                  <a:lumMod val="75000"/>
                </a:schemeClr>
              </a:solidFill>
              <a:latin typeface="Amherst CE" pitchFamily="2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669821" y="4653136"/>
            <a:ext cx="11196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accent6">
                    <a:lumMod val="75000"/>
                  </a:schemeClr>
                </a:solidFill>
                <a:latin typeface="Amherst CE" pitchFamily="2" charset="0"/>
              </a:rPr>
              <a:t>KOČKA</a:t>
            </a:r>
            <a:endParaRPr lang="cs-CZ" dirty="0">
              <a:solidFill>
                <a:schemeClr val="accent6">
                  <a:lumMod val="75000"/>
                </a:schemeClr>
              </a:solidFill>
              <a:latin typeface="Amherst CE" pitchFamily="2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402014" y="5733256"/>
            <a:ext cx="243207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accent6">
                    <a:lumMod val="75000"/>
                  </a:schemeClr>
                </a:solidFill>
                <a:latin typeface="Amherst CE" pitchFamily="2" charset="0"/>
              </a:rPr>
              <a:t>HLEMÝŽĎ / ŠNEK</a:t>
            </a:r>
            <a:endParaRPr lang="cs-CZ" dirty="0">
              <a:solidFill>
                <a:schemeClr val="accent6">
                  <a:lumMod val="75000"/>
                </a:schemeClr>
              </a:solidFill>
              <a:latin typeface="Amherst CE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40266354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83768" y="116632"/>
            <a:ext cx="3682752" cy="508918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latin typeface="Amherst CE" pitchFamily="2" charset="0"/>
              </a:rPr>
              <a:t>HRAČKY</a:t>
            </a:r>
            <a:endParaRPr lang="cs-CZ" dirty="0">
              <a:latin typeface="Amherst CE" pitchFamily="2" charset="0"/>
            </a:endParaRPr>
          </a:p>
        </p:txBody>
      </p:sp>
      <p:pic>
        <p:nvPicPr>
          <p:cNvPr id="3075" name="Picture 3" descr="C:\Users\KlaP2\AppData\Local\Microsoft\Windows\Temporary Internet Files\Content.IE5\OA70V0Y6\MC900440388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008758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KlaP2\AppData\Local\Microsoft\Windows\Temporary Internet Files\Content.IE5\VQA4S61A\MC90023068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20761" y="4149080"/>
            <a:ext cx="2876563" cy="25667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2" name="Picture 10" descr="C:\Users\KlaP2\AppData\Local\Microsoft\Windows\Temporary Internet Files\Content.IE5\V43LIRCG\MC90035644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1827" y="4187010"/>
            <a:ext cx="2914634" cy="24909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bdélník 2"/>
          <p:cNvSpPr/>
          <p:nvPr/>
        </p:nvSpPr>
        <p:spPr>
          <a:xfrm>
            <a:off x="1691680" y="624037"/>
            <a:ext cx="5328592" cy="76944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>
                <a:solidFill>
                  <a:prstClr val="black"/>
                </a:solidFill>
                <a:ea typeface="+mj-ea"/>
                <a:cs typeface="+mj-cs"/>
              </a:rPr>
              <a:t>ZAKROUŽKUJ </a:t>
            </a:r>
            <a:r>
              <a:rPr lang="cs-CZ" dirty="0" smtClean="0">
                <a:solidFill>
                  <a:prstClr val="black"/>
                </a:solidFill>
                <a:ea typeface="+mj-ea"/>
                <a:cs typeface="+mj-cs"/>
              </a:rPr>
              <a:t>HRAČKU, KTEROU </a:t>
            </a:r>
            <a:r>
              <a:rPr lang="cs-CZ" dirty="0">
                <a:solidFill>
                  <a:prstClr val="black"/>
                </a:solidFill>
                <a:ea typeface="+mj-ea"/>
                <a:cs typeface="+mj-cs"/>
              </a:rPr>
              <a:t>JSI ZROVNA POZNÁVAL</a:t>
            </a:r>
            <a:r>
              <a:rPr lang="cs-CZ" sz="4400" dirty="0">
                <a:solidFill>
                  <a:prstClr val="black"/>
                </a:solidFill>
                <a:ea typeface="+mj-ea"/>
                <a:cs typeface="+mj-cs"/>
              </a:rPr>
              <a:t> 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839144" y="3068960"/>
            <a:ext cx="160832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accent6">
                    <a:lumMod val="75000"/>
                  </a:schemeClr>
                </a:solidFill>
                <a:latin typeface="Amherst CE" pitchFamily="2" charset="0"/>
              </a:rPr>
              <a:t>MIKROFON</a:t>
            </a:r>
            <a:endParaRPr lang="cs-CZ" dirty="0">
              <a:solidFill>
                <a:schemeClr val="accent6">
                  <a:lumMod val="75000"/>
                </a:schemeClr>
              </a:solidFill>
              <a:latin typeface="Amherst CE" pitchFamily="2" charset="0"/>
            </a:endParaRPr>
          </a:p>
        </p:txBody>
      </p:sp>
      <p:pic>
        <p:nvPicPr>
          <p:cNvPr id="5" name="Picture 3" descr="C:\Users\KlaP2\AppData\Local\Microsoft\Windows\Temporary Internet Files\Content.IE5\UQYQ9HQ1\MC90035571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1340768"/>
            <a:ext cx="1455941" cy="25687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5607827" y="1484784"/>
            <a:ext cx="147700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accent6">
                    <a:lumMod val="75000"/>
                  </a:schemeClr>
                </a:solidFill>
                <a:latin typeface="Amherst CE" pitchFamily="2" charset="0"/>
              </a:rPr>
              <a:t>PANENKA</a:t>
            </a:r>
            <a:endParaRPr lang="cs-CZ" dirty="0">
              <a:solidFill>
                <a:schemeClr val="accent6">
                  <a:lumMod val="75000"/>
                </a:schemeClr>
              </a:solidFill>
              <a:latin typeface="Amherst CE" pitchFamily="2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210744" y="5085184"/>
            <a:ext cx="65915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accent6">
                    <a:lumMod val="75000"/>
                  </a:schemeClr>
                </a:solidFill>
                <a:latin typeface="Amherst CE" pitchFamily="2" charset="0"/>
              </a:rPr>
              <a:t>MÍČ</a:t>
            </a:r>
            <a:endParaRPr lang="cs-CZ" dirty="0">
              <a:solidFill>
                <a:schemeClr val="accent6">
                  <a:lumMod val="75000"/>
                </a:schemeClr>
              </a:solidFill>
              <a:latin typeface="Amherst CE" pitchFamily="2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329834" y="6093296"/>
            <a:ext cx="136986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accent6">
                    <a:lumMod val="75000"/>
                  </a:schemeClr>
                </a:solidFill>
                <a:latin typeface="Amherst CE" pitchFamily="2" charset="0"/>
              </a:rPr>
              <a:t>AUTÍČKO</a:t>
            </a:r>
            <a:endParaRPr lang="cs-CZ" dirty="0">
              <a:solidFill>
                <a:schemeClr val="accent6">
                  <a:lumMod val="75000"/>
                </a:schemeClr>
              </a:solidFill>
              <a:latin typeface="Amherst CE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93045523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z="2400" dirty="0">
                <a:solidFill>
                  <a:prstClr val="black"/>
                </a:solidFill>
              </a:rPr>
              <a:t>Obrázky dostupné </a:t>
            </a:r>
            <a:r>
              <a:rPr lang="cs-CZ" sz="2400" dirty="0">
                <a:solidFill>
                  <a:prstClr val="black"/>
                </a:solidFill>
              </a:rPr>
              <a:t>z Klipart sady Microsoft Office.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37215772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309</TotalTime>
  <Words>56</Words>
  <Application>Microsoft Office PowerPoint</Application>
  <PresentationFormat>Předvádění na obrazovce (4:3)</PresentationFormat>
  <Paragraphs>25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ZŠP a ZŠS Uherský Brod  projekt č. CZ.1.07/1.4.00/21.0961  Smyslová výchova  Č. DUMu:  VY_32_INOVACE_03_poznávání předmětů bez zrakového vjemu </vt:lpstr>
      <vt:lpstr>Prezentace aplikace PowerPoint</vt:lpstr>
      <vt:lpstr>PŘEDMĚTY  ZAKROUŽKUJ PŘEDMĚT, KTERÝ JSI ZROVNA POZNÁVAL </vt:lpstr>
      <vt:lpstr>ZVÍŘATA</vt:lpstr>
      <vt:lpstr>HRAČKY</vt:lpstr>
      <vt:lpstr>Citace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První DUM</dc:title>
  <dc:creator>PC-1KN1</dc:creator>
  <cp:lastModifiedBy>SEF</cp:lastModifiedBy>
  <cp:revision>19</cp:revision>
  <dcterms:created xsi:type="dcterms:W3CDTF">2011-05-13T07:54:00Z</dcterms:created>
  <dcterms:modified xsi:type="dcterms:W3CDTF">2012-10-12T09:58:55Z</dcterms:modified>
</cp:coreProperties>
</file>