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8" r:id="rId3"/>
    <p:sldId id="262" r:id="rId4"/>
    <p:sldId id="263" r:id="rId5"/>
    <p:sldId id="265" r:id="rId6"/>
    <p:sldId id="264" r:id="rId7"/>
    <p:sldId id="266" r:id="rId8"/>
    <p:sldId id="268" r:id="rId9"/>
    <p:sldId id="270" r:id="rId10"/>
    <p:sldId id="267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7" autoAdjust="0"/>
    <p:restoredTop sz="94660"/>
  </p:normalViewPr>
  <p:slideViewPr>
    <p:cSldViewPr>
      <p:cViewPr varScale="1">
        <p:scale>
          <a:sx n="105" d="100"/>
          <a:sy n="105" d="100"/>
        </p:scale>
        <p:origin x="-15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wmf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wmf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5" Type="http://schemas.openxmlformats.org/officeDocument/2006/relationships/image" Target="../media/image17.wmf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7" Type="http://schemas.openxmlformats.org/officeDocument/2006/relationships/image" Target="../media/image32.jpeg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VY_32_INOVACE_05_zelenina v podzimním období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222201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i="1" dirty="0" smtClean="0"/>
              <a:t>Anotace: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Prezentace pomáhá rozeznávat nejběžnější druhy zeleniny sklízené koncem léta a začátkem podzimu. Prezentace byla při pilotování doplněna ochutnávkou čerstvé zeleniny.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Je </a:t>
            </a:r>
            <a:r>
              <a:rPr lang="cs-CZ" sz="2000" dirty="0"/>
              <a:t>určena pro žáky základní školy speciální.</a:t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Období </a:t>
            </a:r>
            <a:r>
              <a:rPr lang="cs-CZ" sz="2000" dirty="0"/>
              <a:t>vytvoření vzdělávacího materiálu – </a:t>
            </a:r>
            <a:r>
              <a:rPr lang="cs-CZ" sz="2000" dirty="0" smtClean="0"/>
              <a:t>září </a:t>
            </a:r>
            <a:r>
              <a:rPr lang="cs-CZ" sz="2000" dirty="0"/>
              <a:t>2011.</a:t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66641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mherst CE" pitchFamily="2" charset="0"/>
              </a:rPr>
              <a:t>RAJČE</a:t>
            </a:r>
            <a:endParaRPr lang="cs-CZ" sz="6600" b="1" dirty="0">
              <a:latin typeface="Amherst CE" pitchFamily="2" charset="0"/>
            </a:endParaRPr>
          </a:p>
        </p:txBody>
      </p:sp>
      <p:pic>
        <p:nvPicPr>
          <p:cNvPr id="4098" name="Picture 2" descr="C:\Users\KlaP2\AppData\Local\Microsoft\Windows\Temporary Internet Files\Content.IE5\5WG3M8BL\MP9004005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56" y="398552"/>
            <a:ext cx="1944216" cy="243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KlaP2\AppData\Local\Microsoft\Windows\Temporary Internet Files\Content.IE5\V43LIRCG\MC900331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981" y="3701328"/>
            <a:ext cx="2287228" cy="2393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KlaP2\AppData\Local\Microsoft\Windows\Temporary Internet Files\Content.IE5\VQA4S61A\MC9002395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05" y="2898120"/>
            <a:ext cx="2023318" cy="3514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88790" y="620688"/>
            <a:ext cx="535883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ŘÍKÁME MU TAKÉ JABLKO, ALE JE TO ZELENINA. </a:t>
            </a:r>
          </a:p>
          <a:p>
            <a:r>
              <a:rPr lang="cs-CZ" dirty="0" smtClean="0"/>
              <a:t>SKLÍZÍME HO NEJVÍCE V LÉTĚ, </a:t>
            </a:r>
          </a:p>
          <a:p>
            <a:r>
              <a:rPr lang="cs-CZ" dirty="0" smtClean="0"/>
              <a:t>ALE MŮŽEME I ZAČÁTKEM PODZIMU.</a:t>
            </a:r>
          </a:p>
          <a:p>
            <a:r>
              <a:rPr lang="cs-CZ" dirty="0" smtClean="0"/>
              <a:t>DĚLÁME Z NICH SALÁT. DÁVÁME SI KOLEČKA NA CHLÉB.</a:t>
            </a:r>
          </a:p>
          <a:p>
            <a:r>
              <a:rPr lang="cs-CZ" dirty="0" smtClean="0"/>
              <a:t>JE TO: </a:t>
            </a:r>
            <a:endParaRPr lang="cs-CZ" dirty="0"/>
          </a:p>
        </p:txBody>
      </p:sp>
      <p:pic>
        <p:nvPicPr>
          <p:cNvPr id="1026" name="Picture 2" descr="C:\Users\KlaP2\AppData\Local\Microsoft\Windows\Temporary Internet Files\Content.IE5\UQYQ9HQ1\MC9002378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167" y="3883508"/>
            <a:ext cx="2368990" cy="2029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808" y="5960550"/>
            <a:ext cx="1271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ROSTE?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6391768"/>
            <a:ext cx="19095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ROSTE </a:t>
            </a:r>
            <a:r>
              <a:rPr lang="cs-CZ" dirty="0"/>
              <a:t>NA KEŘÍKU.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27784" y="6391768"/>
            <a:ext cx="3275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TAK HO UTRHNEME A OMYJEME.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14676" y="6355885"/>
            <a:ext cx="2638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NAKRÁJÍME DO SALÁTU.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6022436"/>
            <a:ext cx="1764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KDYŽ ZČERVENÁ: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298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1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85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3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19323" y="3455818"/>
            <a:ext cx="6241658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Amherst CE" pitchFamily="2" charset="0"/>
              </a:rPr>
              <a:t>JE TO</a:t>
            </a:r>
            <a:r>
              <a:rPr lang="cs-CZ" sz="2000" b="1" dirty="0" smtClean="0">
                <a:latin typeface="Amherst CE" pitchFamily="2" charset="0"/>
              </a:rPr>
              <a:t>   </a:t>
            </a:r>
            <a:r>
              <a:rPr lang="cs-CZ" sz="6600" b="1" dirty="0" smtClean="0">
                <a:latin typeface="Amherst CE" pitchFamily="2" charset="0"/>
              </a:rPr>
              <a:t>PAPRIKA</a:t>
            </a:r>
            <a:endParaRPr lang="cs-CZ" sz="6600" dirty="0"/>
          </a:p>
        </p:txBody>
      </p:sp>
      <p:pic>
        <p:nvPicPr>
          <p:cNvPr id="5122" name="Picture 2" descr="C:\Users\KlaP2\AppData\Local\Microsoft\Windows\Temporary Internet Files\Content.IE5\V43LIRCG\MP9001780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51" y="188640"/>
            <a:ext cx="3016932" cy="201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KlaP2\AppData\Local\Microsoft\Windows\Temporary Internet Files\Content.IE5\VQA4S61A\MC9002461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93096"/>
            <a:ext cx="3108873" cy="231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KlaP2\AppData\Local\Microsoft\Windows\Temporary Internet Files\Content.IE5\OA70V0Y6\MC9002461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627351"/>
            <a:ext cx="2088232" cy="198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KlaP2\AppData\Local\Microsoft\Windows\Temporary Internet Files\Content.IE5\V43LIRCG\MC9002461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8640"/>
            <a:ext cx="2385375" cy="200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KlaP2\AppData\Local\Microsoft\Windows\Temporary Internet Files\Content.IE5\OA70V0Y6\MC9002508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74035"/>
            <a:ext cx="1260140" cy="1431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4050" y="2217163"/>
            <a:ext cx="3266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NEJČASTĚJI MÁ TŘI BARVY, JAKÉ?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7" y="2724197"/>
            <a:ext cx="454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POZOR, KDYŽ JE ÚZKÁ A MALÁ JE MOC PÁLIVÁ.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9916" y="6021114"/>
            <a:ext cx="21678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KDYŽ JI ROZKROJÍME,</a:t>
            </a:r>
          </a:p>
          <a:p>
            <a:r>
              <a:rPr lang="cs-CZ" dirty="0" smtClean="0"/>
              <a:t>UVIDÍME SEMÍNKA.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4050" y="2585698"/>
            <a:ext cx="28177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ČERVENÁ, ŽLUTÁ A ZELENÁ. </a:t>
            </a:r>
          </a:p>
          <a:p>
            <a:r>
              <a:rPr lang="cs-CZ" dirty="0" smtClean="0"/>
              <a:t>TAKÉ JE ORANŽOVÁ A BÍLÁ.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7" y="2444771"/>
            <a:ext cx="3125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JINÁ, KDYŽ JE ÚZKÁ A MALÁ?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24534" y="4972188"/>
            <a:ext cx="22704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UVIDÍME,</a:t>
            </a:r>
          </a:p>
          <a:p>
            <a:r>
              <a:rPr lang="cs-CZ" dirty="0" smtClean="0"/>
              <a:t>KDYŽ JI ROZKROJÍME?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04299" y="3972405"/>
            <a:ext cx="1907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mherst CE" pitchFamily="2" charset="0"/>
              </a:rPr>
              <a:t>CO TO JE?</a:t>
            </a:r>
            <a:endParaRPr lang="cs-CZ" sz="2400" b="1" dirty="0">
              <a:latin typeface="Amherst C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31928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97849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prstClr val="black"/>
                </a:solidFill>
                <a:latin typeface="Amherst CE" pitchFamily="2" charset="0"/>
              </a:rPr>
              <a:t>                 BRAMBORY</a:t>
            </a:r>
            <a:endParaRPr lang="cs-CZ" dirty="0"/>
          </a:p>
        </p:txBody>
      </p:sp>
      <p:pic>
        <p:nvPicPr>
          <p:cNvPr id="7170" name="Picture 2" descr="C:\Users\KlaP2\AppData\Local\Microsoft\Windows\Temporary Internet Files\Content.IE5\5WG3M8BL\MC900358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153118"/>
            <a:ext cx="1944215" cy="1603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KlaP2\AppData\Local\Microsoft\Windows\Temporary Internet Files\Content.IE5\OA70V0Y6\MC9001495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4" y="2590761"/>
            <a:ext cx="3381534" cy="4267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KlaP2\AppData\Local\Microsoft\Windows\Temporary Internet Files\Content.IE5\VQA4S61A\MP90017794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244" y="213285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476672"/>
            <a:ext cx="41120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mherst CE" pitchFamily="2" charset="0"/>
              </a:rPr>
              <a:t>DÁLE VYORÁVÁME:</a:t>
            </a:r>
            <a:endParaRPr lang="cs-CZ" sz="2800" dirty="0">
              <a:latin typeface="Amherst CE" pitchFamily="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47903" y="4869160"/>
            <a:ext cx="60468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JSOU TO HLÍZY, KTERÉ JSOU POD ZEMÍ, PROTO JE VYORÁVÁME.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POMÁHÁ NÁM S TÍM 		NEBO		     .</a:t>
            </a:r>
            <a:endParaRPr lang="cs-CZ" dirty="0"/>
          </a:p>
        </p:txBody>
      </p:sp>
      <p:pic>
        <p:nvPicPr>
          <p:cNvPr id="2050" name="Picture 2" descr="C:\Users\KlaP2\AppData\Local\Microsoft\Windows\Temporary Internet Files\Content.IE5\ZH8VEPPF\MC9002511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089" y="5301208"/>
            <a:ext cx="1656184" cy="1273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laP2\AppData\Local\Microsoft\Windows\Temporary Internet Files\Content.IE5\HHBPZ3AM\MC9002351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214" y="5301207"/>
            <a:ext cx="1572850" cy="1273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99602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1698" y="5528153"/>
            <a:ext cx="396044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latin typeface="Amherst CE" pitchFamily="2" charset="0"/>
              </a:rPr>
              <a:t>ŘEPA</a:t>
            </a:r>
            <a:endParaRPr lang="cs-CZ" sz="6000" dirty="0"/>
          </a:p>
        </p:txBody>
      </p:sp>
      <p:pic>
        <p:nvPicPr>
          <p:cNvPr id="6146" name="Picture 2" descr="C:\Users\KlaP2\AppData\Local\Microsoft\Windows\Temporary Internet Files\Content.IE5\V43LIRCG\MC90024617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35990"/>
            <a:ext cx="3271898" cy="2235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KlaP2\AppData\Local\Microsoft\Windows\Temporary Internet Files\Content.IE5\VQA4S61A\MC900391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2304256" cy="2791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KlaP2\AppData\Local\Microsoft\Windows\Temporary Internet Files\Content.IE5\OA70V0Y6\MC90003638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15162"/>
            <a:ext cx="2088232" cy="3254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KlaP2\AppData\Local\Microsoft\Windows\Temporary Internet Files\Content.IE5\V43LIRCG\MC9002325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5744"/>
            <a:ext cx="3024336" cy="2665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2782011"/>
            <a:ext cx="77078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TO VYSTRKUJE LÍSTKY NAD ZEM? NA DALŠÍCH OBRÁZCÍCH JE JIŽ CELÁ VENKU.</a:t>
            </a:r>
          </a:p>
          <a:p>
            <a:r>
              <a:rPr lang="cs-CZ" dirty="0" smtClean="0"/>
              <a:t> JE O TOM POHÁDKA.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240" y="3789659"/>
            <a:ext cx="85500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NE. ŘEPA JE ČERVENÁ – ZAVAŘUJEME JI. DÁLE MÁME KRMNOU – TU DÁVÁME KRÁLÍKŮM.</a:t>
            </a:r>
          </a:p>
          <a:p>
            <a:r>
              <a:rPr lang="cs-CZ" dirty="0" smtClean="0"/>
              <a:t>TAKÉ MÁME CUKROVOU – Z TÉ VAŘÍME CUKR.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72804" y="5949280"/>
            <a:ext cx="681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TO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240" y="3524042"/>
            <a:ext cx="2640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JEN JEDEN DRUH ŘEPY?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38226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6681" y="2996952"/>
            <a:ext cx="8229600" cy="1143000"/>
          </a:xfrm>
        </p:spPr>
        <p:txBody>
          <a:bodyPr>
            <a:noAutofit/>
          </a:bodyPr>
          <a:lstStyle/>
          <a:p>
            <a:r>
              <a:rPr lang="cs-CZ" sz="2000" dirty="0" smtClean="0">
                <a:latin typeface="Amherst CE" pitchFamily="2" charset="0"/>
              </a:rPr>
              <a:t>OPAKOVÁNÍ 1</a:t>
            </a:r>
            <a:r>
              <a:rPr lang="cs-CZ" sz="7200" dirty="0" smtClean="0">
                <a:latin typeface="Amherst CE" pitchFamily="2" charset="0"/>
              </a:rPr>
              <a:t/>
            </a:r>
            <a:br>
              <a:rPr lang="cs-CZ" sz="7200" dirty="0" smtClean="0">
                <a:latin typeface="Amherst CE" pitchFamily="2" charset="0"/>
              </a:rPr>
            </a:br>
            <a:r>
              <a:rPr lang="cs-CZ" sz="7200" dirty="0" smtClean="0">
                <a:latin typeface="Amherst CE" pitchFamily="2" charset="0"/>
              </a:rPr>
              <a:t>ZELENINA</a:t>
            </a:r>
            <a:endParaRPr lang="cs-CZ" sz="7200" dirty="0">
              <a:latin typeface="Amherst CE" pitchFamily="2" charset="0"/>
            </a:endParaRPr>
          </a:p>
        </p:txBody>
      </p:sp>
      <p:pic>
        <p:nvPicPr>
          <p:cNvPr id="3075" name="Picture 3" descr="C:\Users\KlaP2\AppData\Local\Microsoft\Windows\Temporary Internet Files\Content.IE5\V43LIRCG\MC9002151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3986"/>
            <a:ext cx="1377636" cy="209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laP2\AppData\Local\Microsoft\Windows\Temporary Internet Files\Content.IE5\5WG3M8BL\MC9004133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44305"/>
            <a:ext cx="2162769" cy="212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laP2\AppData\Local\Microsoft\Windows\Temporary Internet Files\Content.IE5\5WG3M8BL\MC9003312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600" y="608210"/>
            <a:ext cx="1795604" cy="142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KlaP2\AppData\Local\Microsoft\Windows\Temporary Internet Files\Content.IE5\OA70V0Y6\MC9000363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544304"/>
            <a:ext cx="1184148" cy="184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19872" y="4544304"/>
            <a:ext cx="19618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ŘEKNĚTE CO TO 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53782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15616" y="476672"/>
            <a:ext cx="7198568" cy="3874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OPAKOVÁNÍ 2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547664" y="1052736"/>
            <a:ext cx="5936704" cy="334888"/>
          </a:xfrm>
        </p:spPr>
        <p:txBody>
          <a:bodyPr>
            <a:normAutofit fontScale="92500" lnSpcReduction="10000"/>
          </a:bodyPr>
          <a:lstStyle/>
          <a:p>
            <a:r>
              <a:rPr lang="cs-CZ" sz="1800" dirty="0" smtClean="0"/>
              <a:t>SPOJTE K SOBĚ STEJNÝ DRUH ZELENINY“</a:t>
            </a:r>
            <a:endParaRPr lang="cs-CZ" sz="1800" dirty="0"/>
          </a:p>
        </p:txBody>
      </p:sp>
      <p:pic>
        <p:nvPicPr>
          <p:cNvPr id="9218" name="Picture 2" descr="C:\Users\KlaP2\AppData\Local\Microsoft\Windows\Temporary Internet Files\Content.IE5\5WG3M8BL\MC9001495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91" y="1412777"/>
            <a:ext cx="1797753" cy="226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KlaP2\AppData\Local\Microsoft\Windows\Temporary Internet Files\Content.IE5\VQA4S61A\MC900331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32220"/>
            <a:ext cx="2115581" cy="1678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KlaP2\AppData\Local\Microsoft\Windows\Temporary Internet Files\Content.IE5\OA70V0Y6\MP90018274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33" y="4143805"/>
            <a:ext cx="2948231" cy="193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KlaP2\AppData\Local\Microsoft\Windows\Temporary Internet Files\Content.IE5\5WG3M8BL\MC9002372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846" y="1525946"/>
            <a:ext cx="2728935" cy="264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2555776" y="2708920"/>
            <a:ext cx="3672408" cy="2232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779912" y="2849402"/>
            <a:ext cx="1800200" cy="22624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3528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-35720" y="165611"/>
            <a:ext cx="8030581" cy="491480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OPAKOVÁNÍ 3</a:t>
            </a:r>
            <a:endParaRPr lang="cs-CZ" sz="2000" dirty="0"/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1137492" y="89198"/>
            <a:ext cx="7198568" cy="387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10242" name="Picture 2" descr="C:\Users\KlaP2\AppData\Local\Microsoft\Windows\Temporary Internet Files\Content.IE5\VQA4S61A\MC900350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47" y="1230470"/>
            <a:ext cx="1466321" cy="295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KlaP2\AppData\Local\Microsoft\Windows\Temporary Internet Files\Content.IE5\OA70V0Y6\MC90025084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7413" y="260323"/>
            <a:ext cx="1518464" cy="172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KlaP2\AppData\Local\Microsoft\Windows\Temporary Internet Files\Content.IE5\V43LIRCG\MP9004005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70732" flipV="1">
            <a:off x="6532060" y="4787782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KlaP2\AppData\Local\Microsoft\Windows\Temporary Internet Files\Content.IE5\5WG3M8BL\MC9003915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47" y="4509120"/>
            <a:ext cx="149504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KlaP2\AppData\Local\Microsoft\Windows\Temporary Internet Files\Content.IE5\VQA4S61A\MC9002461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686" y="2328611"/>
            <a:ext cx="2757423" cy="1883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4"/>
          <p:cNvSpPr txBox="1">
            <a:spLocks/>
          </p:cNvSpPr>
          <p:nvPr/>
        </p:nvSpPr>
        <p:spPr>
          <a:xfrm>
            <a:off x="2186291" y="717848"/>
            <a:ext cx="3825869" cy="33488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800" dirty="0" smtClean="0"/>
              <a:t>SPOJTE K SOBĚ STEJNÝ DRUH ZELENINY</a:t>
            </a:r>
            <a:endParaRPr lang="cs-CZ" sz="1800" dirty="0"/>
          </a:p>
        </p:txBody>
      </p:sp>
      <p:cxnSp>
        <p:nvCxnSpPr>
          <p:cNvPr id="3" name="Přímá spojnice se šipkou 2"/>
          <p:cNvCxnSpPr/>
          <p:nvPr/>
        </p:nvCxnSpPr>
        <p:spPr>
          <a:xfrm flipV="1">
            <a:off x="2843808" y="1556792"/>
            <a:ext cx="3240360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771800" y="3270463"/>
            <a:ext cx="3555613" cy="21443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699792" y="3429000"/>
            <a:ext cx="3055894" cy="21390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920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500"/>
                            </p:stCondLst>
                            <p:childTnLst>
                              <p:par>
                                <p:cTn id="24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500"/>
                            </p:stCondLst>
                            <p:childTnLst>
                              <p:par>
                                <p:cTn id="28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1259632" y="260649"/>
            <a:ext cx="6768752" cy="648071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mherst CE" pitchFamily="2" charset="0"/>
              </a:rPr>
              <a:t>BRAMBORA</a:t>
            </a:r>
            <a:endParaRPr lang="cs-CZ" dirty="0">
              <a:latin typeface="Amherst CE" pitchFamily="2" charset="0"/>
            </a:endParaRP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251520" y="908720"/>
            <a:ext cx="8568952" cy="5760640"/>
          </a:xfrm>
        </p:spPr>
        <p:txBody>
          <a:bodyPr>
            <a:normAutofit/>
          </a:bodyPr>
          <a:lstStyle/>
          <a:p>
            <a:r>
              <a:rPr lang="cs-CZ" dirty="0" smtClean="0"/>
              <a:t>Kutálí se za dvora takhle velká brambora – </a:t>
            </a:r>
          </a:p>
          <a:p>
            <a:r>
              <a:rPr lang="cs-CZ" dirty="0" smtClean="0"/>
              <a:t>Neviděla – </a:t>
            </a:r>
          </a:p>
          <a:p>
            <a:r>
              <a:rPr lang="cs-CZ" dirty="0" smtClean="0"/>
              <a:t>Neslyšela –</a:t>
            </a:r>
          </a:p>
          <a:p>
            <a:endParaRPr lang="cs-CZ" dirty="0" smtClean="0"/>
          </a:p>
          <a:p>
            <a:r>
              <a:rPr lang="cs-CZ" dirty="0" smtClean="0"/>
              <a:t>- Spadla na ni závora .</a:t>
            </a:r>
          </a:p>
          <a:p>
            <a:r>
              <a:rPr lang="cs-CZ" dirty="0" smtClean="0"/>
              <a:t>Na co koukáš závoro –</a:t>
            </a:r>
          </a:p>
          <a:p>
            <a:r>
              <a:rPr lang="cs-CZ" dirty="0" smtClean="0"/>
              <a:t>Na tebe ty bramboro-</a:t>
            </a:r>
          </a:p>
          <a:p>
            <a:r>
              <a:rPr lang="cs-CZ" dirty="0" smtClean="0"/>
              <a:t>Kdyby tudy projel vlak-</a:t>
            </a:r>
          </a:p>
          <a:p>
            <a:r>
              <a:rPr lang="cs-CZ" dirty="0" smtClean="0"/>
              <a:t>- Byl by z tebe bramborák.</a:t>
            </a:r>
            <a:endParaRPr lang="cs-CZ" dirty="0"/>
          </a:p>
        </p:txBody>
      </p:sp>
      <p:pic>
        <p:nvPicPr>
          <p:cNvPr id="8194" name="Picture 2" descr="C:\Users\KlaP2\AppData\Local\Microsoft\Windows\Temporary Internet Files\Content.IE5\OA70V0Y6\MC9002325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908720"/>
            <a:ext cx="806541" cy="54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KlaP2\AppData\Local\Microsoft\Windows\Temporary Internet Files\Content.IE5\V43LIRCG\MC9000905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845" y="1477756"/>
            <a:ext cx="3260162" cy="1360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KlaP2\AppData\Local\Microsoft\Windows\Temporary Internet Files\Content.IE5\VQA4S61A\MP9003901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044" y="2158185"/>
            <a:ext cx="1160528" cy="162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KlaP2\AppData\Local\Microsoft\Windows\Temporary Internet Files\Content.IE5\VQA4S61A\MC9002171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573016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KlaP2\AppData\Local\Microsoft\Windows\Temporary Internet Files\Content.IE5\OA70V0Y6\MC9002325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694" y="4477358"/>
            <a:ext cx="806541" cy="54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KlaP2\AppData\Local\Microsoft\Windows\Temporary Internet Files\Content.IE5\OA70V0Y6\MC9003266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475" y="4982442"/>
            <a:ext cx="1826971" cy="76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KlaP2\AppData\Local\Microsoft\Windows\Temporary Internet Files\Content.IE5\V43LIRCG\MP9004332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492" y="5049723"/>
            <a:ext cx="933080" cy="139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23563"/>
            <a:ext cx="2438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 ODMĚNU BÁSNIČKA: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34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25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25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2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25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75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25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25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25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25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4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25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750"/>
                            </p:stCondLst>
                            <p:childTnLst>
                              <p:par>
                                <p:cTn id="4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25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4000"/>
                            </p:stCondLst>
                            <p:childTnLst>
                              <p:par>
                                <p:cTn id="5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25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250"/>
                            </p:stCondLst>
                            <p:childTnLst>
                              <p:par>
                                <p:cTn id="5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50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25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7750"/>
                            </p:stCondLst>
                            <p:childTnLst>
                              <p:par>
                                <p:cTn id="6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25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9000"/>
                            </p:stCondLst>
                            <p:childTnLst>
                              <p:par>
                                <p:cTn id="6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125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250"/>
                            </p:stCondLst>
                            <p:childTnLst>
                              <p:par>
                                <p:cTn id="7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125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uiExpand="1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9190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282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ZŠP a ZŠS Uherský Brod  projekt č. CZ.1.07/1.4.00/21.0961  Smyslová výchova  Č. DUMu:  VY_32_INOVACE_05_zelenina v podzimním období </vt:lpstr>
      <vt:lpstr>Anotace:   Prezentace pomáhá rozeznávat nejběžnější druhy zeleniny sklízené koncem léta a začátkem podzimu. Prezentace byla při pilotování doplněna ochutnávkou čerstvé zeleniny.  Je určena pro žáky základní školy speciální.  Období vytvoření vzdělávacího materiálu – září 2011. </vt:lpstr>
      <vt:lpstr>RAJČE</vt:lpstr>
      <vt:lpstr>JE TO   PAPRIKA</vt:lpstr>
      <vt:lpstr>                 BRAMBORY</vt:lpstr>
      <vt:lpstr>ŘEPA</vt:lpstr>
      <vt:lpstr>OPAKOVÁNÍ 1 ZELENINA</vt:lpstr>
      <vt:lpstr>OPAKOVÁNÍ 2</vt:lpstr>
      <vt:lpstr>OPAKOVÁNÍ 3</vt:lpstr>
      <vt:lpstr>BRAMBORA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SEF</cp:lastModifiedBy>
  <cp:revision>21</cp:revision>
  <dcterms:created xsi:type="dcterms:W3CDTF">2011-05-13T07:54:00Z</dcterms:created>
  <dcterms:modified xsi:type="dcterms:W3CDTF">2012-10-12T09:59:35Z</dcterms:modified>
</cp:coreProperties>
</file>