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009900"/>
    <a:srgbClr val="CC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11D85-24F7-401C-BB06-E962016CB12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ABAD4B-02AA-4EC6-903D-0068CA0FA3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AF11D85-24F7-401C-BB06-E962016CB12C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ABAD4B-02AA-4EC6-903D-0068CA0FA3C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takabinet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VY_52_INOVACE_11_ </a:t>
            </a:r>
            <a:r>
              <a:rPr lang="cs-CZ" sz="1800" dirty="0" smtClean="0">
                <a:solidFill>
                  <a:schemeClr val="tx1"/>
                </a:solidFill>
              </a:rPr>
              <a:t>Opakování - trávicí soustava1 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>
                <a:solidFill>
                  <a:schemeClr val="tx1"/>
                </a:solidFill>
              </a:rPr>
              <a:t>Opakování - trávicí soustava1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Olexa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smtClean="0">
                <a:solidFill>
                  <a:schemeClr val="tx1"/>
                </a:solidFill>
              </a:rPr>
              <a:t>Opakování - trávicí soustava1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908720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Mgr. Jiří Olexa,  </a:t>
            </a:r>
            <a:r>
              <a:rPr lang="cs-CZ" b="1" dirty="0" smtClean="0"/>
              <a:t>8.března </a:t>
            </a:r>
            <a:r>
              <a:rPr lang="cs-CZ" b="1" dirty="0"/>
              <a:t>2012, 8.ročník,  V/2 </a:t>
            </a:r>
            <a:r>
              <a:rPr lang="cs-CZ" b="1" dirty="0" smtClean="0"/>
              <a:t>II13, </a:t>
            </a:r>
            <a:r>
              <a:rPr lang="cs-CZ" b="1" dirty="0"/>
              <a:t>Přírodopis, </a:t>
            </a:r>
            <a:r>
              <a:rPr lang="cs-CZ" b="1" dirty="0" smtClean="0"/>
              <a:t>Opakování - trávicí soustava1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14089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br>
              <a:rPr lang="cs-CZ" dirty="0" smtClean="0"/>
            </a:br>
            <a:r>
              <a:rPr lang="cs-CZ" dirty="0" smtClean="0"/>
              <a:t>trávicí soustava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76645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Zástupný symbol pro obsah 1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97251" y="65231"/>
            <a:ext cx="3369248" cy="664944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835496"/>
          </a:xfrm>
        </p:spPr>
        <p:txBody>
          <a:bodyPr/>
          <a:lstStyle/>
          <a:p>
            <a:pPr algn="l"/>
            <a:r>
              <a:rPr lang="cs-CZ" dirty="0" smtClean="0"/>
              <a:t>Orgány soustavy: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1391063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dutina ústní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2001376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hltan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12060" y="2360726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jícen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3212976"/>
            <a:ext cx="1042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žaludek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27684" y="3429000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játra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87468" y="3951982"/>
            <a:ext cx="1964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smtClean="0">
                <a:latin typeface="Arial" pitchFamily="34" charset="0"/>
                <a:cs typeface="Arial" pitchFamily="34" charset="0"/>
              </a:rPr>
              <a:t>slinivka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břišní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40318" y="4499828"/>
            <a:ext cx="10314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žlučník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99975" y="3970919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dvanáctník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87468" y="4869160"/>
            <a:ext cx="17641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smtClean="0">
                <a:latin typeface="Arial" pitchFamily="34" charset="0"/>
                <a:cs typeface="Arial" pitchFamily="34" charset="0"/>
              </a:rPr>
              <a:t>tenké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střevo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99592" y="505382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tlusté střevo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66499" y="5589240"/>
            <a:ext cx="1206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konečník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nice 16"/>
          <p:cNvCxnSpPr>
            <a:endCxn id="5" idx="1"/>
          </p:cNvCxnSpPr>
          <p:nvPr/>
        </p:nvCxnSpPr>
        <p:spPr>
          <a:xfrm>
            <a:off x="4067944" y="1575729"/>
            <a:ext cx="100811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6" idx="3"/>
          </p:cNvCxnSpPr>
          <p:nvPr/>
        </p:nvCxnSpPr>
        <p:spPr>
          <a:xfrm flipV="1">
            <a:off x="2663788" y="1916832"/>
            <a:ext cx="1404156" cy="26921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103948" y="2545392"/>
            <a:ext cx="100811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4487651" y="3367037"/>
            <a:ext cx="1028748" cy="56450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397251" y="3613666"/>
            <a:ext cx="1454669" cy="33831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3851920" y="4155586"/>
            <a:ext cx="1635548" cy="52890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2620529" y="4684494"/>
            <a:ext cx="1008112" cy="1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endCxn id="13" idx="1"/>
          </p:cNvCxnSpPr>
          <p:nvPr/>
        </p:nvCxnSpPr>
        <p:spPr>
          <a:xfrm flipV="1">
            <a:off x="4212583" y="5053826"/>
            <a:ext cx="1274885" cy="1016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14" idx="3"/>
          </p:cNvCxnSpPr>
          <p:nvPr/>
        </p:nvCxnSpPr>
        <p:spPr>
          <a:xfrm>
            <a:off x="2483768" y="5238492"/>
            <a:ext cx="882098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4179714" y="5773906"/>
            <a:ext cx="1586785" cy="18466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795702" y="4153819"/>
            <a:ext cx="832939" cy="34600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910869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7772400" cy="807715"/>
          </a:xfrm>
        </p:spPr>
        <p:txBody>
          <a:bodyPr/>
          <a:lstStyle/>
          <a:p>
            <a:pPr algn="l"/>
            <a:r>
              <a:rPr lang="cs-CZ" dirty="0" smtClean="0"/>
              <a:t>Funkce soustavy: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1" y="1700808"/>
            <a:ext cx="792088" cy="4680520"/>
          </a:xfrm>
        </p:spPr>
        <p:txBody>
          <a:bodyPr>
            <a:noAutofit/>
          </a:bodyPr>
          <a:lstStyle/>
          <a:p>
            <a:pPr algn="l"/>
            <a:r>
              <a:rPr lang="cs-CZ" sz="4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1)</a:t>
            </a:r>
          </a:p>
          <a:p>
            <a:pPr algn="l"/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4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2)</a:t>
            </a:r>
          </a:p>
          <a:p>
            <a:pPr algn="l"/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4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3)</a:t>
            </a:r>
          </a:p>
          <a:p>
            <a:pPr algn="l"/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4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4)</a:t>
            </a:r>
            <a:endParaRPr lang="cs-CZ" sz="4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1619672" y="1700808"/>
            <a:ext cx="3528392" cy="72008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4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příjem potravy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1619672" y="2780928"/>
            <a:ext cx="6485656" cy="72008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4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zpracování potravy - trávení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1619672" y="3861048"/>
            <a:ext cx="3672408" cy="72008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4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vstřebávání do: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5292080" y="3861048"/>
            <a:ext cx="2808312" cy="72008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4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krve a mízy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1619672" y="5013176"/>
            <a:ext cx="7128792" cy="72008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4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vyloučení nestrávených zbytků</a:t>
            </a:r>
          </a:p>
        </p:txBody>
      </p:sp>
    </p:spTree>
    <p:extLst>
      <p:ext uri="{BB962C8B-B14F-4D97-AF65-F5344CB8AC3E}">
        <p14:creationId xmlns:p14="http://schemas.microsoft.com/office/powerpoint/2010/main" xmlns="" val="4025185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7772400" cy="807715"/>
          </a:xfrm>
        </p:spPr>
        <p:txBody>
          <a:bodyPr/>
          <a:lstStyle/>
          <a:p>
            <a:pPr algn="l"/>
            <a:r>
              <a:rPr lang="cs-CZ" dirty="0" smtClean="0"/>
              <a:t>2 typy trávení: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2276872"/>
            <a:ext cx="7772400" cy="1440160"/>
          </a:xfrm>
        </p:spPr>
        <p:txBody>
          <a:bodyPr>
            <a:noAutofit/>
          </a:bodyPr>
          <a:lstStyle/>
          <a:p>
            <a:pPr algn="l"/>
            <a:r>
              <a:rPr lang="cs-CZ" sz="4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žvýkání (zuby) </a:t>
            </a:r>
          </a:p>
          <a:p>
            <a:pPr algn="l"/>
            <a:r>
              <a:rPr lang="cs-CZ" sz="4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4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míchání (svaly trubice)</a:t>
            </a:r>
            <a:endParaRPr lang="cs-CZ" sz="4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395536" y="1340768"/>
            <a:ext cx="7772400" cy="144016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6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mechanické</a:t>
            </a:r>
            <a:endParaRPr lang="cs-CZ" sz="6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409391" y="1340768"/>
            <a:ext cx="5760640" cy="93610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6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1) </a:t>
            </a:r>
            <a:r>
              <a:rPr lang="cs-CZ" sz="6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6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=</a:t>
            </a:r>
            <a:endParaRPr lang="cs-CZ" sz="6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561791" y="4077072"/>
            <a:ext cx="5760640" cy="93610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6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6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6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6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=</a:t>
            </a:r>
            <a:endParaRPr lang="cs-CZ" sz="6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585696" y="4077072"/>
            <a:ext cx="7772400" cy="144016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6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chemické</a:t>
            </a:r>
            <a:endParaRPr lang="cs-CZ" sz="6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395536" y="5013176"/>
            <a:ext cx="7772400" cy="144016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4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rozložení potravy </a:t>
            </a:r>
          </a:p>
          <a:p>
            <a:pPr algn="l"/>
            <a:r>
              <a:rPr lang="cs-CZ" sz="4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4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pomocí enzymů</a:t>
            </a:r>
            <a:endParaRPr lang="cs-CZ" sz="4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8341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Zástupný symbol pro obsah 1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36831" y="476672"/>
            <a:ext cx="3700537" cy="554461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63352"/>
            <a:ext cx="4176463" cy="661392"/>
          </a:xfrm>
        </p:spPr>
        <p:txBody>
          <a:bodyPr/>
          <a:lstStyle/>
          <a:p>
            <a:pPr algn="l"/>
            <a:r>
              <a:rPr lang="cs-CZ" sz="4800" dirty="0" smtClean="0"/>
              <a:t>Dutina ústní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55576" y="764704"/>
            <a:ext cx="2376264" cy="1224136"/>
          </a:xfrm>
        </p:spPr>
        <p:txBody>
          <a:bodyPr>
            <a:noAutofit/>
          </a:bodyPr>
          <a:lstStyle/>
          <a:p>
            <a:pPr algn="l"/>
            <a:r>
              <a:rPr lang="cs-CZ" sz="6000" dirty="0" smtClean="0">
                <a:solidFill>
                  <a:srgbClr val="CC0000"/>
                </a:solidFill>
                <a:latin typeface="Arial" pitchFamily="34" charset="0"/>
                <a:cs typeface="Arial" pitchFamily="34" charset="0"/>
              </a:rPr>
              <a:t>jazyk</a:t>
            </a:r>
            <a:endParaRPr lang="cs-CZ" sz="6000" dirty="0">
              <a:solidFill>
                <a:srgbClr val="CC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text 3"/>
          <p:cNvSpPr txBox="1">
            <a:spLocks/>
          </p:cNvSpPr>
          <p:nvPr/>
        </p:nvSpPr>
        <p:spPr>
          <a:xfrm>
            <a:off x="683568" y="1988840"/>
            <a:ext cx="244827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typ svaloviny: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text 3"/>
          <p:cNvSpPr txBox="1">
            <a:spLocks/>
          </p:cNvSpPr>
          <p:nvPr/>
        </p:nvSpPr>
        <p:spPr>
          <a:xfrm>
            <a:off x="1043608" y="2348880"/>
            <a:ext cx="4176464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příčně pruhovaná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text 3"/>
          <p:cNvSpPr txBox="1">
            <a:spLocks/>
          </p:cNvSpPr>
          <p:nvPr/>
        </p:nvSpPr>
        <p:spPr>
          <a:xfrm>
            <a:off x="670961" y="3139510"/>
            <a:ext cx="2316863" cy="33858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2800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funkce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pomáhá při: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vnímá: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nahmatá: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důležitý pro:</a:t>
            </a:r>
          </a:p>
          <a:p>
            <a:pPr algn="l"/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text 3"/>
          <p:cNvSpPr txBox="1">
            <a:spLocks/>
          </p:cNvSpPr>
          <p:nvPr/>
        </p:nvSpPr>
        <p:spPr>
          <a:xfrm>
            <a:off x="2843808" y="3573016"/>
            <a:ext cx="2088232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polykání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ástupný symbol pro text 3"/>
          <p:cNvSpPr txBox="1">
            <a:spLocks/>
          </p:cNvSpPr>
          <p:nvPr/>
        </p:nvSpPr>
        <p:spPr>
          <a:xfrm>
            <a:off x="1907704" y="4221088"/>
            <a:ext cx="4752528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teplotu a chuť jídla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text 3"/>
          <p:cNvSpPr txBox="1">
            <a:spLocks/>
          </p:cNvSpPr>
          <p:nvPr/>
        </p:nvSpPr>
        <p:spPr>
          <a:xfrm>
            <a:off x="2483768" y="4797152"/>
            <a:ext cx="3960440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např. rybí kosti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text 3"/>
          <p:cNvSpPr txBox="1">
            <a:spLocks/>
          </p:cNvSpPr>
          <p:nvPr/>
        </p:nvSpPr>
        <p:spPr>
          <a:xfrm>
            <a:off x="2771800" y="5445224"/>
            <a:ext cx="2088232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řeč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2042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580922"/>
            <a:ext cx="3168352" cy="5296349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63352"/>
            <a:ext cx="4176463" cy="661392"/>
          </a:xfrm>
        </p:spPr>
        <p:txBody>
          <a:bodyPr/>
          <a:lstStyle/>
          <a:p>
            <a:pPr algn="l"/>
            <a:r>
              <a:rPr lang="cs-CZ" sz="4800" dirty="0" smtClean="0"/>
              <a:t>Dutina ústní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55576" y="764704"/>
            <a:ext cx="2376264" cy="1224136"/>
          </a:xfrm>
        </p:spPr>
        <p:txBody>
          <a:bodyPr>
            <a:noAutofit/>
          </a:bodyPr>
          <a:lstStyle/>
          <a:p>
            <a:pPr algn="l"/>
            <a:r>
              <a:rPr lang="cs-CZ" sz="6000" dirty="0" smtClean="0">
                <a:solidFill>
                  <a:srgbClr val="CC0000"/>
                </a:solidFill>
                <a:latin typeface="Arial" pitchFamily="34" charset="0"/>
                <a:cs typeface="Arial" pitchFamily="34" charset="0"/>
              </a:rPr>
              <a:t>zuby</a:t>
            </a:r>
            <a:endParaRPr lang="cs-CZ" sz="6000" dirty="0">
              <a:solidFill>
                <a:srgbClr val="CC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text 3"/>
          <p:cNvSpPr txBox="1">
            <a:spLocks/>
          </p:cNvSpPr>
          <p:nvPr/>
        </p:nvSpPr>
        <p:spPr>
          <a:xfrm>
            <a:off x="683568" y="1988840"/>
            <a:ext cx="2448272" cy="5760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typ trávení: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text 3"/>
          <p:cNvSpPr txBox="1">
            <a:spLocks/>
          </p:cNvSpPr>
          <p:nvPr/>
        </p:nvSpPr>
        <p:spPr>
          <a:xfrm>
            <a:off x="1043608" y="2348880"/>
            <a:ext cx="3024336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mechanické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text 3"/>
          <p:cNvSpPr txBox="1">
            <a:spLocks/>
          </p:cNvSpPr>
          <p:nvPr/>
        </p:nvSpPr>
        <p:spPr>
          <a:xfrm>
            <a:off x="670961" y="3139510"/>
            <a:ext cx="3252967" cy="33858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dětské bez: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počet (stálý chrup):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názvy: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1                      3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2                      4</a:t>
            </a:r>
          </a:p>
          <a:p>
            <a:pPr algn="l"/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text 3"/>
          <p:cNvSpPr txBox="1">
            <a:spLocks/>
          </p:cNvSpPr>
          <p:nvPr/>
        </p:nvSpPr>
        <p:spPr>
          <a:xfrm>
            <a:off x="2555776" y="2996952"/>
            <a:ext cx="2088232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kořenů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ástupný symbol pro text 3"/>
          <p:cNvSpPr txBox="1">
            <a:spLocks/>
          </p:cNvSpPr>
          <p:nvPr/>
        </p:nvSpPr>
        <p:spPr>
          <a:xfrm>
            <a:off x="3923928" y="3645024"/>
            <a:ext cx="936104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32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text 3"/>
          <p:cNvSpPr txBox="1">
            <a:spLocks/>
          </p:cNvSpPr>
          <p:nvPr/>
        </p:nvSpPr>
        <p:spPr>
          <a:xfrm>
            <a:off x="1043608" y="4797152"/>
            <a:ext cx="1728192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řezáky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text 3"/>
          <p:cNvSpPr txBox="1">
            <a:spLocks/>
          </p:cNvSpPr>
          <p:nvPr/>
        </p:nvSpPr>
        <p:spPr>
          <a:xfrm>
            <a:off x="1043608" y="5445224"/>
            <a:ext cx="2088232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špičáky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ástupný symbol pro text 3"/>
          <p:cNvSpPr txBox="1">
            <a:spLocks/>
          </p:cNvSpPr>
          <p:nvPr/>
        </p:nvSpPr>
        <p:spPr>
          <a:xfrm>
            <a:off x="3419872" y="4863614"/>
            <a:ext cx="1944216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třenové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ástupný symbol pro text 3"/>
          <p:cNvSpPr txBox="1">
            <a:spLocks/>
          </p:cNvSpPr>
          <p:nvPr/>
        </p:nvSpPr>
        <p:spPr>
          <a:xfrm>
            <a:off x="3419872" y="5445224"/>
            <a:ext cx="1980220" cy="7920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stoličky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ástupný symbol pro text 3"/>
          <p:cNvSpPr txBox="1">
            <a:spLocks/>
          </p:cNvSpPr>
          <p:nvPr/>
        </p:nvSpPr>
        <p:spPr>
          <a:xfrm>
            <a:off x="6804248" y="5452402"/>
            <a:ext cx="360040" cy="5407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</a:t>
            </a:r>
          </a:p>
          <a:p>
            <a:pPr algn="l"/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Zástupný symbol pro text 3"/>
          <p:cNvSpPr txBox="1">
            <a:spLocks/>
          </p:cNvSpPr>
          <p:nvPr/>
        </p:nvSpPr>
        <p:spPr>
          <a:xfrm>
            <a:off x="6565897" y="5445224"/>
            <a:ext cx="360040" cy="5407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</a:t>
            </a:r>
          </a:p>
          <a:p>
            <a:pPr algn="l"/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Zástupný symbol pro text 3"/>
          <p:cNvSpPr txBox="1">
            <a:spLocks/>
          </p:cNvSpPr>
          <p:nvPr/>
        </p:nvSpPr>
        <p:spPr>
          <a:xfrm>
            <a:off x="6300192" y="5336483"/>
            <a:ext cx="360040" cy="5407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</a:t>
            </a:r>
          </a:p>
          <a:p>
            <a:pPr algn="l"/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Zástupný symbol pro text 3"/>
          <p:cNvSpPr txBox="1">
            <a:spLocks/>
          </p:cNvSpPr>
          <p:nvPr/>
        </p:nvSpPr>
        <p:spPr>
          <a:xfrm>
            <a:off x="5694828" y="3608291"/>
            <a:ext cx="360040" cy="5407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</a:t>
            </a:r>
          </a:p>
          <a:p>
            <a:pPr algn="l"/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Zástupný symbol pro text 3"/>
          <p:cNvSpPr txBox="1">
            <a:spLocks/>
          </p:cNvSpPr>
          <p:nvPr/>
        </p:nvSpPr>
        <p:spPr>
          <a:xfrm>
            <a:off x="5868144" y="4449404"/>
            <a:ext cx="360040" cy="5407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</a:t>
            </a:r>
          </a:p>
          <a:p>
            <a:pPr algn="l"/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Zástupný symbol pro text 3"/>
          <p:cNvSpPr txBox="1">
            <a:spLocks/>
          </p:cNvSpPr>
          <p:nvPr/>
        </p:nvSpPr>
        <p:spPr>
          <a:xfrm>
            <a:off x="5940152" y="4832427"/>
            <a:ext cx="360040" cy="5407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</a:t>
            </a:r>
          </a:p>
          <a:p>
            <a:pPr algn="l"/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Zástupný symbol pro text 3"/>
          <p:cNvSpPr txBox="1">
            <a:spLocks/>
          </p:cNvSpPr>
          <p:nvPr/>
        </p:nvSpPr>
        <p:spPr>
          <a:xfrm>
            <a:off x="5688124" y="4055812"/>
            <a:ext cx="360040" cy="5407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</a:t>
            </a:r>
          </a:p>
          <a:p>
            <a:pPr algn="l"/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Zástupný symbol pro text 3"/>
          <p:cNvSpPr txBox="1">
            <a:spLocks/>
          </p:cNvSpPr>
          <p:nvPr/>
        </p:nvSpPr>
        <p:spPr>
          <a:xfrm>
            <a:off x="6133759" y="5120459"/>
            <a:ext cx="360040" cy="5407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</a:t>
            </a:r>
          </a:p>
          <a:p>
            <a:pPr algn="l"/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8486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1" grpId="0"/>
      <p:bldP spid="12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70543" y="954417"/>
            <a:ext cx="2373865" cy="547077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3744416" cy="661392"/>
          </a:xfrm>
        </p:spPr>
        <p:txBody>
          <a:bodyPr/>
          <a:lstStyle/>
          <a:p>
            <a:r>
              <a:rPr lang="cs-CZ" sz="4800" dirty="0" smtClean="0"/>
              <a:t>Zub zvenku: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347864" y="1268760"/>
            <a:ext cx="2376264" cy="3687763"/>
          </a:xfrm>
        </p:spPr>
        <p:txBody>
          <a:bodyPr>
            <a:normAutofit/>
          </a:bodyPr>
          <a:lstStyle/>
          <a:p>
            <a:pPr algn="r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viditelná část</a:t>
            </a:r>
          </a:p>
          <a:p>
            <a:pPr algn="r"/>
            <a:endParaRPr lang="cs-CZ" sz="1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 dásní</a:t>
            </a:r>
          </a:p>
          <a:p>
            <a:pPr algn="r"/>
            <a:endParaRPr lang="cs-CZ" sz="3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 kosti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Levá složená závorka 5"/>
          <p:cNvSpPr/>
          <p:nvPr/>
        </p:nvSpPr>
        <p:spPr>
          <a:xfrm>
            <a:off x="5724128" y="908720"/>
            <a:ext cx="720080" cy="1440160"/>
          </a:xfrm>
          <a:prstGeom prst="lef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Levá složená závorka 6"/>
          <p:cNvSpPr/>
          <p:nvPr/>
        </p:nvSpPr>
        <p:spPr>
          <a:xfrm>
            <a:off x="5804520" y="2356342"/>
            <a:ext cx="567680" cy="424586"/>
          </a:xfrm>
          <a:prstGeom prst="lef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Levá složená závorka 7"/>
          <p:cNvSpPr/>
          <p:nvPr/>
        </p:nvSpPr>
        <p:spPr>
          <a:xfrm>
            <a:off x="5654321" y="2816632"/>
            <a:ext cx="720080" cy="2412567"/>
          </a:xfrm>
          <a:prstGeom prst="leftBrac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403648" y="1196752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korunka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83768" y="2132856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krček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3573016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kořen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6827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96136" y="766525"/>
            <a:ext cx="2535562" cy="5679659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3744416" cy="661392"/>
          </a:xfrm>
        </p:spPr>
        <p:txBody>
          <a:bodyPr/>
          <a:lstStyle/>
          <a:p>
            <a:r>
              <a:rPr lang="cs-CZ" sz="4800" dirty="0" smtClean="0"/>
              <a:t>Zub zevnitř: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843808" y="1268760"/>
            <a:ext cx="2880320" cy="3687763"/>
          </a:xfrm>
        </p:spPr>
        <p:txBody>
          <a:bodyPr>
            <a:normAutofit/>
          </a:bodyPr>
          <a:lstStyle/>
          <a:p>
            <a:pPr algn="r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= na povrchu</a:t>
            </a:r>
          </a:p>
          <a:p>
            <a:pPr algn="r"/>
            <a:endParaRPr lang="cs-CZ" sz="1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= střední vrstva</a:t>
            </a:r>
          </a:p>
          <a:p>
            <a:pPr algn="r"/>
            <a:endParaRPr lang="cs-CZ" sz="1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= vnitřní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47664" y="1196752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sklovina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2060848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zubovina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2996952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dřeň</a:t>
            </a:r>
            <a:endParaRPr lang="cs-CZ" sz="40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5652120" y="1196752"/>
            <a:ext cx="1440160" cy="35394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5652120" y="2348880"/>
            <a:ext cx="1080120" cy="17697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5652120" y="2996952"/>
            <a:ext cx="1296144" cy="5040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187624" y="4182956"/>
            <a:ext cx="15121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nejtvrdší</a:t>
            </a:r>
            <a:endParaRPr lang="cs-CZ" sz="2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175956" y="5312821"/>
            <a:ext cx="205222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cévy </a:t>
            </a:r>
            <a:r>
              <a:rPr lang="cs-CZ" sz="2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nervy</a:t>
            </a:r>
            <a:endParaRPr lang="cs-CZ" sz="26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611560" y="1904638"/>
            <a:ext cx="5184575" cy="3324562"/>
            <a:chOff x="611560" y="1904638"/>
            <a:chExt cx="5184575" cy="3324562"/>
          </a:xfrm>
        </p:grpSpPr>
        <p:sp>
          <p:nvSpPr>
            <p:cNvPr id="18" name="Zástupný symbol pro text 3"/>
            <p:cNvSpPr txBox="1">
              <a:spLocks/>
            </p:cNvSpPr>
            <p:nvPr/>
          </p:nvSpPr>
          <p:spPr>
            <a:xfrm>
              <a:off x="611560" y="4182956"/>
              <a:ext cx="5184575" cy="1046244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92500" lnSpcReduction="10000"/>
            </a:bodyPr>
            <a:lstStyle>
              <a:lvl1pPr marL="0" indent="0" algn="ctr" defTabSz="914400" rtl="0" eaLnBrk="1" latinLnBrk="0" hangingPunct="1">
                <a:lnSpc>
                  <a:spcPct val="125000"/>
                </a:lnSpc>
                <a:spcBef>
                  <a:spcPct val="20000"/>
                </a:spcBef>
                <a:buFont typeface="Arial" pitchFamily="34" charset="0"/>
                <a:buNone/>
                <a:defRPr sz="16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spcBef>
                  <a:spcPct val="20000"/>
                </a:spcBef>
                <a:buFont typeface="Courier New" pitchFamily="49" charset="0"/>
                <a:buNone/>
                <a:defRPr sz="12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0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spcBef>
                  <a:spcPct val="20000"/>
                </a:spcBef>
                <a:buFont typeface="Courier New" pitchFamily="49" charset="0"/>
                <a:buNone/>
                <a:defRPr sz="9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9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spcBef>
                  <a:spcPct val="20000"/>
                </a:spcBef>
                <a:buFont typeface="Courier New" pitchFamily="49" charset="0"/>
                <a:buNone/>
                <a:defRPr sz="9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9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spcBef>
                  <a:spcPct val="20000"/>
                </a:spcBef>
                <a:buFont typeface="Courier New" pitchFamily="49" charset="0"/>
                <a:buNone/>
                <a:defRPr sz="9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9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2800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rPr>
                <a:t>Je </a:t>
              </a:r>
              <a:r>
                <a:rPr lang="cs-CZ" sz="2800" u="sng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rPr>
                <a:t>                </a:t>
              </a:r>
              <a:r>
                <a:rPr lang="cs-CZ" sz="2800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rPr>
                <a:t> hmotou lidského těla.</a:t>
              </a:r>
            </a:p>
          </p:txBody>
        </p:sp>
        <p:cxnSp>
          <p:nvCxnSpPr>
            <p:cNvPr id="23" name="Přímá spojnice se šipkou 22"/>
            <p:cNvCxnSpPr/>
            <p:nvPr/>
          </p:nvCxnSpPr>
          <p:spPr>
            <a:xfrm flipV="1">
              <a:off x="899592" y="1904638"/>
              <a:ext cx="1584177" cy="2388458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w="lg" len="lg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Skupina 27"/>
          <p:cNvGrpSpPr/>
          <p:nvPr/>
        </p:nvGrpSpPr>
        <p:grpSpPr>
          <a:xfrm>
            <a:off x="2483769" y="3704838"/>
            <a:ext cx="5184575" cy="2570606"/>
            <a:chOff x="2483769" y="3704838"/>
            <a:chExt cx="5184575" cy="2570606"/>
          </a:xfrm>
        </p:grpSpPr>
        <p:sp>
          <p:nvSpPr>
            <p:cNvPr id="20" name="Zástupný symbol pro text 3"/>
            <p:cNvSpPr txBox="1">
              <a:spLocks/>
            </p:cNvSpPr>
            <p:nvPr/>
          </p:nvSpPr>
          <p:spPr>
            <a:xfrm>
              <a:off x="2483769" y="5229200"/>
              <a:ext cx="5184575" cy="1046244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0" indent="0" algn="ctr" defTabSz="914400" rtl="0" eaLnBrk="1" latinLnBrk="0" hangingPunct="1">
                <a:lnSpc>
                  <a:spcPct val="125000"/>
                </a:lnSpc>
                <a:spcBef>
                  <a:spcPct val="20000"/>
                </a:spcBef>
                <a:buFont typeface="Arial" pitchFamily="34" charset="0"/>
                <a:buNone/>
                <a:defRPr sz="16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1pPr>
              <a:lvl2pPr marL="457200" indent="0" algn="l" defTabSz="914400" rtl="0" eaLnBrk="1" latinLnBrk="0" hangingPunct="1">
                <a:spcBef>
                  <a:spcPct val="20000"/>
                </a:spcBef>
                <a:buFont typeface="Courier New" pitchFamily="49" charset="0"/>
                <a:buNone/>
                <a:defRPr sz="12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2pPr>
              <a:lvl3pPr marL="914400" indent="0" algn="l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10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3pPr>
              <a:lvl4pPr marL="1371600" indent="0" algn="l" defTabSz="914400" rtl="0" eaLnBrk="1" latinLnBrk="0" hangingPunct="1">
                <a:spcBef>
                  <a:spcPct val="20000"/>
                </a:spcBef>
                <a:buFont typeface="Courier New" pitchFamily="49" charset="0"/>
                <a:buNone/>
                <a:defRPr sz="9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4pPr>
              <a:lvl5pPr marL="1828800" indent="0" algn="l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9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5pPr>
              <a:lvl6pPr marL="2286000" indent="0" algn="l" defTabSz="914400" rtl="0" eaLnBrk="1" latinLnBrk="0" hangingPunct="1">
                <a:spcBef>
                  <a:spcPct val="20000"/>
                </a:spcBef>
                <a:buFont typeface="Courier New" pitchFamily="49" charset="0"/>
                <a:buNone/>
                <a:defRPr sz="9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6pPr>
              <a:lvl7pPr marL="2743200" indent="0" algn="l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9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7pPr>
              <a:lvl8pPr marL="3200400" indent="0" algn="l" defTabSz="914400" rtl="0" eaLnBrk="1" latinLnBrk="0" hangingPunct="1">
                <a:spcBef>
                  <a:spcPct val="20000"/>
                </a:spcBef>
                <a:buFont typeface="Courier New" pitchFamily="49" charset="0"/>
                <a:buNone/>
                <a:defRPr sz="9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8pPr>
              <a:lvl9pPr marL="3657600" indent="0" algn="l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9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j-lt"/>
                  <a:ea typeface="+mn-ea"/>
                  <a:cs typeface="+mn-cs"/>
                </a:defRPr>
              </a:lvl9pPr>
            </a:lstStyle>
            <a:p>
              <a:pPr algn="l"/>
              <a:r>
                <a:rPr lang="cs-CZ" sz="2800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rPr>
                <a:t>Obsahuje </a:t>
              </a:r>
              <a:r>
                <a:rPr lang="cs-CZ" sz="2800" u="sng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rPr>
                <a:t>                   </a:t>
              </a:r>
              <a:r>
                <a:rPr lang="cs-CZ" sz="2800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rPr>
                <a:t> .</a:t>
              </a:r>
            </a:p>
          </p:txBody>
        </p:sp>
        <p:cxnSp>
          <p:nvCxnSpPr>
            <p:cNvPr id="26" name="Přímá spojnice se šipkou 25"/>
            <p:cNvCxnSpPr/>
            <p:nvPr/>
          </p:nvCxnSpPr>
          <p:spPr>
            <a:xfrm flipV="1">
              <a:off x="3419872" y="3704838"/>
              <a:ext cx="360040" cy="1607983"/>
            </a:xfrm>
            <a:prstGeom prst="straightConnector1">
              <a:avLst/>
            </a:prstGeom>
            <a:ln w="25400">
              <a:solidFill>
                <a:schemeClr val="tx1"/>
              </a:solidFill>
              <a:headEnd w="lg" len="lg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308515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9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8200" b="-38200"/>
          <a:stretch/>
        </p:blipFill>
        <p:spPr>
          <a:xfrm>
            <a:off x="0" y="764704"/>
            <a:ext cx="4355976" cy="482453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332656"/>
            <a:ext cx="3744416" cy="661392"/>
          </a:xfrm>
        </p:spPr>
        <p:txBody>
          <a:bodyPr/>
          <a:lstStyle/>
          <a:p>
            <a:r>
              <a:rPr lang="cs-CZ" sz="4800" dirty="0" smtClean="0">
                <a:solidFill>
                  <a:schemeClr val="tx1"/>
                </a:solidFill>
              </a:rPr>
              <a:t>Slinné žlázy: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61520" y="1052736"/>
            <a:ext cx="17666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příušní</a:t>
            </a:r>
            <a:endParaRPr lang="cs-CZ" sz="40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1556792"/>
            <a:ext cx="2697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podčelistní</a:t>
            </a:r>
            <a:endParaRPr lang="cs-CZ" sz="40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2132856"/>
            <a:ext cx="31027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podjazyková</a:t>
            </a:r>
            <a:endParaRPr lang="cs-CZ" sz="40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4" name="Přímá spojnice 13"/>
          <p:cNvCxnSpPr/>
          <p:nvPr/>
        </p:nvCxnSpPr>
        <p:spPr>
          <a:xfrm flipV="1">
            <a:off x="1547664" y="1556792"/>
            <a:ext cx="2880320" cy="510154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2051720" y="2066945"/>
            <a:ext cx="2376264" cy="681767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2555776" y="2636912"/>
            <a:ext cx="1872208" cy="264200"/>
          </a:xfrm>
          <a:prstGeom prst="line">
            <a:avLst/>
          </a:prstGeom>
          <a:ln w="254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8" y="3645024"/>
            <a:ext cx="2664296" cy="3024336"/>
          </a:xfrm>
        </p:spPr>
        <p:txBody>
          <a:bodyPr>
            <a:normAutofit fontScale="92500"/>
          </a:bodyPr>
          <a:lstStyle/>
          <a:p>
            <a:pPr algn="r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počet žláz:</a:t>
            </a:r>
            <a:endParaRPr lang="cs-CZ" sz="1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r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množství slin:</a:t>
            </a:r>
          </a:p>
          <a:p>
            <a:pPr algn="r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typ trávení:</a:t>
            </a:r>
          </a:p>
          <a:p>
            <a:pPr algn="r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enzymu:</a:t>
            </a:r>
          </a:p>
          <a:p>
            <a:pPr algn="r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 enzym štěpí: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250615" y="3697868"/>
            <a:ext cx="19694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 (tři páry)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275856" y="4221088"/>
            <a:ext cx="31449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asi 1,5litru denně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275856" y="4797152"/>
            <a:ext cx="18918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chemické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75857" y="532037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ptyalin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275855" y="5949280"/>
            <a:ext cx="23762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škrob,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cukry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5832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27" grpId="0"/>
      <p:bldP spid="28" grpId="0"/>
      <p:bldP spid="29" grpId="0"/>
      <p:bldP spid="30" grpId="0"/>
      <p:bldP spid="3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6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976" y="332921"/>
            <a:ext cx="4460600" cy="5721781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332656"/>
            <a:ext cx="3744416" cy="661392"/>
          </a:xfrm>
        </p:spPr>
        <p:txBody>
          <a:bodyPr/>
          <a:lstStyle/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Žaludek: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87464" y="4558335"/>
            <a:ext cx="4460600" cy="1102913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a) přichází žlučovodem z ledvin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b) produkují ji hltan a jícen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2051720" y="836712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nejširší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220072" y="1599183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mechanického</a:t>
            </a:r>
            <a:endParaRPr lang="cs-CZ" sz="2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364088" y="2492896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žaludeční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360192" y="3193812"/>
            <a:ext cx="209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trávenina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195736" y="1412776"/>
            <a:ext cx="129614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393015" y="2060848"/>
            <a:ext cx="1915289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ástupný symbol pro text 3"/>
          <p:cNvSpPr txBox="1">
            <a:spLocks/>
          </p:cNvSpPr>
          <p:nvPr/>
        </p:nvSpPr>
        <p:spPr>
          <a:xfrm>
            <a:off x="107504" y="1052736"/>
            <a:ext cx="8928992" cy="341079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Žaludek je nejužší část trávicí trubice.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Pohyb stěny žaludku je součástí chemického trávení.</a:t>
            </a:r>
          </a:p>
          <a:p>
            <a:pPr algn="l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Potrava se tu promíchává s </a:t>
            </a:r>
            <a:r>
              <a:rPr lang="cs-CZ" sz="3200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šťávou.</a:t>
            </a:r>
          </a:p>
          <a:p>
            <a:pPr algn="l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Tato směs se označuje jako </a:t>
            </a:r>
            <a:r>
              <a:rPr lang="cs-CZ" sz="3200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.</a:t>
            </a:r>
          </a:p>
          <a:p>
            <a:pPr algn="l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Odkud se šťáva bere?</a:t>
            </a:r>
          </a:p>
          <a:p>
            <a:pPr algn="l"/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Zástupný symbol pro text 3"/>
          <p:cNvSpPr txBox="1">
            <a:spLocks/>
          </p:cNvSpPr>
          <p:nvPr/>
        </p:nvSpPr>
        <p:spPr>
          <a:xfrm>
            <a:off x="683568" y="5646838"/>
            <a:ext cx="4460600" cy="5184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c) ze žláz ve stěně žaludku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645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4 -1.11111E-6 L 0.00034 -0.18264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allAtOnce"/>
      <p:bldP spid="27" grpId="0"/>
      <p:bldP spid="28" grpId="0"/>
      <p:bldP spid="29" grpId="0"/>
      <p:bldP spid="30" grpId="0"/>
      <p:bldP spid="2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5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39952" y="387402"/>
            <a:ext cx="4590601" cy="5888539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332656"/>
            <a:ext cx="3744416" cy="661392"/>
          </a:xfrm>
        </p:spPr>
        <p:txBody>
          <a:bodyPr/>
          <a:lstStyle/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Žaludek: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3" name="Zástupný symbol pro text 3"/>
          <p:cNvSpPr txBox="1">
            <a:spLocks/>
          </p:cNvSpPr>
          <p:nvPr/>
        </p:nvSpPr>
        <p:spPr>
          <a:xfrm>
            <a:off x="215008" y="1268760"/>
            <a:ext cx="8749480" cy="44644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125000"/>
              </a:lnSpc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2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9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algn="l"/>
            <a:r>
              <a:rPr lang="cs-CZ" sz="2800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Šťáva obsahuje kyselinu </a:t>
            </a:r>
            <a:r>
              <a:rPr lang="cs-CZ" sz="2800" u="sng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                                </a:t>
            </a:r>
            <a:r>
              <a:rPr lang="cs-CZ" sz="2800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 (HCl).</a:t>
            </a:r>
          </a:p>
          <a:p>
            <a:pPr algn="l"/>
            <a:r>
              <a:rPr lang="cs-CZ" sz="3200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Kyselina rozkládá:</a:t>
            </a:r>
          </a:p>
          <a:p>
            <a:pPr algn="l"/>
            <a:r>
              <a:rPr lang="cs-CZ" sz="3200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		    sráží:</a:t>
            </a:r>
          </a:p>
          <a:p>
            <a:pPr algn="l"/>
            <a:r>
              <a:rPr lang="cs-CZ" sz="3200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		   zabíjí:</a:t>
            </a:r>
          </a:p>
          <a:p>
            <a:pPr algn="l"/>
            <a:r>
              <a:rPr lang="cs-CZ" sz="3200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Šťáva obsahuje enzym </a:t>
            </a:r>
            <a:r>
              <a:rPr lang="cs-CZ" sz="3200" u="sng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3200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 .</a:t>
            </a:r>
          </a:p>
          <a:p>
            <a:pPr algn="l"/>
            <a:r>
              <a:rPr lang="cs-CZ" sz="3200" dirty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rgbClr val="009900"/>
                </a:solidFill>
                <a:latin typeface="Arial" pitchFamily="34" charset="0"/>
                <a:cs typeface="Arial" pitchFamily="34" charset="0"/>
              </a:rPr>
              <a:t>       Enzym štěpí:</a:t>
            </a:r>
          </a:p>
          <a:p>
            <a:pPr algn="l"/>
            <a:endParaRPr lang="cs-CZ" sz="2400" dirty="0">
              <a:solidFill>
                <a:srgbClr val="0099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635896" y="1916832"/>
            <a:ext cx="143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maso</a:t>
            </a:r>
            <a:endParaRPr lang="cs-CZ" sz="3200" b="1" dirty="0">
              <a:solidFill>
                <a:schemeClr val="accent5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2636912"/>
            <a:ext cx="14778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mléko</a:t>
            </a:r>
            <a:endParaRPr lang="cs-CZ" sz="3200" b="1" dirty="0">
              <a:solidFill>
                <a:schemeClr val="accent5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635896" y="3356992"/>
            <a:ext cx="19984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patogeny</a:t>
            </a:r>
            <a:endParaRPr lang="cs-CZ" sz="3200" b="1" dirty="0">
              <a:solidFill>
                <a:schemeClr val="accent5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283968" y="1340768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chlorovodíkovou</a:t>
            </a:r>
            <a:endParaRPr lang="cs-CZ" sz="2800" b="1" dirty="0">
              <a:solidFill>
                <a:schemeClr val="accent5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61279" y="4068361"/>
            <a:ext cx="14948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pepsin</a:t>
            </a:r>
            <a:endParaRPr lang="cs-CZ" sz="3200" b="1" dirty="0">
              <a:solidFill>
                <a:schemeClr val="accent5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07904" y="4788441"/>
            <a:ext cx="19984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bílkoviny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0595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13" grpId="0"/>
      <p:bldP spid="14" grpId="0"/>
      <p:bldP spid="29" grpId="0"/>
      <p:bldP spid="16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8119" y="548680"/>
            <a:ext cx="727280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dirty="0" smtClean="0"/>
              <a:t>Odkazy na obrázky:</a:t>
            </a:r>
            <a:endParaRPr lang="cs-CZ" sz="3600" dirty="0"/>
          </a:p>
          <a:p>
            <a:endParaRPr lang="cs-CZ" dirty="0" smtClean="0"/>
          </a:p>
          <a:p>
            <a:r>
              <a:rPr lang="cs-CZ" dirty="0" smtClean="0"/>
              <a:t>slinné žlázy:</a:t>
            </a:r>
          </a:p>
          <a:p>
            <a:endParaRPr lang="cs-CZ" dirty="0"/>
          </a:p>
          <a:p>
            <a:r>
              <a:rPr lang="cs-CZ" dirty="0" smtClean="0"/>
              <a:t>Učebnice </a:t>
            </a:r>
            <a:r>
              <a:rPr lang="cs-CZ" dirty="0"/>
              <a:t>Přírodopis 8 pro základní školy a víceletá gymnázia, Fraus  </a:t>
            </a:r>
            <a:r>
              <a:rPr lang="cs-CZ" dirty="0" smtClean="0"/>
              <a:t>2006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ostatní: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www.datakabinet.cz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86186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265</TotalTime>
  <Words>321</Words>
  <Application>Microsoft Office PowerPoint</Application>
  <PresentationFormat>Předvádění na obrazovce (4:3)</PresentationFormat>
  <Paragraphs>151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Exekutivní</vt:lpstr>
      <vt:lpstr>Snímek 1</vt:lpstr>
      <vt:lpstr>Snímek 2</vt:lpstr>
      <vt:lpstr>Opakování trávicí soustava 1</vt:lpstr>
      <vt:lpstr>Orgány soustavy:</vt:lpstr>
      <vt:lpstr>Funkce soustavy:</vt:lpstr>
      <vt:lpstr>2 typy trávení:</vt:lpstr>
      <vt:lpstr>Dutina ústní</vt:lpstr>
      <vt:lpstr>Dutina ústní</vt:lpstr>
      <vt:lpstr>Zub zvenku:</vt:lpstr>
      <vt:lpstr>Zub zevnitř:</vt:lpstr>
      <vt:lpstr>Slinné žlázy:</vt:lpstr>
      <vt:lpstr>Žaludek:</vt:lpstr>
      <vt:lpstr>Žaludek:</vt:lpstr>
      <vt:lpstr>Snímek 14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trávicí soustava</dc:title>
  <dc:creator>olexa</dc:creator>
  <cp:lastModifiedBy>ASCO</cp:lastModifiedBy>
  <cp:revision>27</cp:revision>
  <dcterms:created xsi:type="dcterms:W3CDTF">2012-02-23T07:48:37Z</dcterms:created>
  <dcterms:modified xsi:type="dcterms:W3CDTF">2012-03-09T17:14:45Z</dcterms:modified>
</cp:coreProperties>
</file>