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86A93AF-16AF-42FA-8AEF-5A9BBE9F32D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F2AC1CD-CF1B-461C-89B3-40BF63E1B9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a/aa/Joseph_II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b/b0/Jean-Marc_Nattier_005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f/Tituln%C3%AD_list_Patentu_o_zru%C5%A1en%C3%AD_nevolnictv%C3%AD_z_16_listopadu_1781.gif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5/50/Kapuzinergruft_au%C3%9Fen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m/imgres_patent_o_zruseni_nevolnictvi" TargetMode="External"/><Relationship Id="rId3" Type="http://schemas.openxmlformats.org/officeDocument/2006/relationships/hyperlink" Target="http://www.goldendust.cz/gallery/marie-terezie.jpg" TargetMode="External"/><Relationship Id="rId7" Type="http://schemas.openxmlformats.org/officeDocument/2006/relationships/hyperlink" Target="http://simonak.eu/images/obrazky_tolerancni_patent" TargetMode="External"/><Relationship Id="rId12" Type="http://schemas.openxmlformats.org/officeDocument/2006/relationships/hyperlink" Target="http://images.google.cz/imgres?q=franti%C5%A1ek+i&amp;hl=cs&amp;tbo=d&amp;biw=1280&amp;bih=683&amp;tbm=isch&amp;tbnid=ToA3NYMnqrFRIM:&amp;imgrefurl=http://dinosauri-bakov.blog.cz/galerie/panovnici-ceskych-zemi/obrazek/40757864&amp;docid=aXfHhHZmZ66-OM&amp;imgurl=http://nd01.jxs.cz/586/520/47" TargetMode="External"/><Relationship Id="rId2" Type="http://schemas.openxmlformats.org/officeDocument/2006/relationships/hyperlink" Target="http://cs.wikipedia.org/wiki/Soubor:Joseph_I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novnici.estranky.cz/fotoalbum/marie_bavorska" TargetMode="External"/><Relationship Id="rId11" Type="http://schemas.openxmlformats.org/officeDocument/2006/relationships/hyperlink" Target="http://cs.wikipedia.org/wiki/Soubor:Kapuzinergruft_au%C3%9Fen.jpg" TargetMode="External"/><Relationship Id="rId5" Type="http://schemas.openxmlformats.org/officeDocument/2006/relationships/hyperlink" Target="http://images.google.com/isabela_parmska" TargetMode="External"/><Relationship Id="rId10" Type="http://schemas.openxmlformats.org/officeDocument/2006/relationships/hyperlink" Target="http://www.2zskolin.cz/panovnici/17/leopold.gif" TargetMode="External"/><Relationship Id="rId4" Type="http://schemas.openxmlformats.org/officeDocument/2006/relationships/hyperlink" Target="http://images.google.cz/imgres?q=franti%C5%A1ek+lotrinsk%C3%BD&amp;num=10&amp;hl=cs&amp;tbo=d&amp;biw=1280&amp;bih=683&amp;tbm=isch&amp;tbnid=YZ9aL5NrLzSG7M:&amp;imgrefurl=http://cs.wikipedia.org/wiki/Franti%C5%A1ek_I._%C5%A0t%C4%9Bp%C3%A1n_Lotrinsk%C3%BD&amp;docid=IzmFhA" TargetMode="External"/><Relationship Id="rId9" Type="http://schemas.openxmlformats.org/officeDocument/2006/relationships/hyperlink" Target="http://www.google.com/imgres_nevolnictv&#237;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84784"/>
            <a:ext cx="8100392" cy="2160240"/>
          </a:xfrm>
        </p:spPr>
        <p:txBody>
          <a:bodyPr anchor="t">
            <a:normAutofit fontScale="90000"/>
          </a:bodyPr>
          <a:lstStyle/>
          <a:p>
            <a:r>
              <a:rPr lang="cs-CZ" dirty="0" smtClean="0"/>
              <a:t>Dějiny ČR</a:t>
            </a:r>
            <a:br>
              <a:rPr lang="cs-CZ" dirty="0" smtClean="0"/>
            </a:br>
            <a:r>
              <a:rPr lang="cs-CZ" dirty="0" smtClean="0"/>
              <a:t>Josef II</a:t>
            </a:r>
            <a:r>
              <a:rPr lang="cs-CZ" dirty="0" smtClean="0"/>
              <a:t>. - </a:t>
            </a:r>
            <a:r>
              <a:rPr lang="cs-CZ" dirty="0" err="1" smtClean="0"/>
              <a:t>osvícenÝ</a:t>
            </a:r>
            <a:r>
              <a:rPr lang="cs-CZ" dirty="0" smtClean="0"/>
              <a:t> panovník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717032"/>
            <a:ext cx="7406640" cy="1752600"/>
          </a:xfrm>
        </p:spPr>
        <p:txBody>
          <a:bodyPr/>
          <a:lstStyle/>
          <a:p>
            <a:r>
              <a:rPr lang="cs-CZ" sz="2000" smtClean="0">
                <a:solidFill>
                  <a:schemeClr val="tx1"/>
                </a:solidFill>
              </a:rPr>
              <a:t>VY_32_INOVACE_57_Josef_II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2000" dirty="0" smtClean="0"/>
          </a:p>
          <a:p>
            <a:r>
              <a:rPr lang="cs-CZ" sz="2000" dirty="0" smtClean="0">
                <a:solidFill>
                  <a:schemeClr val="tx1"/>
                </a:solidFill>
              </a:rPr>
              <a:t>Autor projektu: Mgr. Renata Holanová</a:t>
            </a:r>
          </a:p>
          <a:p>
            <a:endParaRPr lang="cs-CZ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5085184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584" y="260648"/>
            <a:ext cx="8532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dirty="0" smtClean="0"/>
              <a:t>Vytvořeno v rámci projektu „EU peníze školám“.</a:t>
            </a:r>
          </a:p>
          <a:p>
            <a:pPr lvl="0" algn="ctr"/>
            <a:r>
              <a:rPr lang="cs-CZ" dirty="0" smtClean="0"/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Životopisné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5338936" cy="511256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1741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narodil se ve Vídni jako prvorozený syn Marie Terezie a Františka I. Lotrinského</a:t>
            </a:r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1765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stal se císařem svaté říše římské a spoluvládcem Marie Terezie</a:t>
            </a:r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1780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nastoupil vládu císaře Svaté říše římské národa německého</a:t>
            </a:r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1790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zemřel ve Vídni ve věku nedožitých 49 let</a:t>
            </a:r>
            <a:endParaRPr lang="cs-CZ" dirty="0"/>
          </a:p>
        </p:txBody>
      </p:sp>
      <p:pic>
        <p:nvPicPr>
          <p:cNvPr id="2050" name="Picture 2" descr="Soubor:Joseph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412776"/>
            <a:ext cx="2492166" cy="52014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5338936" cy="468056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Matka: </a:t>
            </a:r>
            <a:r>
              <a:rPr lang="cs-CZ" dirty="0" smtClean="0"/>
              <a:t>Marie Terezie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Otec: </a:t>
            </a:r>
            <a:r>
              <a:rPr lang="cs-CZ" dirty="0" smtClean="0"/>
              <a:t>František I. Lotrinský</a:t>
            </a:r>
            <a:endParaRPr lang="cs-CZ" dirty="0"/>
          </a:p>
        </p:txBody>
      </p:sp>
      <p:pic>
        <p:nvPicPr>
          <p:cNvPr id="16386" name="Picture 2" descr="http://www.goldendust.cz/wp-content/gallery/marie-terezie/marie-terezie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068960"/>
            <a:ext cx="3312368" cy="3482597"/>
          </a:xfrm>
          <a:prstGeom prst="rect">
            <a:avLst/>
          </a:prstGeom>
          <a:noFill/>
        </p:spPr>
      </p:pic>
      <p:pic>
        <p:nvPicPr>
          <p:cNvPr id="16388" name="Picture 4" descr="http://upload.wikimedia.org/wikipedia/commons/thumb/f/fc/Joseph_II_Portrait_with_crown.jpg/250px-Joseph_II_Portrait_with_crow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852936"/>
            <a:ext cx="3024336" cy="38106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Manželky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686800" cy="470916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Isabela Parmská</a:t>
            </a:r>
          </a:p>
          <a:p>
            <a:pPr>
              <a:buNone/>
            </a:pPr>
            <a:r>
              <a:rPr lang="cs-CZ" dirty="0" smtClean="0"/>
              <a:t>Josef II. ji velmi miloval, ona jeho city neopětovala, porodila mu dvě dcery, ani jedna se nedožila dospělého věku . Manželství trvalo od roku 1760-1763, kdy Isabela zemřela na černé neštovice.</a:t>
            </a:r>
            <a:endParaRPr lang="cs-CZ" dirty="0"/>
          </a:p>
        </p:txBody>
      </p:sp>
      <p:pic>
        <p:nvPicPr>
          <p:cNvPr id="17410" name="Picture 2" descr="Soubor:Jean-Marc Nattier 00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3789040"/>
            <a:ext cx="2274443" cy="2880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Manželky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06104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Marie Bavorská</a:t>
            </a:r>
          </a:p>
          <a:p>
            <a:pPr>
              <a:buNone/>
            </a:pPr>
            <a:r>
              <a:rPr lang="cs-CZ" sz="2400" dirty="0" smtClean="0"/>
              <a:t>Se stala Josefovou manželkou v letech 1765 – 1767 	  (zemřela  ve 28 letech na černé neštovice). 	                Manželství nebylo šťastné, bylo bezdětné. Josef II. Marii neměl rád – dokonce jí nešel ani na pohřeb.</a:t>
            </a:r>
            <a:endParaRPr lang="cs-CZ" sz="2400" dirty="0"/>
          </a:p>
        </p:txBody>
      </p:sp>
      <p:pic>
        <p:nvPicPr>
          <p:cNvPr id="18434" name="Picture 2" descr="Marie Josefa Bavorsk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9548" y="3573016"/>
            <a:ext cx="2206419" cy="30949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víme o Josefu II.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1600200"/>
            <a:ext cx="9505056" cy="52578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Víš proč se mu říká selský císař?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V převlečení inkognito (tajně) objížděl svou říši, aby poznal, jak se žije lidem v zemích, kterým vládne.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Setkával se i s prostými lidmi. Dokonce se zastavil při jedné cestě z Brna do Olomouce u orajícího rolníka a sám vyoral brázdu.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Víš proč označujeme Josefa II. za osvíceného vládce?</a:t>
            </a: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Snažil se prostřednictvím reforem zlepšit životní a pracovní podmínky poddaných.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Který z panovníků se stal pro Josefa II. velkým vzorem?</a:t>
            </a:r>
          </a:p>
          <a:p>
            <a:pPr>
              <a:buNone/>
            </a:pPr>
            <a:r>
              <a:rPr lang="cs-CZ" sz="2400" dirty="0" smtClean="0">
                <a:solidFill>
                  <a:srgbClr val="FFFF00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Fridrich II. pruský král (1740 – 1786)</a:t>
            </a:r>
            <a:endParaRPr lang="cs-CZ" sz="24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Josefa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svůj život provedl Josef II. stovky reforem, z nichž nejdůležitější vydal v roce 1781.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Víš které to byly?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</a:t>
            </a:r>
            <a:r>
              <a:rPr lang="cs-CZ" dirty="0" smtClean="0"/>
              <a:t>toleranční patent, </a:t>
            </a:r>
            <a:r>
              <a:rPr lang="cs-CZ" dirty="0" err="1" smtClean="0"/>
              <a:t>patent</a:t>
            </a:r>
            <a:r>
              <a:rPr lang="cs-CZ" dirty="0" smtClean="0"/>
              <a:t> o zrušení nevolnictví</a:t>
            </a:r>
            <a:endParaRPr lang="cs-CZ" dirty="0"/>
          </a:p>
        </p:txBody>
      </p:sp>
      <p:pic>
        <p:nvPicPr>
          <p:cNvPr id="19458" name="Picture 2" descr="http://simonak.eu/images/obrazky_ostatni_strany/h_k/10_13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704508"/>
            <a:ext cx="2232247" cy="3153492"/>
          </a:xfrm>
          <a:prstGeom prst="rect">
            <a:avLst/>
          </a:prstGeom>
          <a:noFill/>
        </p:spPr>
      </p:pic>
      <p:pic>
        <p:nvPicPr>
          <p:cNvPr id="19460" name="Picture 4" descr="Soubor:Titulní list Patentu o zrušení nevolnictví z 16 listopadu 1781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566813"/>
            <a:ext cx="2153832" cy="3291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Toleranční patent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867328" cy="55732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Povoluje náboženskou svobodu – vyznávat i jinou víru než katolickou (ne českobratrskou).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Židé nemusí nosit židovské znamení, mohou vykonávat i dříve zakázaná zaměstnání, mohou studovat na všech školách.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Romové musí být začleněni do společnosti.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Kláštery,které nevzdělávají mládež, nepečují o nemocné, musí být zrušeny (místo nich sirotčince, chudobince, ústavy pro nemocné, kasárna).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Patent o zrušení nevolnictví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Poddaní se zbavili osobní závislosti na vrchnosti (poddaný nepotřebuje povolení vrchnosti k uzavření manželství, k odchodu z panství, ke studiu).</a:t>
            </a:r>
          </a:p>
          <a:p>
            <a:r>
              <a:rPr lang="cs-CZ" dirty="0" smtClean="0"/>
              <a:t>Poddanství a robota zachovány.</a:t>
            </a:r>
            <a:endParaRPr lang="cs-CZ" dirty="0"/>
          </a:p>
        </p:txBody>
      </p:sp>
      <p:pic>
        <p:nvPicPr>
          <p:cNvPr id="21506" name="Picture 2" descr="http://nd05.jxs.cz/544/462/2ccb79fd32_81020428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933056"/>
            <a:ext cx="4606677" cy="27692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Leopold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r>
              <a:rPr lang="cs-CZ" dirty="0" smtClean="0"/>
              <a:t>V roce 1790 zemřel ve Vídni Josef II. na tuberkulózu. Jeho nástupcem se stal Leopold II. (1790 – 1792) </a:t>
            </a:r>
          </a:p>
          <a:p>
            <a:pPr>
              <a:buNone/>
            </a:pPr>
            <a:r>
              <a:rPr lang="cs-CZ" dirty="0" smtClean="0"/>
              <a:t>	( jeho syna Františka vychovával Josef II. jako svého nástupce)</a:t>
            </a:r>
            <a:endParaRPr lang="cs-CZ" dirty="0"/>
          </a:p>
        </p:txBody>
      </p:sp>
      <p:pic>
        <p:nvPicPr>
          <p:cNvPr id="23554" name="Picture 2" descr="http://www.2zskolin.cz/panovnici/17/leopol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645024"/>
            <a:ext cx="2123728" cy="2781329"/>
          </a:xfrm>
          <a:prstGeom prst="rect">
            <a:avLst/>
          </a:prstGeom>
          <a:noFill/>
        </p:spPr>
      </p:pic>
      <p:pic>
        <p:nvPicPr>
          <p:cNvPr id="4098" name="Picture 2" descr="http://nd01.jxs.cz/586/520/47956687dc_40757864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429000"/>
            <a:ext cx="2942670" cy="31630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Kapucínská hrobka ve Vídni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91264" cy="1224136"/>
          </a:xfrm>
        </p:spPr>
        <p:txBody>
          <a:bodyPr/>
          <a:lstStyle/>
          <a:p>
            <a:r>
              <a:rPr lang="cs-CZ" dirty="0" smtClean="0"/>
              <a:t>Místo, kde spočívají pozůstatky významných Habsburků.</a:t>
            </a:r>
            <a:endParaRPr lang="cs-CZ" dirty="0"/>
          </a:p>
        </p:txBody>
      </p:sp>
      <p:pic>
        <p:nvPicPr>
          <p:cNvPr id="24578" name="Picture 2" descr="Soubor:Kapuzinergruft auß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00794" y="1988840"/>
            <a:ext cx="5029399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http://cs.wikipedia.org/wiki/Josef II._</a:t>
            </a:r>
            <a:r>
              <a:rPr lang="cs-CZ" sz="2000" dirty="0" err="1" smtClean="0">
                <a:hlinkClick r:id="rId2"/>
              </a:rPr>
              <a:t>obrazek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goldendust.cz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gallery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marie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terezie.jpg</a:t>
            </a:r>
            <a:endParaRPr lang="cs-CZ" sz="2000" dirty="0" smtClean="0"/>
          </a:p>
          <a:p>
            <a:r>
              <a:rPr lang="cs-CZ" sz="2000" smtClean="0">
                <a:hlinkClick r:id="rId4"/>
              </a:rPr>
              <a:t>http://images.google.cz/frantisek_lotrinsky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http://images.google.com/isabela_parmska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http://www.panovnici.</a:t>
            </a:r>
            <a:r>
              <a:rPr lang="cs-CZ" sz="2000" dirty="0" err="1" smtClean="0">
                <a:hlinkClick r:id="rId6"/>
              </a:rPr>
              <a:t>estranky.cz</a:t>
            </a:r>
            <a:r>
              <a:rPr lang="cs-CZ" sz="2000" dirty="0" smtClean="0">
                <a:hlinkClick r:id="rId6"/>
              </a:rPr>
              <a:t>/fotoalbum/</a:t>
            </a:r>
            <a:r>
              <a:rPr lang="cs-CZ" sz="2000" dirty="0" err="1" smtClean="0">
                <a:hlinkClick r:id="rId6"/>
              </a:rPr>
              <a:t>marie</a:t>
            </a:r>
            <a:r>
              <a:rPr lang="cs-CZ" sz="2000" dirty="0" smtClean="0">
                <a:hlinkClick r:id="rId6"/>
              </a:rPr>
              <a:t>_</a:t>
            </a:r>
            <a:r>
              <a:rPr lang="cs-CZ" sz="2000" dirty="0" err="1" smtClean="0">
                <a:hlinkClick r:id="rId6"/>
              </a:rPr>
              <a:t>bavorska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http://simonak.eu/images/obrazky_tolerancni_patent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google.com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imgres</a:t>
            </a:r>
            <a:r>
              <a:rPr lang="cs-CZ" sz="2000" dirty="0" smtClean="0">
                <a:hlinkClick r:id="rId8"/>
              </a:rPr>
              <a:t>_patent_o_</a:t>
            </a:r>
            <a:r>
              <a:rPr lang="cs-CZ" sz="2000" dirty="0" err="1" smtClean="0">
                <a:hlinkClick r:id="rId8"/>
              </a:rPr>
              <a:t>zruseni</a:t>
            </a:r>
            <a:r>
              <a:rPr lang="cs-CZ" sz="2000" dirty="0" smtClean="0">
                <a:hlinkClick r:id="rId8"/>
              </a:rPr>
              <a:t>_</a:t>
            </a:r>
            <a:r>
              <a:rPr lang="cs-CZ" sz="2000" dirty="0" err="1" smtClean="0">
                <a:hlinkClick r:id="rId8"/>
              </a:rPr>
              <a:t>nevolnictvi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http://www.</a:t>
            </a:r>
            <a:r>
              <a:rPr lang="cs-CZ" sz="2000" dirty="0" err="1" smtClean="0">
                <a:hlinkClick r:id="rId9"/>
              </a:rPr>
              <a:t>google.com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imgres</a:t>
            </a:r>
            <a:r>
              <a:rPr lang="cs-CZ" sz="2000" dirty="0" smtClean="0">
                <a:hlinkClick r:id="rId9"/>
              </a:rPr>
              <a:t>_nevolnictví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http://www.2zskolin.cz/panovnici/17/</a:t>
            </a:r>
            <a:r>
              <a:rPr lang="cs-CZ" sz="2000" dirty="0" err="1" smtClean="0">
                <a:hlinkClick r:id="rId10"/>
              </a:rPr>
              <a:t>leopold.gif</a:t>
            </a:r>
            <a:endParaRPr lang="cs-CZ" sz="2000" dirty="0" smtClean="0"/>
          </a:p>
          <a:p>
            <a:r>
              <a:rPr lang="cs-CZ" sz="2000" dirty="0" smtClean="0">
                <a:hlinkClick r:id="rId11"/>
              </a:rPr>
              <a:t>http://cs.wikipedia.org/wiki/Soubor:Kapuzinergruft_au%C3%9Fen.jpg</a:t>
            </a:r>
            <a:endParaRPr lang="cs-CZ" sz="2000" dirty="0" smtClean="0"/>
          </a:p>
          <a:p>
            <a:r>
              <a:rPr lang="cs-CZ" sz="2000" dirty="0" smtClean="0">
                <a:hlinkClick r:id="rId12"/>
              </a:rPr>
              <a:t>http://images.google.cz/frantisek_1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048712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na Základní škole a Mateřské škole </a:t>
            </a: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Mladá Boleslav, 17. listopadu 1325,</a:t>
            </a: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příspěvková organizace</a:t>
            </a: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pro pátý ročník základní školy.</a:t>
            </a: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slouží jako doplněk učiva o Josefu II.</a:t>
            </a: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v rámci tématu Dějiny České republiky.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dataprojektoru nebo na monitorech žáků.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Materiál byl vytvořen a pilotován v 1. pololetí</a:t>
            </a: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školního roku 2012/2013.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106</TotalTime>
  <Words>392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Dějiny ČR Josef II. - osvícenÝ panovník</vt:lpstr>
      <vt:lpstr>Životopisné údaje</vt:lpstr>
      <vt:lpstr>Rodina</vt:lpstr>
      <vt:lpstr>Manželky</vt:lpstr>
      <vt:lpstr>Manželky</vt:lpstr>
      <vt:lpstr>Co víme o Josefu II. ?</vt:lpstr>
      <vt:lpstr>Reformy Josefa II.</vt:lpstr>
      <vt:lpstr>Toleranční patent</vt:lpstr>
      <vt:lpstr>Patent o zrušení nevolnictví</vt:lpstr>
      <vt:lpstr>Leopold II.</vt:lpstr>
      <vt:lpstr>Kapucínská hrobka ve Vídni</vt:lpstr>
      <vt:lpstr>Zdroje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ČR Josef II.- osvícenÝ panovník</dc:title>
  <dc:creator>Lenka</dc:creator>
  <cp:lastModifiedBy>Babička</cp:lastModifiedBy>
  <cp:revision>15</cp:revision>
  <dcterms:created xsi:type="dcterms:W3CDTF">2012-10-28T21:00:29Z</dcterms:created>
  <dcterms:modified xsi:type="dcterms:W3CDTF">2012-11-22T21:22:09Z</dcterms:modified>
</cp:coreProperties>
</file>