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6" r:id="rId3"/>
    <p:sldId id="265" r:id="rId4"/>
    <p:sldId id="259" r:id="rId5"/>
    <p:sldId id="260" r:id="rId6"/>
    <p:sldId id="261" r:id="rId7"/>
    <p:sldId id="262" r:id="rId8"/>
    <p:sldId id="263" r:id="rId9"/>
    <p:sldId id="264" r:id="rId10"/>
    <p:sldId id="25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6943FF8-B77A-457A-9724-B6F15682C01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EF0F341-1653-40F4-8C55-F37D436FB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f_Bozek_Erfinder.jpg" TargetMode="External"/><Relationship Id="rId13" Type="http://schemas.openxmlformats.org/officeDocument/2006/relationships/hyperlink" Target="http://www.ireceptar.cz/zajimavosti/hromy-a-blesky" TargetMode="External"/><Relationship Id="rId3" Type="http://schemas.openxmlformats.org/officeDocument/2006/relationships/hyperlink" Target="http://ekonomika.idnes.cz/obrazek_textilni-i-odevni-prumysl" TargetMode="External"/><Relationship Id="rId7" Type="http://schemas.openxmlformats.org/officeDocument/2006/relationships/hyperlink" Target="http://www.benesovsko.info/obrazek_lokomotiva" TargetMode="External"/><Relationship Id="rId12" Type="http://schemas.openxmlformats.org/officeDocument/2006/relationships/hyperlink" Target="http://simonak.eu/bleskosvod.jpg" TargetMode="External"/><Relationship Id="rId2" Type="http://schemas.openxmlformats.org/officeDocument/2006/relationships/hyperlink" Target="http://www.china-mike.com/facts-about-china/manufactur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arnilokomotiva.jpg" TargetMode="External"/><Relationship Id="rId11" Type="http://schemas.openxmlformats.org/officeDocument/2006/relationships/hyperlink" Target="http://www.svornost.com/2010/08/historie-spolecnosti-skoda-2-cast/" TargetMode="External"/><Relationship Id="rId5" Type="http://schemas.openxmlformats.org/officeDocument/2006/relationships/hyperlink" Target="http://www.starestroje.cz/stroje.parni.php" TargetMode="External"/><Relationship Id="rId15" Type="http://schemas.openxmlformats.org/officeDocument/2006/relationships/hyperlink" Target="http://history-if.blog.cz/en/1011/hospodarstvi-v-dobe-narodniho-obrozeni" TargetMode="External"/><Relationship Id="rId10" Type="http://schemas.openxmlformats.org/officeDocument/2006/relationships/hyperlink" Target="http://www.go-diving.cz/vraky/baron-gautsch/" TargetMode="External"/><Relationship Id="rId4" Type="http://schemas.openxmlformats.org/officeDocument/2006/relationships/hyperlink" Target="http://ca.wikipedia.org/wiki/vodni%20kolo.jpg" TargetMode="External"/><Relationship Id="rId9" Type="http://schemas.openxmlformats.org/officeDocument/2006/relationships/hyperlink" Target="http://cs.wikipedia.org/wiki/parni%20automobil.jpg" TargetMode="External"/><Relationship Id="rId14" Type="http://schemas.openxmlformats.org/officeDocument/2006/relationships/hyperlink" Target="http://cs.wikipedia.org/wiki/Soubor:Bratranci_Veverkov&#233;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628800"/>
            <a:ext cx="9144000" cy="147002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Dějiny ČR 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Vynálezy mění svět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0544" y="3284984"/>
            <a:ext cx="8603456" cy="1754784"/>
          </a:xfrm>
        </p:spPr>
        <p:txBody>
          <a:bodyPr anchor="b"/>
          <a:lstStyle/>
          <a:p>
            <a:pPr algn="ctr"/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</a:rPr>
              <a:t>VY_32_INOVACE_58_Vynálezy_ mění_ </a:t>
            </a:r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</a:rPr>
              <a:t>svět</a:t>
            </a:r>
          </a:p>
          <a:p>
            <a:pPr algn="ctr"/>
            <a:endParaRPr lang="cs-CZ" sz="2000" dirty="0" smtClean="0">
              <a:ln>
                <a:noFill/>
              </a:ln>
              <a:solidFill>
                <a:schemeClr val="tx1"/>
              </a:solidFill>
            </a:endParaRPr>
          </a:p>
          <a:p>
            <a:pPr algn="ctr"/>
            <a:r>
              <a:rPr lang="cs-CZ" sz="2000" dirty="0" smtClean="0">
                <a:ln>
                  <a:noFill/>
                </a:ln>
                <a:solidFill>
                  <a:schemeClr val="tx1"/>
                </a:solidFill>
              </a:rPr>
              <a:t>Autor projektu: Mgr. Renata Holanová</a:t>
            </a:r>
          </a:p>
          <a:p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5157192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-1015" y="188640"/>
            <a:ext cx="914501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000" dirty="0" smtClean="0"/>
              <a:t>Vytvořeno v rámci projektu „EU peníze školám“.</a:t>
            </a:r>
          </a:p>
          <a:p>
            <a:pPr lvl="0" algn="ctr"/>
            <a:r>
              <a:rPr lang="cs-CZ" sz="2000" dirty="0" smtClean="0"/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Jak se říká velkým dílnám, kde mohli lidé po zrušení nevolnictví pracovat? 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511404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glow rad="101600">
                    <a:srgbClr val="FFFF00">
                      <a:alpha val="60000"/>
                    </a:srgbClr>
                  </a:glow>
                </a:effectLst>
              </a:rPr>
              <a:t>manufaktury</a:t>
            </a:r>
          </a:p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r>
              <a:rPr lang="cs-CZ" sz="2400" dirty="0" smtClean="0"/>
              <a:t>Sklad vlny v Horním Litvínově - 1715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endParaRPr lang="cs-CZ" sz="2400" dirty="0"/>
          </a:p>
        </p:txBody>
      </p:sp>
      <p:pic>
        <p:nvPicPr>
          <p:cNvPr id="5" name="Picture 4" descr="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30582"/>
            <a:ext cx="5874963" cy="42274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1399032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 jaké výrobě se manufaktury nejvíce rozšířily?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glow rad="101600">
                    <a:srgbClr val="FFFF00">
                      <a:alpha val="60000"/>
                    </a:srgbClr>
                  </a:glow>
                </a:effectLst>
              </a:rPr>
              <a:t>v textilní výrobě</a:t>
            </a:r>
          </a:p>
          <a:p>
            <a:endParaRPr lang="cs-CZ" sz="2400" dirty="0" smtClean="0"/>
          </a:p>
          <a:p>
            <a:r>
              <a:rPr lang="cs-CZ" sz="2400" dirty="0" smtClean="0"/>
              <a:t>přádelna v Horním Litvínově – 1715</a:t>
            </a:r>
          </a:p>
          <a:p>
            <a:endParaRPr lang="cs-CZ" dirty="0"/>
          </a:p>
        </p:txBody>
      </p:sp>
      <p:pic>
        <p:nvPicPr>
          <p:cNvPr id="4" name="Picture 2" descr="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302746"/>
            <a:ext cx="5711249" cy="35552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6693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Poznáš podle obrázku, co pohánělo stroje v manufakturách?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glow rad="101600">
                    <a:srgbClr val="FFFF00">
                      <a:alpha val="60000"/>
                    </a:srgbClr>
                  </a:glow>
                </a:effectLst>
              </a:rPr>
              <a:t>vodní kola</a:t>
            </a:r>
          </a:p>
          <a:p>
            <a:pPr>
              <a:buNone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  <a:p>
            <a:r>
              <a:rPr lang="cs-CZ" sz="2400" dirty="0" smtClean="0"/>
              <a:t>Hledal se i jiný způsob na pohánění strojů, protože ne všude byly řeky … víš jaký?</a:t>
            </a:r>
          </a:p>
          <a:p>
            <a:endParaRPr lang="cs-CZ" sz="2400" dirty="0" smtClean="0">
              <a:effectLst/>
            </a:endParaRPr>
          </a:p>
          <a:p>
            <a:endParaRPr lang="cs-CZ" sz="2400" dirty="0" smtClean="0">
              <a:effectLst/>
            </a:endParaRPr>
          </a:p>
          <a:p>
            <a:pPr>
              <a:buNone/>
            </a:pPr>
            <a:r>
              <a:rPr lang="cs-CZ" sz="2400" dirty="0" smtClean="0">
                <a:effectLst/>
              </a:rPr>
              <a:t>			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glow rad="101600">
                    <a:srgbClr val="FFFF00">
                      <a:alpha val="60000"/>
                    </a:srgbClr>
                  </a:glow>
                </a:effectLst>
              </a:rPr>
              <a:t>parní stroj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effectLst>
                <a:glow rad="101600">
                  <a:srgbClr val="FFFF00">
                    <a:alpha val="60000"/>
                  </a:srgbClr>
                </a:glow>
              </a:effectLst>
            </a:endParaRPr>
          </a:p>
        </p:txBody>
      </p:sp>
      <p:pic>
        <p:nvPicPr>
          <p:cNvPr id="16386" name="Picture 2" descr="http://upload.wikimedia.org/wikipedia/commons/2/2a/Vodn%C3%AD_ko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836712"/>
            <a:ext cx="3719736" cy="27898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92" name="Picture 8" descr="http://www.starestroje.cz/foto/Wolf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128255"/>
            <a:ext cx="4355976" cy="27297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Velký význam měla pára i v dopravě 		… první parní lokomotiva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9144000" cy="4975192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Byla sestrojena v Anglii. Utáhla osm vozů a dosáhla rychlosti 6 kilometrů za hodinu.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17410" name="Picture 2" descr="Soubor:Ctyrkol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80928"/>
            <a:ext cx="5795375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420888"/>
            <a:ext cx="9144000" cy="139903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První parní trať v českých zemích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9144000" cy="666936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/>
              <a:t>U nás byla </a:t>
            </a:r>
            <a:r>
              <a:rPr lang="cs-CZ" sz="2000" u="sng" dirty="0" smtClean="0"/>
              <a:t>první železnice koňská</a:t>
            </a:r>
            <a:r>
              <a:rPr lang="cs-CZ" sz="2400" dirty="0" smtClean="0"/>
              <a:t>.</a:t>
            </a:r>
          </a:p>
          <a:p>
            <a:pPr algn="ctr">
              <a:lnSpc>
                <a:spcPct val="150000"/>
              </a:lnSpc>
              <a:buNone/>
            </a:pPr>
            <a:r>
              <a:rPr lang="cs-CZ" sz="2400" dirty="0" smtClean="0"/>
              <a:t>	České Budějovice  	  Linec (Rakousko)</a:t>
            </a:r>
          </a:p>
          <a:p>
            <a:pPr algn="ctr">
              <a:lnSpc>
                <a:spcPct val="150000"/>
              </a:lnSpc>
              <a:buNone/>
            </a:pPr>
            <a:r>
              <a:rPr lang="cs-CZ" sz="2000" dirty="0" smtClean="0"/>
              <a:t>Vagóny byly taženy po kolejích  koňskými spřeženími.</a:t>
            </a:r>
          </a:p>
          <a:p>
            <a:pPr algn="ctr">
              <a:lnSpc>
                <a:spcPct val="150000"/>
              </a:lnSpc>
              <a:buNone/>
            </a:pPr>
            <a:r>
              <a:rPr lang="cs-CZ" sz="2000" dirty="0" smtClean="0"/>
              <a:t>Cesta trvala tři a půl dne (dnes ujedeme tuto trasu – asi 97 km za 1,5 h).</a:t>
            </a:r>
          </a:p>
          <a:p>
            <a:pPr algn="ctr">
              <a:lnSpc>
                <a:spcPct val="150000"/>
              </a:lnSpc>
              <a:buNone/>
            </a:pPr>
            <a:endParaRPr lang="cs-CZ" sz="2000" dirty="0" smtClean="0"/>
          </a:p>
          <a:p>
            <a:pPr algn="ctr">
              <a:lnSpc>
                <a:spcPct val="150000"/>
              </a:lnSpc>
              <a:buNone/>
            </a:pPr>
            <a:endParaRPr lang="cs-CZ" sz="2000" dirty="0" smtClean="0"/>
          </a:p>
          <a:p>
            <a:pPr algn="ctr"/>
            <a:r>
              <a:rPr lang="cs-CZ" sz="2000" dirty="0" smtClean="0"/>
              <a:t>Otevřena roku 1839 na úseku Brno – Břeclav.  Tato trať byla v pozdější době prodloužena na Brno – Praha.</a:t>
            </a:r>
            <a:endParaRPr lang="cs-CZ" sz="20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644008" y="119675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8434" name="Picture 2" descr="http://www.benesovsko.info/upload/obr/posazavi/posazavske-lin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365104"/>
            <a:ext cx="4680520" cy="22955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Josef Brožek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25922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Sestrojil :	parník</a:t>
            </a:r>
          </a:p>
          <a:p>
            <a:pPr>
              <a:buNone/>
            </a:pPr>
            <a:r>
              <a:rPr lang="cs-CZ" sz="2400" dirty="0" smtClean="0"/>
              <a:t>			parní automobil</a:t>
            </a:r>
          </a:p>
          <a:p>
            <a:r>
              <a:rPr lang="cs-CZ" sz="2400" dirty="0" smtClean="0"/>
              <a:t>Byl to český mechanik a konstruktér.</a:t>
            </a:r>
          </a:p>
          <a:p>
            <a:r>
              <a:rPr lang="cs-CZ" sz="2400" dirty="0" smtClean="0"/>
              <a:t>Žil v letech 1782 – 1835.</a:t>
            </a:r>
          </a:p>
          <a:p>
            <a:endParaRPr lang="cs-CZ" sz="2400" dirty="0"/>
          </a:p>
        </p:txBody>
      </p:sp>
      <p:pic>
        <p:nvPicPr>
          <p:cNvPr id="19458" name="Picture 2" descr="Soubor:Josef Bozek Erfin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2656"/>
            <a:ext cx="2515780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460" name="Picture 4" descr="Soubor:Bozek's steam automobi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933056"/>
            <a:ext cx="3354322" cy="2718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2" name="Picture 6" descr="http://www.go-diving.cz/wp-content/uploads/med-CE-PICT1661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077072"/>
            <a:ext cx="4390165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36096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</a:t>
            </a:r>
            <a:r>
              <a:rPr lang="cs-CZ" dirty="0" smtClean="0"/>
              <a:t>Lodní šroub</a:t>
            </a: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000" dirty="0" smtClean="0"/>
              <a:t>Vynalezl ho Čech Josef </a:t>
            </a:r>
            <a:r>
              <a:rPr lang="cs-CZ" sz="2000" dirty="0" err="1" smtClean="0"/>
              <a:t>Ressel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200" dirty="0" smtClean="0"/>
              <a:t>	Bleskosvod</a:t>
            </a:r>
          </a:p>
          <a:p>
            <a:r>
              <a:rPr lang="cs-CZ" sz="2000" dirty="0" smtClean="0"/>
              <a:t>Sestrojil ho Prokop Diviš.</a:t>
            </a:r>
            <a:endParaRPr lang="cs-CZ" sz="2000" dirty="0"/>
          </a:p>
        </p:txBody>
      </p:sp>
      <p:pic>
        <p:nvPicPr>
          <p:cNvPr id="20482" name="Picture 2" descr="http://svornost.com/wp-content/uploads/skoda_1926_lodni_srou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052736"/>
            <a:ext cx="3438284" cy="2430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79512" y="260648"/>
            <a:ext cx="5370381" cy="70788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české vynálezy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484" name="Picture 4" descr="http://simonak.eu/images/obrazky_ostatni_strany/h_k/3_26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501008"/>
            <a:ext cx="1872208" cy="3156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http://www.ireceptar.cz/res/data/066/0082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437112"/>
            <a:ext cx="3509943" cy="21636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676456" cy="6050144"/>
          </a:xfrm>
        </p:spPr>
        <p:txBody>
          <a:bodyPr/>
          <a:lstStyle/>
          <a:p>
            <a:pPr>
              <a:buNone/>
            </a:pPr>
            <a:r>
              <a:rPr lang="cs-CZ" sz="32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</a:rPr>
              <a:t>Ruchadlo</a:t>
            </a:r>
          </a:p>
          <a:p>
            <a:r>
              <a:rPr lang="cs-CZ" sz="2000" dirty="0" smtClean="0"/>
              <a:t>Vynález, který kypřil a zároveň i obracel půdu. Je to zdokonalený pluh k orbě půdy. </a:t>
            </a:r>
          </a:p>
          <a:p>
            <a:pPr>
              <a:buNone/>
            </a:pPr>
            <a:r>
              <a:rPr lang="cs-CZ" sz="2000" dirty="0" smtClean="0"/>
              <a:t>	O jeho zdokonalení se zasloužili </a:t>
            </a:r>
            <a:r>
              <a:rPr lang="cs-CZ" sz="2400" u="sng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bratranci Veverkové</a:t>
            </a:r>
            <a:r>
              <a:rPr lang="cs-CZ" sz="2000" b="1" u="sng" dirty="0" smtClean="0"/>
              <a:t>.</a:t>
            </a:r>
            <a:endParaRPr lang="cs-CZ" sz="2000" b="1" u="sng" dirty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a:endParaRPr>
          </a:p>
          <a:p>
            <a:pPr>
              <a:buNone/>
            </a:pPr>
            <a:endParaRPr lang="cs-CZ" sz="2000" b="1" u="sng" dirty="0" smtClean="0">
              <a:ln>
                <a:solidFill>
                  <a:schemeClr val="accent1">
                    <a:lumMod val="60000"/>
                    <a:lumOff val="40000"/>
                  </a:schemeClr>
                </a:solidFill>
              </a:ln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Václav a František Veverkové</a:t>
            </a:r>
          </a:p>
        </p:txBody>
      </p:sp>
      <p:pic>
        <p:nvPicPr>
          <p:cNvPr id="21506" name="Picture 2" descr="Soubor:Bratranci Veverkové, sousoší Pardubice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276872"/>
            <a:ext cx="3078342" cy="410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08" name="Picture 4" descr="http://3pol.cz/img/pic/0/2009/04/obratlive_ruchad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12976"/>
            <a:ext cx="5294753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39903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676456" cy="5661248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OBRÁZKY</a:t>
            </a: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china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mike.com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facts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about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china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manufacturing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http://ekonomika.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idnes.cz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obrazek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_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textilni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-i-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odevni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prumysl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http://ca.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wikipedia.org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wiki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vodni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 kolo.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jpg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http://www.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starestroje.cz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/stroje.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parni.php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http://cs.wikipedia.org/wiki/parnilokomotiva.jpg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http://www.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benesovsko.info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obrazek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_lokomotiva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http://cs.wikipedia.org/wiki/Soubor:Josef_Bozek_Erfinder.jpg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http://cs.wikipedia.org/wiki/parni automobil.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jpg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http://www.go-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diving.cz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/vraky/baron-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gautsch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/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http://www.svornost.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com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/2010/08/historie-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spolecnosti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skoda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-2-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cast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/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2"/>
              </a:rPr>
              <a:t>http://simonak.eu/bleskosvod.jpg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http://www.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ireceptar.cz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/</a:t>
            </a:r>
            <a:r>
              <a:rPr lang="cs-CZ" sz="1800" dirty="0" err="1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zajimavosti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/hromy-a-blesky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4"/>
              </a:rPr>
              <a:t>http://cs.wikipedia.org/wiki/Soubor:Bratranci_Veverkové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15"/>
              </a:rPr>
              <a:t>http://history-if.blog.cz/obrazek_manufaktura</a:t>
            </a:r>
            <a:endParaRPr lang="cs-CZ" sz="1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1800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LITERATURA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Vlastivěda  - Obrazy z novějších českých dějin pro 5. ročník, F. Čapka, Alter</a:t>
            </a:r>
          </a:p>
          <a:p>
            <a:endParaRPr lang="cs-CZ" sz="1800" dirty="0" smtClean="0"/>
          </a:p>
          <a:p>
            <a:endParaRPr lang="cs-CZ" sz="1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4160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 na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Základní škole a Mateřské škole 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Mladá Boleslav,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17. listopadu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1325, 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příspěvková organizace 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pátý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ročník základní školy.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Materiál slouží jako doplněk učiva 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vynálezech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18. a 19. století 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v rámci tématu Dějiny České republiky. 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  dataprojektoru nebo na monitorech žáků. 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  školního roku 2012/2013.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243</TotalTime>
  <Words>291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Dějiny ČR  Vynálezy mění svět</vt:lpstr>
      <vt:lpstr>Jak se říká velkým dílnám, kde mohli lidé po zrušení nevolnictví pracovat?  </vt:lpstr>
      <vt:lpstr>V jaké výrobě se manufaktury nejvíce rozšířily? </vt:lpstr>
      <vt:lpstr>Prezentace aplikace PowerPoint</vt:lpstr>
      <vt:lpstr>Velký význam měla pára i v dopravě   … první parní lokomotiva</vt:lpstr>
      <vt:lpstr>První parní trať v českých zemích</vt:lpstr>
      <vt:lpstr>Josef Brožek</vt:lpstr>
      <vt:lpstr>Prezentace aplikace PowerPoint</vt:lpstr>
      <vt:lpstr>Prezentace aplikace PowerPoint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Václav Kerda</cp:lastModifiedBy>
  <cp:revision>26</cp:revision>
  <dcterms:created xsi:type="dcterms:W3CDTF">2012-10-29T17:31:22Z</dcterms:created>
  <dcterms:modified xsi:type="dcterms:W3CDTF">2012-11-21T23:41:05Z</dcterms:modified>
</cp:coreProperties>
</file>