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notesMasterIdLst>
    <p:notesMasterId r:id="rId14"/>
  </p:notesMasterIdLst>
  <p:sldIdLst>
    <p:sldId id="256" r:id="rId2"/>
    <p:sldId id="265" r:id="rId3"/>
    <p:sldId id="271" r:id="rId4"/>
    <p:sldId id="269" r:id="rId5"/>
    <p:sldId id="270" r:id="rId6"/>
    <p:sldId id="257" r:id="rId7"/>
    <p:sldId id="259" r:id="rId8"/>
    <p:sldId id="272" r:id="rId9"/>
    <p:sldId id="273" r:id="rId10"/>
    <p:sldId id="274" r:id="rId11"/>
    <p:sldId id="280" r:id="rId12"/>
    <p:sldId id="258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36" autoAdjust="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69E2FB-CACF-40BD-8B39-25879FC16C97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0C49AA-26D9-4C9B-94DA-58593F690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200" b="1" i="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Methylace</a:t>
            </a:r>
            <a:r>
              <a:rPr lang="cs-CZ" sz="1200" b="1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je </a:t>
            </a:r>
            <a:r>
              <a:rPr lang="cs-CZ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zavádění </a:t>
            </a:r>
            <a:r>
              <a:rPr lang="cs-CZ" sz="1200" b="0" i="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methylu</a:t>
            </a:r>
            <a:r>
              <a:rPr lang="cs-CZ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-CH</a:t>
            </a:r>
            <a:r>
              <a:rPr lang="cs-CZ" sz="1200" b="0" i="0" kern="1200" baseline="-250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3</a:t>
            </a:r>
            <a:r>
              <a:rPr lang="cs-CZ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do molekul organické sloučeniny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263C2-E8EB-404D-A935-AB384DC240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D58E8-6497-4727-9B08-1D13BD0A96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CD904-55B8-4FD0-AC62-781C31E81A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D262F-D909-4C32-B75B-AE5FE5F233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FDF22F-5D88-4C3E-8518-C1EEDDDB70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DFB57-108E-4BB2-B6A6-77C39974E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D50C6-52E0-4F69-91FB-1851AD9AD3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6E0CA-77CA-4340-95FB-0B1EB0CBCB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72C2738D-AAEB-4C92-A7E2-5E396A23F9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571C0-FC8F-49FD-99C8-D45FEC7ED6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49029-D6F9-46D4-834F-1C0C4B50D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0C2B2F-95A1-4BF1-AD24-7C6EEB5BDBB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503040" y="2708920"/>
            <a:ext cx="8640960" cy="1470025"/>
          </a:xfrm>
        </p:spPr>
        <p:txBody>
          <a:bodyPr>
            <a:normAutofit fontScale="90000"/>
          </a:bodyPr>
          <a:lstStyle/>
          <a:p>
            <a:r>
              <a:rPr lang="cs-CZ" sz="8000" dirty="0" smtClean="0"/>
              <a:t> </a:t>
            </a:r>
            <a:r>
              <a:rPr lang="cs-CZ" sz="8000" dirty="0" err="1" smtClean="0"/>
              <a:t>Ekoton</a:t>
            </a:r>
            <a:r>
              <a:rPr lang="cs-CZ" sz="8000" dirty="0" smtClean="0"/>
              <a:t/>
            </a:r>
            <a:br>
              <a:rPr lang="cs-CZ" sz="8000" dirty="0" smtClean="0"/>
            </a:br>
            <a:r>
              <a:rPr lang="cs-CZ" sz="6600" b="0" dirty="0" smtClean="0"/>
              <a:t/>
            </a:r>
            <a:br>
              <a:rPr lang="cs-CZ" sz="6600" b="0" dirty="0" smtClean="0"/>
            </a:br>
            <a:r>
              <a:rPr lang="cs-CZ" sz="6600" b="0" dirty="0" smtClean="0"/>
              <a:t>rozvrstvení v prostoru</a:t>
            </a:r>
            <a:endParaRPr lang="cs-CZ" sz="6700" b="0" dirty="0"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704088"/>
            <a:ext cx="8363272" cy="1143000"/>
          </a:xfrm>
        </p:spPr>
        <p:txBody>
          <a:bodyPr>
            <a:normAutofit fontScale="90000"/>
          </a:bodyPr>
          <a:lstStyle/>
          <a:p>
            <a:pPr hangingPunct="0"/>
            <a:r>
              <a:rPr lang="cs-CZ" sz="5400" dirty="0" smtClean="0"/>
              <a:t/>
            </a:r>
            <a:br>
              <a:rPr lang="cs-CZ" sz="5400" dirty="0" smtClean="0"/>
            </a:b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5400" dirty="0" smtClean="0"/>
              <a:t>Anotace:</a:t>
            </a:r>
          </a:p>
          <a:p>
            <a:r>
              <a:rPr lang="cs-CZ" dirty="0" smtClean="0"/>
              <a:t>Prezentace slouží k přehledu </a:t>
            </a:r>
            <a:r>
              <a:rPr lang="cs-CZ" dirty="0" smtClean="0"/>
              <a:t>tématu rozvrstvení populace v prostoru – </a:t>
            </a:r>
            <a:r>
              <a:rPr lang="cs-CZ" dirty="0" err="1" smtClean="0"/>
              <a:t>ekoton</a:t>
            </a:r>
            <a:r>
              <a:rPr lang="cs-CZ" smtClean="0"/>
              <a:t>.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Je určena pro výuku ekologie a monitorování životního prostředí v 1. a 2. ročníku střední školy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err="1" smtClean="0"/>
              <a:t>ekoton</a:t>
            </a:r>
            <a:endParaRPr lang="cs-CZ" dirty="0"/>
          </a:p>
        </p:txBody>
      </p:sp>
      <p:pic>
        <p:nvPicPr>
          <p:cNvPr id="1026" name="Picture 2" descr="C:\Users\Hradební\AppData\Local\Microsoft\Windows\Temporary Internet Files\Content.IE5\65G59JTZ\MP90040162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7775" y="1759786"/>
            <a:ext cx="5006553" cy="40044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914400" y="548680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dirty="0" err="1" smtClean="0"/>
              <a:t>ekoton</a:t>
            </a:r>
            <a:endParaRPr lang="cs-CZ" sz="5400" baseline="300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76780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přechodná zóna mezi dvěma nebo více ekosystémy, např. rozhraní louky a lesa. </a:t>
            </a:r>
            <a:r>
              <a:rPr lang="cs-CZ" sz="2800" dirty="0" err="1" smtClean="0"/>
              <a:t>Ekoton</a:t>
            </a:r>
            <a:r>
              <a:rPr lang="cs-CZ" sz="2800" dirty="0" smtClean="0"/>
              <a:t> má určitou šířku a je charakterizován zcela zvláštními okrajovými životními podmínkami. </a:t>
            </a:r>
            <a:r>
              <a:rPr lang="cs-CZ" sz="2800" dirty="0" err="1" smtClean="0"/>
              <a:t>Ekoton</a:t>
            </a:r>
            <a:r>
              <a:rPr lang="cs-CZ" sz="2800" dirty="0" smtClean="0"/>
              <a:t> mezi jednotlivými biomy měří až desítky kilometrů, mezi jednotlivými biocenózami jen několik desítek metrů.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32656"/>
            <a:ext cx="8229600" cy="1143000"/>
          </a:xfrm>
        </p:spPr>
        <p:txBody>
          <a:bodyPr>
            <a:normAutofit/>
          </a:bodyPr>
          <a:lstStyle/>
          <a:p>
            <a:endParaRPr lang="cs-CZ" sz="5400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76780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V </a:t>
            </a:r>
            <a:r>
              <a:rPr lang="cs-CZ" sz="3200" dirty="0" err="1" smtClean="0"/>
              <a:t>ekotonu</a:t>
            </a:r>
            <a:r>
              <a:rPr lang="cs-CZ" sz="3200" dirty="0" smtClean="0"/>
              <a:t> jsou zastoupeny druhy ze všech zúčastněných ekosystémů a navíc zde žijí druhy charakteristické pouze pro daný </a:t>
            </a:r>
            <a:r>
              <a:rPr lang="cs-CZ" sz="3200" dirty="0" err="1" smtClean="0"/>
              <a:t>ekoton</a:t>
            </a:r>
            <a:r>
              <a:rPr lang="cs-CZ" sz="3200" dirty="0" smtClean="0"/>
              <a:t>, tzn. je zde větší druhová pestrost (ekologická </a:t>
            </a:r>
            <a:r>
              <a:rPr lang="cs-CZ" sz="3200" dirty="0" err="1" smtClean="0"/>
              <a:t>diverzita</a:t>
            </a:r>
            <a:r>
              <a:rPr lang="cs-CZ" sz="3200" dirty="0" smtClean="0"/>
              <a:t>). Např. na okraji lesa žije více ptáků a ve větším počtu druhů než v sousedících biocenózách lesa a louky.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539552" y="62068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5400" dirty="0" smtClean="0"/>
              <a:t>Struktura a složení ekosystémů</a:t>
            </a:r>
            <a:endParaRPr lang="cs-CZ" sz="5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2060848"/>
            <a:ext cx="8157592" cy="446449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Struktura ekosystému je způsob, jakým jsou jednotlivé organismy v prostoru rozloženy. Je to nejnápadnější znak ekosystémů a kritérium pro jejich třídění.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620688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cs-CZ" sz="5400" dirty="0" smtClean="0"/>
              <a:t>Rozlišujeme dvě základní struktury :</a:t>
            </a:r>
            <a:endParaRPr lang="cs-CZ" sz="5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2276872"/>
            <a:ext cx="8280722" cy="6381328"/>
          </a:xfrm>
        </p:spPr>
        <p:txBody>
          <a:bodyPr>
            <a:normAutofit/>
          </a:bodyPr>
          <a:lstStyle/>
          <a:p>
            <a:pPr marL="742950" indent="-742950">
              <a:buFont typeface="+mj-lt"/>
              <a:buAutoNum type="arabicPeriod"/>
            </a:pPr>
            <a:r>
              <a:rPr lang="cs-CZ" sz="4000" dirty="0" smtClean="0"/>
              <a:t>Vertikální struktura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4000" dirty="0" smtClean="0"/>
              <a:t>Horizontální struktura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76470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5400" dirty="0" smtClean="0"/>
              <a:t>Vertikální struktura = </a:t>
            </a:r>
            <a:r>
              <a:rPr lang="cs-CZ" sz="5400" dirty="0" err="1" smtClean="0"/>
              <a:t>patrovitost</a:t>
            </a:r>
            <a:endParaRPr lang="cs-CZ" sz="5400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Rozeznáváme patra nadzemní a podzemní, která se dále dělí (Obr. 1). Jednotlivá patra se nazývají podle typu rostlin, které v jednotlivých patrech převažují. Jako ukázku uvádím vertikální strukturu lesa.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8229600" cy="1143000"/>
          </a:xfrm>
        </p:spPr>
        <p:txBody>
          <a:bodyPr/>
          <a:lstStyle/>
          <a:p>
            <a:r>
              <a:rPr lang="cs-CZ" sz="5400" dirty="0" smtClean="0"/>
              <a:t>Vertikální struktura lesa: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84784"/>
            <a:ext cx="8686800" cy="5112568"/>
          </a:xfrm>
        </p:spPr>
        <p:txBody>
          <a:bodyPr>
            <a:noAutofit/>
          </a:bodyPr>
          <a:lstStyle/>
          <a:p>
            <a:r>
              <a:rPr lang="cs-CZ" sz="3200" dirty="0" smtClean="0"/>
              <a:t>E0 - mechové patro</a:t>
            </a:r>
          </a:p>
          <a:p>
            <a:r>
              <a:rPr lang="cs-CZ" sz="3200" dirty="0" smtClean="0"/>
              <a:t>E1 - bylinné patro</a:t>
            </a:r>
          </a:p>
          <a:p>
            <a:r>
              <a:rPr lang="cs-CZ" sz="3200" dirty="0" smtClean="0"/>
              <a:t>E2 - keřové patro</a:t>
            </a:r>
          </a:p>
          <a:p>
            <a:r>
              <a:rPr lang="cs-CZ" sz="3200" dirty="0" smtClean="0"/>
              <a:t>E3a - spodní stromové p.</a:t>
            </a:r>
          </a:p>
          <a:p>
            <a:r>
              <a:rPr lang="cs-CZ" sz="3200" dirty="0" smtClean="0"/>
              <a:t>E3b - horní stromové p.</a:t>
            </a:r>
          </a:p>
          <a:p>
            <a:r>
              <a:rPr lang="cs-CZ" sz="3200" dirty="0" smtClean="0"/>
              <a:t>K1 - horní kořenové p.</a:t>
            </a:r>
          </a:p>
          <a:p>
            <a:r>
              <a:rPr lang="cs-CZ" sz="3200" dirty="0" smtClean="0"/>
              <a:t>K2 - střední kořenové p.</a:t>
            </a:r>
          </a:p>
          <a:p>
            <a:r>
              <a:rPr lang="cs-CZ" sz="3200" dirty="0" smtClean="0"/>
              <a:t>K3 - spodní kořenové p.</a:t>
            </a:r>
            <a:endParaRPr lang="cs-CZ" sz="3200" dirty="0"/>
          </a:p>
        </p:txBody>
      </p:sp>
      <p:pic>
        <p:nvPicPr>
          <p:cNvPr id="2050" name="Picture 2" descr="C:\Users\Hradební\Desktop\ver_struktur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4578" y="1556792"/>
            <a:ext cx="4649421" cy="40324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dirty="0" smtClean="0"/>
              <a:t>Vertikální struktura lesa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587727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 </a:t>
            </a:r>
          </a:p>
          <a:p>
            <a:r>
              <a:rPr lang="cs-CZ" sz="3200" dirty="0" smtClean="0"/>
              <a:t>Na jednotlivá rostlinná patra se váže živočišná složka ekosystému. Podle způsobu života se uplatňují ve všech patrech ekosystému. K životu v jednotlivých patrech jsou živočichové různě přizpůsobeni.</a:t>
            </a:r>
          </a:p>
          <a:p>
            <a:r>
              <a:rPr lang="cs-CZ" sz="3200" dirty="0" smtClean="0"/>
              <a:t>Rozeznáváme ekosystémy jednopatrové, dvoupatrové a vícepatrové.</a:t>
            </a:r>
            <a:endParaRPr lang="pl-PL" sz="3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Horizontální struktura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200" dirty="0" smtClean="0"/>
              <a:t>Nejnápadnějším jevem horizontální struktury je skutečnost, že rostliny se na povrchu  Země sdružují do určitých skupin.</a:t>
            </a:r>
          </a:p>
          <a:p>
            <a:r>
              <a:rPr lang="cs-CZ" sz="3200" dirty="0" smtClean="0"/>
              <a:t> V živočišné říši tímto jevem je seskupení živočichů do shluků, stád, tlup a hmyzích společenstvech.</a:t>
            </a:r>
          </a:p>
          <a:p>
            <a:r>
              <a:rPr lang="cs-CZ" sz="3200" dirty="0" smtClean="0"/>
              <a:t> Toto sdružování je podmíněno jednak rozdílností prostředí a specifickými vztahy mezi druhy (např. mykorhiza, mravenci).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908720"/>
            <a:ext cx="7956550" cy="985837"/>
          </a:xfrm>
        </p:spPr>
        <p:txBody>
          <a:bodyPr/>
          <a:lstStyle/>
          <a:p>
            <a:r>
              <a:rPr lang="cs-CZ" sz="5400" dirty="0"/>
              <a:t>Zdroje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395536" y="2132856"/>
            <a:ext cx="8229600" cy="6335043"/>
          </a:xfrm>
        </p:spPr>
        <p:txBody>
          <a:bodyPr>
            <a:normAutofit/>
          </a:bodyPr>
          <a:lstStyle/>
          <a:p>
            <a:r>
              <a:rPr lang="cs-CZ" sz="1500" dirty="0" smtClean="0"/>
              <a:t>ŠLÉGR, Jiří a kol. </a:t>
            </a:r>
            <a:r>
              <a:rPr lang="cs-CZ" sz="1500" i="1" dirty="0" smtClean="0"/>
              <a:t>Ekologie a ochrana životního prostředí</a:t>
            </a:r>
            <a:r>
              <a:rPr lang="cs-CZ" sz="1500" dirty="0" smtClean="0"/>
              <a:t>. Praha: Fortuna, 2002, ISBN 80-71688282.</a:t>
            </a:r>
          </a:p>
          <a:p>
            <a:r>
              <a:rPr lang="cs-CZ" sz="1600" dirty="0" smtClean="0"/>
              <a:t>AUTOR NEUVEDEN. </a:t>
            </a:r>
            <a:r>
              <a:rPr lang="cs-CZ" sz="1600" dirty="0" err="1" smtClean="0"/>
              <a:t>Ekoton</a:t>
            </a:r>
            <a:r>
              <a:rPr lang="cs-CZ" sz="1600" dirty="0" smtClean="0"/>
              <a:t> [online]. [cit. 17.12.2012]. Dostupný na WWW: http://leccos.</a:t>
            </a:r>
            <a:r>
              <a:rPr lang="cs-CZ" sz="1600" dirty="0" err="1" smtClean="0"/>
              <a:t>com</a:t>
            </a:r>
            <a:r>
              <a:rPr lang="cs-CZ" sz="1600" dirty="0" smtClean="0"/>
              <a:t>/index.</a:t>
            </a:r>
            <a:r>
              <a:rPr lang="cs-CZ" sz="1600" dirty="0" err="1" smtClean="0"/>
              <a:t>php</a:t>
            </a:r>
            <a:r>
              <a:rPr lang="cs-CZ" sz="1600" dirty="0" smtClean="0"/>
              <a:t>/</a:t>
            </a:r>
            <a:r>
              <a:rPr lang="cs-CZ" sz="1600" dirty="0" err="1" smtClean="0"/>
              <a:t>clanky</a:t>
            </a:r>
            <a:r>
              <a:rPr lang="cs-CZ" sz="1600" dirty="0" smtClean="0"/>
              <a:t>/</a:t>
            </a:r>
            <a:r>
              <a:rPr lang="cs-CZ" sz="1600" dirty="0" err="1" smtClean="0"/>
              <a:t>ekoton</a:t>
            </a:r>
            <a:r>
              <a:rPr lang="cs-CZ" sz="1600" dirty="0" smtClean="0"/>
              <a:t> </a:t>
            </a:r>
          </a:p>
          <a:p>
            <a:r>
              <a:rPr lang="cs-CZ" sz="1500" dirty="0" smtClean="0"/>
              <a:t>Klipart MS PowerPoint</a:t>
            </a:r>
          </a:p>
          <a:p>
            <a:endParaRPr lang="cs-CZ" sz="15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833</TotalTime>
  <Words>379</Words>
  <Application>Microsoft Office PowerPoint</Application>
  <PresentationFormat>Předvádění na obrazovce (4:3)</PresentationFormat>
  <Paragraphs>49</Paragraphs>
  <Slides>12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Tok</vt:lpstr>
      <vt:lpstr> Ekoton  rozvrstvení v prostoru</vt:lpstr>
      <vt:lpstr> </vt:lpstr>
      <vt:lpstr>ekoton</vt:lpstr>
      <vt:lpstr>ekoton</vt:lpstr>
      <vt:lpstr>Snímek 5</vt:lpstr>
      <vt:lpstr>Struktura a složení ekosystémů</vt:lpstr>
      <vt:lpstr>Rozlišujeme dvě základní struktury :</vt:lpstr>
      <vt:lpstr>Vertikální struktura = patrovitost</vt:lpstr>
      <vt:lpstr>Vertikální struktura lesa:</vt:lpstr>
      <vt:lpstr>Vertikální struktura lesa</vt:lpstr>
      <vt:lpstr>Horizontální struktura</vt:lpstr>
      <vt:lpstr>Zdroje</vt:lpstr>
    </vt:vector>
  </TitlesOfParts>
  <Company>procha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Zrození života  na Zemi</dc:title>
  <dc:creator>procha</dc:creator>
  <cp:lastModifiedBy>Hradební</cp:lastModifiedBy>
  <cp:revision>116</cp:revision>
  <dcterms:created xsi:type="dcterms:W3CDTF">2012-10-01T16:10:06Z</dcterms:created>
  <dcterms:modified xsi:type="dcterms:W3CDTF">2012-12-17T13:26:21Z</dcterms:modified>
</cp:coreProperties>
</file>