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63" r:id="rId18"/>
    <p:sldId id="276" r:id="rId19"/>
    <p:sldId id="27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439CA-D79A-440E-9424-6238CF94AE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AC8E1-21FF-45F1-B5BB-16EBC03A9B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AC8E1-21FF-45F1-B5BB-16EBC03A9BBE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AC8E1-21FF-45F1-B5BB-16EBC03A9BB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AC8E1-21FF-45F1-B5BB-16EBC03A9BBE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AF147E9-7890-4C3B-9A4A-7B473E6187E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9B04BE-44EC-43B6-945C-550EF78504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bc.co.uk/czech/omnibus/victoria.shtml" TargetMode="External"/><Relationship Id="rId13" Type="http://schemas.openxmlformats.org/officeDocument/2006/relationships/hyperlink" Target="http://www.explore-parliament.net/nssMovies/01/0139/0139_.htm" TargetMode="External"/><Relationship Id="rId18" Type="http://schemas.openxmlformats.org/officeDocument/2006/relationships/hyperlink" Target="http://torontopubliclibrary.typepad.com/north-york-central-blog/2012/05/life-as-queen-victoria.html" TargetMode="External"/><Relationship Id="rId3" Type="http://schemas.openxmlformats.org/officeDocument/2006/relationships/hyperlink" Target="http://www.volny.cz/pokorny.j/priloha/pr0003/kralovna.htm" TargetMode="External"/><Relationship Id="rId7" Type="http://schemas.openxmlformats.org/officeDocument/2006/relationships/hyperlink" Target="http://cs.wikipedia.org/wiki/Soubor:Queen_Victoria_by_Bassano.jpg" TargetMode="External"/><Relationship Id="rId12" Type="http://schemas.openxmlformats.org/officeDocument/2006/relationships/hyperlink" Target="http://www.lyberty.com/encyc/articles/victoria.html" TargetMode="External"/><Relationship Id="rId17" Type="http://schemas.openxmlformats.org/officeDocument/2006/relationships/hyperlink" Target="http://www.ceskatelevize.cz/ct24/svet/179208-viktorie-a-alzbeta-ii-dokazaly-vzkrisit-lesk-monarchie/" TargetMode="External"/><Relationship Id="rId2" Type="http://schemas.openxmlformats.org/officeDocument/2006/relationships/hyperlink" Target="http://www.bbc.co.uk/history/historic_figures/victoria_queen.shtml" TargetMode="External"/><Relationship Id="rId16" Type="http://schemas.openxmlformats.org/officeDocument/2006/relationships/hyperlink" Target="http://www.profimedia.cz/fotografie/socha-kralovny-viktorie-ve-windsoru-high-street/0005810953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ews.bbc.co.uk/cbbcnews/hi/newsid_7150000/newsid_7153700/7153704.stm" TargetMode="External"/><Relationship Id="rId11" Type="http://schemas.openxmlformats.org/officeDocument/2006/relationships/hyperlink" Target="http://www.biography4u.com/victoria.html" TargetMode="External"/><Relationship Id="rId5" Type="http://schemas.openxmlformats.org/officeDocument/2006/relationships/hyperlink" Target="http://cs.wikipedia.org/wiki/Viktorie_(britsk%C3%A1_kr%C3%A1lovna)" TargetMode="External"/><Relationship Id="rId15" Type="http://schemas.openxmlformats.org/officeDocument/2006/relationships/hyperlink" Target="http://www.euroskop.cz/9003/14394/clanek/zamrzle-diplomaticke-vody-mezi-londynem-a-moskvou/" TargetMode="External"/><Relationship Id="rId10" Type="http://schemas.openxmlformats.org/officeDocument/2006/relationships/hyperlink" Target="http://www.artsunlight.com/artist-NW/N-W0001-Franz-Xavier-Winterhalter/N-W0001-079-queen-victoria.html" TargetMode="External"/><Relationship Id="rId4" Type="http://schemas.openxmlformats.org/officeDocument/2006/relationships/hyperlink" Target="http://www.bbc.co.uk/schools/primaryhistory/famouspeople/victoria/?famous_monarchs" TargetMode="External"/><Relationship Id="rId9" Type="http://schemas.openxmlformats.org/officeDocument/2006/relationships/hyperlink" Target="http://www.gogmsite.net/early_victorian_-_1837_-_18/queen_victoria/1842_queen_victoria_after_w.html" TargetMode="External"/><Relationship Id="rId14" Type="http://schemas.openxmlformats.org/officeDocument/2006/relationships/hyperlink" Target="http://aasid.parsons.edu/decorationascomposition/content/crystal-palace-hyde-park-london-england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395536" y="404664"/>
            <a:ext cx="8424936" cy="569451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Od dotace EU k proměně vyučovací hodiny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registrační číslo projektu</a:t>
            </a:r>
            <a:r>
              <a:rPr lang="cs-CZ" b="1" dirty="0" smtClean="0"/>
              <a:t>: CZ.1.07/1.4.00/21.0196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Příjemce:</a:t>
            </a:r>
            <a:r>
              <a:rPr lang="cs-CZ" b="1" dirty="0" smtClean="0"/>
              <a:t> 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     Základní škola, Základní umělecká škola a Mateřská škola </a:t>
            </a:r>
            <a:br>
              <a:rPr lang="cs-CZ" b="1" dirty="0" smtClean="0"/>
            </a:br>
            <a:r>
              <a:rPr lang="cs-CZ" b="1" dirty="0" smtClean="0"/>
              <a:t>Lipnice nad Sázavou č. 213, </a:t>
            </a:r>
            <a:br>
              <a:rPr lang="cs-CZ" b="1" dirty="0" smtClean="0"/>
            </a:br>
            <a:r>
              <a:rPr lang="cs-CZ" b="1" dirty="0" smtClean="0"/>
              <a:t>582 32 Lipnice nad Sázavou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i="1" dirty="0" smtClean="0"/>
              <a:t>Téma hodiny: </a:t>
            </a:r>
            <a:r>
              <a:rPr lang="cs-CZ" b="1" dirty="0" smtClean="0"/>
              <a:t>	               </a:t>
            </a:r>
            <a:r>
              <a:rPr lang="cs-CZ" sz="3200" b="1" dirty="0" smtClean="0"/>
              <a:t>Královna</a:t>
            </a:r>
            <a:r>
              <a:rPr lang="cs-CZ" sz="3200" dirty="0" smtClean="0"/>
              <a:t> </a:t>
            </a:r>
            <a:r>
              <a:rPr lang="cs-CZ" sz="3200" b="1" dirty="0" smtClean="0"/>
              <a:t>Viktorie</a:t>
            </a:r>
          </a:p>
          <a:p>
            <a:pPr>
              <a:buNone/>
            </a:pPr>
            <a:r>
              <a:rPr lang="cs-CZ" b="1" i="1" dirty="0" smtClean="0"/>
              <a:t>Doporučeno pro: </a:t>
            </a:r>
            <a:r>
              <a:rPr lang="cs-CZ" b="1" dirty="0" smtClean="0"/>
              <a:t>	8. ročník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Předmět: </a:t>
            </a:r>
            <a:r>
              <a:rPr lang="cs-CZ" b="1" dirty="0" smtClean="0"/>
              <a:t>		Dějepis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Autor: </a:t>
            </a:r>
            <a:r>
              <a:rPr lang="cs-CZ" b="1" dirty="0" smtClean="0"/>
              <a:t>		               Pavlína Dolejšová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Kód:	</a:t>
            </a:r>
            <a:r>
              <a:rPr lang="cs-CZ" b="1" dirty="0" smtClean="0"/>
              <a:t>	               Inovace ICT – 2D8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sz="2200" dirty="0" smtClean="0"/>
              <a:t>Materiál je určen pro bezplatné používání pro potřeby výuky a vzdělávání na všech typech škol a školských zařízení.</a:t>
            </a:r>
          </a:p>
          <a:p>
            <a:pPr>
              <a:buNone/>
            </a:pPr>
            <a:r>
              <a:rPr lang="cs-CZ" sz="2200" dirty="0" smtClean="0"/>
              <a:t>Jakékoliv další využití podléhá autorskému zákonu.</a:t>
            </a: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sz="2200" b="1" dirty="0" smtClean="0"/>
              <a:t>Tento výukový materiál vznikl v rámci Operačního programu Vzdělávání pro</a:t>
            </a:r>
          </a:p>
          <a:p>
            <a:pPr>
              <a:buNone/>
            </a:pPr>
            <a:r>
              <a:rPr lang="cs-CZ" sz="2200" b="1" dirty="0" smtClean="0"/>
              <a:t>konkurenceschopnost.</a:t>
            </a:r>
            <a:endParaRPr lang="cs-CZ" sz="2200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1152127"/>
          </a:xfrm>
        </p:spPr>
        <p:txBody>
          <a:bodyPr/>
          <a:lstStyle/>
          <a:p>
            <a:r>
              <a:rPr lang="cs-CZ" dirty="0" smtClean="0"/>
              <a:t>KRÁLOVNA VIKTORIE</a:t>
            </a:r>
            <a:endParaRPr lang="cs-CZ" dirty="0"/>
          </a:p>
        </p:txBody>
      </p:sp>
      <p:pic>
        <p:nvPicPr>
          <p:cNvPr id="4" name="Obrázek 3" descr="425px-Queen_Victoria_by_Bassano, OBR.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1988840"/>
            <a:ext cx="3060337" cy="432048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059832" y="6453336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KRÁLOVNA VIKTORIE (1819 – 1901)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Královna Spojeného království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Velké Británie a Irska </a:t>
            </a:r>
            <a:r>
              <a:rPr lang="cs-CZ" dirty="0" smtClean="0"/>
              <a:t>(od r. 1837) a první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císařovna Indie </a:t>
            </a:r>
            <a:r>
              <a:rPr lang="cs-CZ" dirty="0" smtClean="0"/>
              <a:t>(od r. 1876)</a:t>
            </a:r>
          </a:p>
          <a:p>
            <a:r>
              <a:rPr lang="cs-CZ" dirty="0" smtClean="0"/>
              <a:t>Nejdéle vládnoucí panovník na britském trůnu (63 let a 7 měsíců)</a:t>
            </a:r>
          </a:p>
          <a:p>
            <a:r>
              <a:rPr lang="cs-CZ" dirty="0" smtClean="0"/>
              <a:t>Období její vlády je označováno jako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viktoriánské období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1800" dirty="0" smtClean="0"/>
              <a:t>Obr. 2.</a:t>
            </a:r>
            <a:endParaRPr lang="cs-CZ" sz="1800" dirty="0"/>
          </a:p>
        </p:txBody>
      </p:sp>
      <p:pic>
        <p:nvPicPr>
          <p:cNvPr id="4" name="Obrázek 3" descr="victoria300, obr.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2348880"/>
            <a:ext cx="4219345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MLADÁ VIKTORIE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Narodila se v </a:t>
            </a:r>
            <a:r>
              <a:rPr lang="cs-CZ" dirty="0" err="1" smtClean="0"/>
              <a:t>Kensingtonském</a:t>
            </a:r>
            <a:r>
              <a:rPr lang="cs-CZ" dirty="0" smtClean="0"/>
              <a:t> paláci v Londýně</a:t>
            </a:r>
          </a:p>
          <a:p>
            <a:r>
              <a:rPr lang="cs-CZ" dirty="0" smtClean="0"/>
              <a:t>Její plné jméno: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Alexandrina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Viktorie</a:t>
            </a:r>
            <a:r>
              <a:rPr lang="cs-CZ" dirty="0" smtClean="0"/>
              <a:t> (matka jí říkala „Drina“)</a:t>
            </a:r>
          </a:p>
          <a:p>
            <a:r>
              <a:rPr lang="cs-CZ" dirty="0" smtClean="0"/>
              <a:t>Rodiče: otec –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Eduard, hrabě z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Kentu</a:t>
            </a:r>
            <a:r>
              <a:rPr lang="cs-CZ" dirty="0" smtClean="0"/>
              <a:t> (syn krále Jiřího III., zemřel, když byl Viktorii 1 rok)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/>
              <a:t>             </a:t>
            </a:r>
            <a:r>
              <a:rPr lang="cs-CZ" dirty="0" smtClean="0"/>
              <a:t>matka-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princezna Marie Louisa Viktorie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Sasko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Koburská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/>
              <a:t>(</a:t>
            </a:r>
            <a:r>
              <a:rPr lang="cs-CZ" dirty="0" err="1" smtClean="0"/>
              <a:t>němka</a:t>
            </a:r>
            <a:r>
              <a:rPr lang="cs-CZ" dirty="0" smtClean="0"/>
              <a:t>)</a:t>
            </a:r>
          </a:p>
          <a:p>
            <a:r>
              <a:rPr lang="cs-CZ" dirty="0" smtClean="0"/>
              <a:t>Byla vychovávána guvernantkou, mluvila anglicky, německy a francouzsky</a:t>
            </a:r>
          </a:p>
          <a:p>
            <a:r>
              <a:rPr lang="cs-CZ" dirty="0" smtClean="0"/>
              <a:t>Prince Alberta poznala na oslavě svých 17 narozenin</a:t>
            </a:r>
          </a:p>
        </p:txBody>
      </p:sp>
      <p:pic>
        <p:nvPicPr>
          <p:cNvPr id="5" name="Zástupný symbol pro obsah 4" descr="victoria, obr. 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97691" y="1371600"/>
            <a:ext cx="3644417" cy="4681538"/>
          </a:xfrm>
        </p:spPr>
      </p:pic>
      <p:sp>
        <p:nvSpPr>
          <p:cNvPr id="6" name="TextovéPole 5"/>
          <p:cNvSpPr txBox="1"/>
          <p:nvPr/>
        </p:nvSpPr>
        <p:spPr>
          <a:xfrm>
            <a:off x="5220072" y="6309320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MLADÁ VIKTORIE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Po smrti krále Jiřího vládli </a:t>
            </a:r>
            <a:r>
              <a:rPr lang="cs-CZ" dirty="0" smtClean="0"/>
              <a:t>strýcové Viktorie </a:t>
            </a:r>
            <a:r>
              <a:rPr lang="cs-CZ" dirty="0" smtClean="0"/>
              <a:t>jako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Jiří IV. </a:t>
            </a:r>
            <a:r>
              <a:rPr lang="cs-CZ" dirty="0" smtClean="0"/>
              <a:t>a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Vilém IV. </a:t>
            </a:r>
            <a:r>
              <a:rPr lang="cs-CZ" dirty="0" smtClean="0"/>
              <a:t>Protože žádný z jejích strýců neměl děti, stala se Viktorie jediným legitimním nástupcem na trůn.</a:t>
            </a:r>
          </a:p>
          <a:p>
            <a:pPr>
              <a:buNone/>
            </a:pPr>
            <a:r>
              <a:rPr lang="cs-CZ" dirty="0" smtClean="0"/>
              <a:t>   Před nástupem na trůn Viktorie slíbila: „I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r>
              <a:rPr lang="cs-CZ" dirty="0" smtClean="0"/>
              <a:t>.“</a:t>
            </a:r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cs-CZ"/>
          </a:p>
        </p:txBody>
      </p:sp>
      <p:pic>
        <p:nvPicPr>
          <p:cNvPr id="6" name="Obrázek 5" descr="Victoria, obr. 4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700808"/>
            <a:ext cx="3536546" cy="432048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076056" y="6021288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VIKTORIE A ALBERT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V r.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1838</a:t>
            </a:r>
            <a:r>
              <a:rPr lang="cs-CZ" dirty="0" smtClean="0"/>
              <a:t> se Viktorie po smrti strýce Viléma IV. </a:t>
            </a:r>
            <a:r>
              <a:rPr lang="cs-CZ" dirty="0" smtClean="0"/>
              <a:t> stala </a:t>
            </a:r>
            <a:r>
              <a:rPr lang="cs-CZ" dirty="0" smtClean="0"/>
              <a:t>královnou, korunovace trvala 5 hodin, bylo jí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18 let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r. 1840 se provdala za bratrance –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prince Alberta </a:t>
            </a:r>
            <a:r>
              <a:rPr lang="cs-CZ" dirty="0" smtClean="0"/>
              <a:t>(jako královna ho sama musela požádat o ruku) – byl to sňatek z lásky.</a:t>
            </a:r>
          </a:p>
          <a:p>
            <a:r>
              <a:rPr lang="cs-CZ" dirty="0" smtClean="0"/>
              <a:t>Princ Albert nebyl v Anglii nikdy příliš populární, královna na něm však závisela a jako panovnice byla nejproduktivnější za jeho života.</a:t>
            </a:r>
            <a:endParaRPr lang="cs-CZ" dirty="0"/>
          </a:p>
        </p:txBody>
      </p:sp>
      <p:pic>
        <p:nvPicPr>
          <p:cNvPr id="5" name="Zástupný symbol pro obsah 4" descr="Viktorie a Albert, obr. 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60032" y="1484784"/>
            <a:ext cx="3861675" cy="4100190"/>
          </a:xfrm>
        </p:spPr>
      </p:pic>
      <p:sp>
        <p:nvSpPr>
          <p:cNvPr id="7" name="TextovéPole 6"/>
          <p:cNvSpPr txBox="1"/>
          <p:nvPr/>
        </p:nvSpPr>
        <p:spPr>
          <a:xfrm>
            <a:off x="5076056" y="5877272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VIKTORIE A ALBERT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Měli spolu </a:t>
            </a:r>
            <a:r>
              <a:rPr lang="cs-CZ" sz="1800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r>
              <a:rPr lang="cs-CZ" sz="1800" dirty="0" smtClean="0"/>
              <a:t> dětí.</a:t>
            </a:r>
          </a:p>
          <a:p>
            <a:r>
              <a:rPr lang="cs-CZ" sz="1800" dirty="0" smtClean="0"/>
              <a:t>Pro své děti a vnoučata dohodla manželství po celé Evropě – proto bývá nazývána </a:t>
            </a:r>
            <a:r>
              <a:rPr lang="cs-CZ" sz="1800" dirty="0" smtClean="0">
                <a:solidFill>
                  <a:schemeClr val="accent1">
                    <a:lumMod val="75000"/>
                  </a:schemeClr>
                </a:solidFill>
              </a:rPr>
              <a:t>babička Evropy</a:t>
            </a:r>
            <a:r>
              <a:rPr lang="cs-CZ" sz="1800" dirty="0" smtClean="0"/>
              <a:t>.</a:t>
            </a:r>
          </a:p>
          <a:p>
            <a:r>
              <a:rPr lang="cs-CZ" sz="1800" dirty="0" smtClean="0"/>
              <a:t>Princ Albert zemřel v r. 1861 (bylo mu 42 let). Královna se z jeho smrti nikdy zcela nevzpamatovala, stáhla se z veřejného života a nosila pouze </a:t>
            </a:r>
            <a:r>
              <a:rPr lang="cs-CZ" sz="1800" dirty="0" smtClean="0">
                <a:solidFill>
                  <a:schemeClr val="accent1">
                    <a:lumMod val="75000"/>
                  </a:schemeClr>
                </a:solidFill>
              </a:rPr>
              <a:t>černé šaty</a:t>
            </a:r>
            <a:r>
              <a:rPr lang="cs-CZ" sz="1800" dirty="0" smtClean="0"/>
              <a:t>. Nechala udržovat jeho pokoj a šaty jako by byl živý.</a:t>
            </a:r>
          </a:p>
        </p:txBody>
      </p:sp>
      <p:pic>
        <p:nvPicPr>
          <p:cNvPr id="7" name="Obrázek 6" descr="Victoria a Albert obr. 6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3429000"/>
            <a:ext cx="4896544" cy="3063759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092280" y="6021288"/>
            <a:ext cx="1251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VIKTORIE A ALBERT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lvl="5" indent="-274320">
              <a:buClr>
                <a:schemeClr val="accent1"/>
              </a:buClr>
              <a:buSzPct val="85000"/>
            </a:pPr>
            <a:r>
              <a:rPr lang="cs-CZ" dirty="0" smtClean="0"/>
              <a:t>Královna byla velmi zklamána svým nejstarším synem Edwardem (říkali mu „</a:t>
            </a:r>
            <a:r>
              <a:rPr lang="cs-CZ" dirty="0" err="1" smtClean="0"/>
              <a:t>Bertie</a:t>
            </a:r>
            <a:r>
              <a:rPr lang="cs-CZ" dirty="0" smtClean="0"/>
              <a:t>“). Princ přes svou přísnou výchovu si příliš užíval života, radovánek a milenek.</a:t>
            </a:r>
          </a:p>
          <a:p>
            <a:pPr marL="274320" lvl="5" indent="-274320">
              <a:buClr>
                <a:schemeClr val="accent1"/>
              </a:buClr>
              <a:buSzPct val="85000"/>
            </a:pPr>
            <a:r>
              <a:rPr lang="cs-CZ" dirty="0" smtClean="0"/>
              <a:t>Princ Edward celý život čekal na své nástupnictví na trůn. Králem se stal ve svých 60 letech. Vládl jako král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Eduard VII. </a:t>
            </a:r>
            <a:r>
              <a:rPr lang="cs-CZ" dirty="0" smtClean="0"/>
              <a:t>(1901 – 1910)</a:t>
            </a:r>
          </a:p>
          <a:p>
            <a:endParaRPr lang="cs-CZ" dirty="0"/>
          </a:p>
        </p:txBody>
      </p:sp>
      <p:pic>
        <p:nvPicPr>
          <p:cNvPr id="4" name="Obrázek 3" descr="Viktoria obr.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3140968"/>
            <a:ext cx="2171700" cy="3429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508104" y="6237312"/>
            <a:ext cx="2428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7. Eduard VII.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KRÁLOVNA A ŘÍŠE</a:t>
            </a:r>
            <a:endParaRPr lang="cs-CZ" dirty="0"/>
          </a:p>
        </p:txBody>
      </p:sp>
      <p:sp>
        <p:nvSpPr>
          <p:cNvPr id="15" name="Zástupný symbol pro obsah 1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Britské impérium zahrnovalo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Austrálii, Nový Zéland, Kanadu, jižní Afriku a Indii</a:t>
            </a:r>
            <a:r>
              <a:rPr lang="cs-CZ" dirty="0" smtClean="0"/>
              <a:t>. Ostrovy jako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Jamajka a Barbados</a:t>
            </a:r>
            <a:r>
              <a:rPr lang="cs-CZ" dirty="0" smtClean="0"/>
              <a:t> (v západních Indiích tam patřily také).</a:t>
            </a:r>
          </a:p>
          <a:p>
            <a:r>
              <a:rPr lang="cs-CZ" dirty="0" smtClean="0"/>
              <a:t>V r. 1851 se v </a:t>
            </a:r>
            <a:r>
              <a:rPr lang="cs-CZ" dirty="0" err="1" smtClean="0"/>
              <a:t>Hyde</a:t>
            </a:r>
            <a:r>
              <a:rPr lang="cs-CZ" dirty="0" smtClean="0"/>
              <a:t> Parku v Londýně konala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světová výstava</a:t>
            </a:r>
            <a:r>
              <a:rPr lang="cs-CZ" dirty="0" smtClean="0"/>
              <a:t>, která ukázala vyspělost britského impéria. Výstavu podporoval princ Albert. Součástí výstavy byl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„křišťálový palác“ </a:t>
            </a:r>
            <a:r>
              <a:rPr lang="cs-CZ" dirty="0" smtClean="0"/>
              <a:t>– největší skleněná budova na světě (uvnitř rostly stromy, létali ptáci). Palác vyhořel v r. 1936.</a:t>
            </a:r>
            <a:endParaRPr lang="cs-CZ" dirty="0"/>
          </a:p>
        </p:txBody>
      </p:sp>
      <p:pic>
        <p:nvPicPr>
          <p:cNvPr id="17" name="Zástupný symbol pro obsah 16" descr="viktoria, obr. 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00600" y="1963655"/>
            <a:ext cx="4038600" cy="3497428"/>
          </a:xfrm>
        </p:spPr>
      </p:pic>
      <p:sp>
        <p:nvSpPr>
          <p:cNvPr id="18" name="TextovéPole 17"/>
          <p:cNvSpPr txBox="1"/>
          <p:nvPr/>
        </p:nvSpPr>
        <p:spPr>
          <a:xfrm>
            <a:off x="5220072" y="5733256"/>
            <a:ext cx="2549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8. křišťálový palác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KRÁLOVNA A ŘÍŠE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 r. 1854 vstoupila Británie do války s Ruskem –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Krymská válka </a:t>
            </a:r>
            <a:r>
              <a:rPr lang="cs-CZ" dirty="0" smtClean="0"/>
              <a:t>(boj o území Osmanské říše).</a:t>
            </a:r>
          </a:p>
          <a:p>
            <a:r>
              <a:rPr lang="cs-CZ" dirty="0" smtClean="0"/>
              <a:t>Za její vlády byla Británie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konstituční monarchií </a:t>
            </a:r>
            <a:r>
              <a:rPr lang="cs-CZ" dirty="0" smtClean="0"/>
              <a:t>– zákony přijímal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parlament</a:t>
            </a:r>
            <a:r>
              <a:rPr lang="cs-CZ" dirty="0" smtClean="0"/>
              <a:t>. Každý předseda vlády musel královně pravidelně podávat zprávy o činnosti vlády.</a:t>
            </a:r>
          </a:p>
          <a:p>
            <a:r>
              <a:rPr lang="cs-CZ" dirty="0" smtClean="0"/>
              <a:t>Významní předsedové vlády za královny Viktorie: Melbourne, </a:t>
            </a:r>
            <a:r>
              <a:rPr lang="cs-CZ" dirty="0" err="1" smtClean="0"/>
              <a:t>Palmerston</a:t>
            </a:r>
            <a:r>
              <a:rPr lang="cs-CZ" dirty="0" smtClean="0"/>
              <a:t>, </a:t>
            </a:r>
            <a:r>
              <a:rPr lang="cs-CZ" dirty="0" err="1" smtClean="0"/>
              <a:t>Gladstone</a:t>
            </a:r>
            <a:r>
              <a:rPr lang="cs-CZ" dirty="0" smtClean="0"/>
              <a:t> a </a:t>
            </a:r>
            <a:r>
              <a:rPr lang="cs-CZ" dirty="0" err="1" smtClean="0"/>
              <a:t>Disraeli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Zástupný symbol pro obsah 4" descr="15444-londyn_parlament, obr. 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50596" y="1988840"/>
            <a:ext cx="4260912" cy="2736304"/>
          </a:xfrm>
        </p:spPr>
      </p:pic>
      <p:sp>
        <p:nvSpPr>
          <p:cNvPr id="6" name="TextovéPole 5"/>
          <p:cNvSpPr txBox="1"/>
          <p:nvPr/>
        </p:nvSpPr>
        <p:spPr>
          <a:xfrm>
            <a:off x="4788024" y="5085184"/>
            <a:ext cx="2791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9. </a:t>
            </a:r>
            <a:r>
              <a:rPr lang="cs-CZ" dirty="0"/>
              <a:t>B</a:t>
            </a:r>
            <a:r>
              <a:rPr lang="cs-CZ" dirty="0" smtClean="0"/>
              <a:t>ritský parlament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VIKTORIÁNSKÁ ANGLIE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u="sng" dirty="0" smtClean="0"/>
              <a:t>Významné události:</a:t>
            </a:r>
          </a:p>
          <a:p>
            <a:r>
              <a:rPr lang="cs-CZ" dirty="0" smtClean="0"/>
              <a:t>P</a:t>
            </a:r>
            <a:r>
              <a:rPr lang="cs-CZ" dirty="0" smtClean="0"/>
              <a:t>rvní </a:t>
            </a:r>
            <a:r>
              <a:rPr lang="cs-CZ" dirty="0" smtClean="0"/>
              <a:t>parní železnice na světě</a:t>
            </a:r>
          </a:p>
          <a:p>
            <a:r>
              <a:rPr lang="cs-CZ" dirty="0" smtClean="0"/>
              <a:t>Fotografie</a:t>
            </a:r>
          </a:p>
          <a:p>
            <a:r>
              <a:rPr lang="cs-CZ" dirty="0" smtClean="0"/>
              <a:t>Elektřina v domácnostech</a:t>
            </a:r>
          </a:p>
          <a:p>
            <a:r>
              <a:rPr lang="cs-CZ" dirty="0" smtClean="0"/>
              <a:t>Telefon</a:t>
            </a:r>
          </a:p>
          <a:p>
            <a:r>
              <a:rPr lang="cs-CZ" dirty="0" smtClean="0"/>
              <a:t>Automobily</a:t>
            </a:r>
          </a:p>
          <a:p>
            <a:r>
              <a:rPr lang="cs-CZ" dirty="0" smtClean="0"/>
              <a:t>Británie se ze zemědělské země přeměnila na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průmyslovou velmoc světa</a:t>
            </a:r>
          </a:p>
          <a:p>
            <a:r>
              <a:rPr lang="cs-CZ" dirty="0" smtClean="0"/>
              <a:t>Po celé Anglii je spousta soch královny. V Kanadě je město Viktoria, v Austrálii stát, v Africe Viktoriiny vodopády.</a:t>
            </a:r>
            <a:endParaRPr lang="cs-CZ" dirty="0"/>
          </a:p>
        </p:txBody>
      </p:sp>
      <p:pic>
        <p:nvPicPr>
          <p:cNvPr id="5" name="Zástupný symbol pro obsah 4" descr="viktorie socha, obr. 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19712" y="1426369"/>
            <a:ext cx="3000375" cy="4572000"/>
          </a:xfrm>
        </p:spPr>
      </p:pic>
      <p:sp>
        <p:nvSpPr>
          <p:cNvPr id="7" name="TextovéPole 6"/>
          <p:cNvSpPr txBox="1"/>
          <p:nvPr/>
        </p:nvSpPr>
        <p:spPr>
          <a:xfrm>
            <a:off x="4788024" y="6093296"/>
            <a:ext cx="4608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10. socha královny ve Windsoru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 ÉRY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Královna zemřela 22. 1. 1901 a oplakával ji celý národ.</a:t>
            </a:r>
          </a:p>
          <a:p>
            <a:r>
              <a:rPr lang="cs-CZ" sz="2000" dirty="0" smtClean="0"/>
              <a:t>Byla pohřbena vedle prince Alberta.</a:t>
            </a:r>
          </a:p>
          <a:p>
            <a:r>
              <a:rPr lang="cs-CZ" sz="2000" dirty="0" smtClean="0"/>
              <a:t>Syn „</a:t>
            </a:r>
            <a:r>
              <a:rPr lang="cs-CZ" sz="2000" dirty="0" err="1" smtClean="0"/>
              <a:t>Bertie</a:t>
            </a:r>
            <a:r>
              <a:rPr lang="cs-CZ" sz="2000" dirty="0" smtClean="0"/>
              <a:t>“ se stal králem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Eduardem VII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Její prapravnučkou je královna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Alžběta II. </a:t>
            </a:r>
            <a:r>
              <a:rPr lang="cs-CZ" sz="2000" dirty="0" smtClean="0"/>
              <a:t>(současná královna, která v r. 2012 vládne 60 let).</a:t>
            </a:r>
            <a:endParaRPr lang="cs-CZ" sz="2000" dirty="0"/>
          </a:p>
        </p:txBody>
      </p:sp>
      <p:pic>
        <p:nvPicPr>
          <p:cNvPr id="5" name="Obrázek 4" descr="královny viktorie a alžběta, obr. 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3429000"/>
            <a:ext cx="2016224" cy="2688299"/>
          </a:xfrm>
          <a:prstGeom prst="rect">
            <a:avLst/>
          </a:prstGeom>
        </p:spPr>
      </p:pic>
      <p:pic>
        <p:nvPicPr>
          <p:cNvPr id="6" name="Obrázek 5" descr="královna alžběta obr. 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3428999"/>
            <a:ext cx="2016224" cy="2688299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835696" y="6237312"/>
            <a:ext cx="5029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11. a 12. královny Viktorie a Alžběta II.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Královna měřila jen 150 cm.</a:t>
            </a:r>
          </a:p>
          <a:p>
            <a:r>
              <a:rPr lang="cs-CZ" dirty="0" smtClean="0"/>
              <a:t>7x na ni byl spáchán atentát.</a:t>
            </a:r>
          </a:p>
          <a:p>
            <a:r>
              <a:rPr lang="cs-CZ" dirty="0" smtClean="0"/>
              <a:t>Měla ráda chladno – otevřená okna, na stolech mísy s ledem (aby udržovaly celou místnost chladnou).</a:t>
            </a:r>
          </a:p>
          <a:p>
            <a:r>
              <a:rPr lang="cs-CZ" dirty="0" smtClean="0"/>
              <a:t>V době své smrti měla již 37 pravnuků.</a:t>
            </a:r>
          </a:p>
          <a:p>
            <a:r>
              <a:rPr lang="cs-CZ" dirty="0" smtClean="0"/>
              <a:t>V Londýně je muzeum Viktorie a Alberta.</a:t>
            </a:r>
          </a:p>
          <a:p>
            <a:r>
              <a:rPr lang="cs-CZ" dirty="0" smtClean="0"/>
              <a:t>Princ Albert měl rád Vánoce – vánoční stromek se svíčkami (začaly se zdobit v celé Británii). Královna posílala vánoční blahopřání, v celém paláci se peklo přes 50 krocanů.</a:t>
            </a:r>
          </a:p>
          <a:p>
            <a:r>
              <a:rPr lang="cs-CZ" dirty="0" smtClean="0"/>
              <a:t>Královna trpěla hemofilií (porucha srážlivosti krve), kterou její potomci „roznesli“ po celé Evropě.</a:t>
            </a:r>
            <a:endParaRPr lang="cs-CZ" dirty="0"/>
          </a:p>
        </p:txBody>
      </p:sp>
      <p:pic>
        <p:nvPicPr>
          <p:cNvPr id="6" name="Zástupný symbol pro obsah 5" descr="viktoria , obr. 1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4048" y="1412776"/>
            <a:ext cx="3528392" cy="4850023"/>
          </a:xfrm>
        </p:spPr>
      </p:pic>
      <p:sp>
        <p:nvSpPr>
          <p:cNvPr id="7" name="TextovéPole 6"/>
          <p:cNvSpPr txBox="1"/>
          <p:nvPr/>
        </p:nvSpPr>
        <p:spPr>
          <a:xfrm>
            <a:off x="5292080" y="6309320"/>
            <a:ext cx="987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13.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KVÍZ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dirty="0" smtClean="0"/>
              <a:t>1. Jaké bylo rodné jméno královny Viktorie?</a:t>
            </a:r>
          </a:p>
          <a:p>
            <a:pPr marL="514350" indent="-514350">
              <a:buAutoNum type="alphaLcParenR"/>
            </a:pPr>
            <a:r>
              <a:rPr lang="cs-CZ" dirty="0" smtClean="0"/>
              <a:t>Šarlota Viktorie</a:t>
            </a:r>
          </a:p>
          <a:p>
            <a:pPr marL="514350" indent="-514350">
              <a:buAutoNum type="alphaLcParenR"/>
            </a:pPr>
            <a:r>
              <a:rPr lang="cs-CZ" dirty="0" smtClean="0"/>
              <a:t>Alžběta Viktorie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Alexandrina</a:t>
            </a:r>
            <a:r>
              <a:rPr lang="cs-CZ" dirty="0" smtClean="0"/>
              <a:t> Viktorie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2. Ve kterém roce se stala královnou?</a:t>
            </a:r>
          </a:p>
          <a:p>
            <a:pPr marL="514350" indent="-514350">
              <a:buAutoNum type="alphaLcParenR"/>
            </a:pPr>
            <a:r>
              <a:rPr lang="cs-CZ" dirty="0" smtClean="0"/>
              <a:t>1837</a:t>
            </a:r>
          </a:p>
          <a:p>
            <a:pPr marL="514350" indent="-514350">
              <a:buAutoNum type="alphaLcParenR"/>
            </a:pPr>
            <a:r>
              <a:rPr lang="cs-CZ" dirty="0" smtClean="0"/>
              <a:t>1847</a:t>
            </a:r>
          </a:p>
          <a:p>
            <a:pPr marL="514350" indent="-514350">
              <a:buAutoNum type="alphaLcParenR"/>
            </a:pPr>
            <a:r>
              <a:rPr lang="cs-CZ" dirty="0" smtClean="0"/>
              <a:t>1858</a:t>
            </a:r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3. Kdo vládl před královnou Viktorií (byl její přímý předchůdce)?</a:t>
            </a:r>
          </a:p>
          <a:p>
            <a:pPr marL="514350" indent="-514350">
              <a:buAutoNum type="alphaLcParenR"/>
            </a:pPr>
            <a:r>
              <a:rPr lang="cs-CZ" dirty="0" smtClean="0"/>
              <a:t>Jiří III.</a:t>
            </a:r>
          </a:p>
          <a:p>
            <a:pPr marL="514350" indent="-514350">
              <a:buAutoNum type="alphaLcParenR"/>
            </a:pPr>
            <a:r>
              <a:rPr lang="cs-CZ" dirty="0" smtClean="0"/>
              <a:t>Jiří IV.</a:t>
            </a:r>
          </a:p>
          <a:p>
            <a:pPr marL="514350" indent="-514350">
              <a:buAutoNum type="alphaLcParenR"/>
            </a:pPr>
            <a:r>
              <a:rPr lang="cs-CZ" dirty="0" smtClean="0"/>
              <a:t>Vilém IV.</a:t>
            </a:r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4. Jak dlouhá byla její vláda?</a:t>
            </a:r>
          </a:p>
          <a:p>
            <a:pPr marL="514350" indent="-514350">
              <a:buAutoNum type="alphaLcParenR"/>
            </a:pPr>
            <a:r>
              <a:rPr lang="cs-CZ" dirty="0" smtClean="0"/>
              <a:t>53 let</a:t>
            </a:r>
          </a:p>
          <a:p>
            <a:pPr marL="514350" indent="-514350">
              <a:buAutoNum type="alphaLcParenR"/>
            </a:pPr>
            <a:r>
              <a:rPr lang="cs-CZ" dirty="0" smtClean="0"/>
              <a:t>63 let</a:t>
            </a:r>
          </a:p>
          <a:p>
            <a:pPr marL="514350" indent="-514350">
              <a:buAutoNum type="alphaLcParenR"/>
            </a:pPr>
            <a:r>
              <a:rPr lang="cs-CZ" dirty="0" smtClean="0"/>
              <a:t>73 let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KVÍZ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dirty="0" smtClean="0"/>
              <a:t>5. V r. 1840 se provdala za jednoho ze svých bratranců. Jak se jmenoval?</a:t>
            </a:r>
          </a:p>
          <a:p>
            <a:pPr marL="514350" indent="-514350">
              <a:buAutoNum type="alphaLcParenR"/>
            </a:pPr>
            <a:r>
              <a:rPr lang="cs-CZ" dirty="0" smtClean="0"/>
              <a:t>Albert</a:t>
            </a:r>
          </a:p>
          <a:p>
            <a:pPr marL="514350" indent="-514350">
              <a:buAutoNum type="alphaLcParenR"/>
            </a:pPr>
            <a:r>
              <a:rPr lang="cs-CZ" dirty="0" smtClean="0"/>
              <a:t>Jan</a:t>
            </a:r>
          </a:p>
          <a:p>
            <a:pPr marL="514350" indent="-514350">
              <a:buAutoNum type="alphaLcParenR"/>
            </a:pPr>
            <a:r>
              <a:rPr lang="cs-CZ" dirty="0" smtClean="0"/>
              <a:t>David</a:t>
            </a:r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6. Kolik měli dětí?</a:t>
            </a:r>
          </a:p>
          <a:p>
            <a:pPr marL="514350" indent="-514350">
              <a:buAutoNum type="alphaLcParenR"/>
            </a:pPr>
            <a:r>
              <a:rPr lang="cs-CZ" dirty="0" smtClean="0"/>
              <a:t>7</a:t>
            </a:r>
          </a:p>
          <a:p>
            <a:pPr marL="514350" indent="-514350">
              <a:buAutoNum type="alphaLcParenR"/>
            </a:pPr>
            <a:r>
              <a:rPr lang="cs-CZ" dirty="0" smtClean="0"/>
              <a:t>8</a:t>
            </a:r>
          </a:p>
          <a:p>
            <a:pPr marL="514350" indent="-514350">
              <a:buAutoNum type="alphaLcParenR"/>
            </a:pPr>
            <a:r>
              <a:rPr lang="cs-CZ" dirty="0" smtClean="0"/>
              <a:t>9</a:t>
            </a:r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7. Říká se, že princ Albert zavedl v Británii jednu z vánočních tradic – kterou?</a:t>
            </a:r>
          </a:p>
          <a:p>
            <a:pPr marL="514350" indent="-514350">
              <a:buAutoNum type="alphaLcParenR"/>
            </a:pPr>
            <a:r>
              <a:rPr lang="cs-CZ" dirty="0" smtClean="0"/>
              <a:t>Pečení krocana</a:t>
            </a:r>
          </a:p>
          <a:p>
            <a:pPr marL="514350" indent="-514350">
              <a:buAutoNum type="alphaLcParenR"/>
            </a:pPr>
            <a:r>
              <a:rPr lang="cs-CZ" dirty="0" smtClean="0"/>
              <a:t>Zpívání koled</a:t>
            </a:r>
          </a:p>
          <a:p>
            <a:pPr marL="514350" indent="-514350">
              <a:buAutoNum type="alphaLcParenR"/>
            </a:pPr>
            <a:r>
              <a:rPr lang="cs-CZ" dirty="0" smtClean="0"/>
              <a:t>Zdobení vánočního stromku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8. Kolik let bylo královně Viktorii když zemřela?</a:t>
            </a:r>
          </a:p>
          <a:p>
            <a:pPr marL="514350" indent="-514350">
              <a:buAutoNum type="alphaLcParenR"/>
            </a:pPr>
            <a:r>
              <a:rPr lang="cs-CZ" dirty="0" smtClean="0"/>
              <a:t>71</a:t>
            </a:r>
          </a:p>
          <a:p>
            <a:pPr marL="514350" indent="-514350">
              <a:buAutoNum type="alphaLcParenR"/>
            </a:pPr>
            <a:r>
              <a:rPr lang="cs-CZ" dirty="0" smtClean="0"/>
              <a:t>81</a:t>
            </a:r>
          </a:p>
          <a:p>
            <a:pPr marL="514350" indent="-514350">
              <a:buAutoNum type="alphaLcParenR"/>
            </a:pPr>
            <a:r>
              <a:rPr lang="cs-CZ" dirty="0" smtClean="0"/>
              <a:t>91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KVÍZU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C</a:t>
            </a:r>
          </a:p>
          <a:p>
            <a:pPr marL="514350" indent="-514350">
              <a:buAutoNum type="arabicPeriod"/>
            </a:pPr>
            <a:r>
              <a:rPr lang="cs-CZ" dirty="0" smtClean="0"/>
              <a:t>A</a:t>
            </a:r>
          </a:p>
          <a:p>
            <a:pPr marL="514350" indent="-514350">
              <a:buAutoNum type="arabicPeriod"/>
            </a:pPr>
            <a:r>
              <a:rPr lang="cs-CZ" dirty="0" smtClean="0"/>
              <a:t>C</a:t>
            </a:r>
          </a:p>
          <a:p>
            <a:pPr marL="514350" indent="-514350">
              <a:buAutoNum type="arabicPeriod"/>
            </a:pPr>
            <a:r>
              <a:rPr lang="cs-CZ" dirty="0" smtClean="0"/>
              <a:t>B</a:t>
            </a:r>
          </a:p>
          <a:p>
            <a:pPr marL="514350" indent="-514350">
              <a:buAutoNum type="arabicPeriod"/>
            </a:pPr>
            <a:r>
              <a:rPr lang="cs-CZ" dirty="0" smtClean="0"/>
              <a:t>A</a:t>
            </a:r>
          </a:p>
          <a:p>
            <a:pPr marL="514350" indent="-514350">
              <a:buAutoNum type="arabicPeriod"/>
            </a:pPr>
            <a:r>
              <a:rPr lang="cs-CZ" dirty="0" smtClean="0"/>
              <a:t>C</a:t>
            </a:r>
          </a:p>
          <a:p>
            <a:pPr marL="514350" indent="-514350">
              <a:buAutoNum type="arabicPeriod"/>
            </a:pPr>
            <a:r>
              <a:rPr lang="cs-CZ" dirty="0" smtClean="0"/>
              <a:t>C</a:t>
            </a:r>
          </a:p>
          <a:p>
            <a:pPr marL="514350" indent="-514350">
              <a:buAutoNum type="arabicPeriod"/>
            </a:pPr>
            <a:r>
              <a:rPr lang="cs-CZ" dirty="0" smtClean="0"/>
              <a:t>b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  <p:pic>
        <p:nvPicPr>
          <p:cNvPr id="4" name="Obrázek 3" descr="Viktorie, obr. 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1628800"/>
            <a:ext cx="5435674" cy="36291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915816" y="5445224"/>
            <a:ext cx="3714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14. královská rodina v r. 1880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bbc.co.uk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history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historic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figures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victoria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queen.shtml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http://www.volny.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pokorny.j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priloha</a:t>
            </a:r>
            <a:r>
              <a:rPr lang="cs-CZ" dirty="0" smtClean="0">
                <a:hlinkClick r:id="rId3"/>
              </a:rPr>
              <a:t>/pr0003/</a:t>
            </a:r>
            <a:r>
              <a:rPr lang="cs-CZ" dirty="0" err="1" smtClean="0">
                <a:hlinkClick r:id="rId3"/>
              </a:rPr>
              <a:t>kralovna.htm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bbc.co.uk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schools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primaryhistory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famouspeople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victoria</a:t>
            </a:r>
            <a:r>
              <a:rPr lang="cs-CZ" dirty="0" smtClean="0">
                <a:hlinkClick r:id="rId4"/>
              </a:rPr>
              <a:t>/?</a:t>
            </a:r>
            <a:r>
              <a:rPr lang="cs-CZ" dirty="0" err="1" smtClean="0">
                <a:hlinkClick r:id="rId4"/>
              </a:rPr>
              <a:t>famous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monarchs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http://cs.wikipedia.org/wiki/Viktorie_(britsk%C3%A1_kr%C3%A1lovna)#D.C3.A9lka_vl.C3.A1dy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http://news.bbc.co.uk/cbbcnews/hi/newsid_7150000/newsid_7153700/7153704.stm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Obr. 1. </a:t>
            </a:r>
            <a:r>
              <a:rPr lang="cs-CZ" u="sng" dirty="0" smtClean="0">
                <a:hlinkClick r:id="rId7"/>
              </a:rPr>
              <a:t>http://cs.wikipedia.org/wiki/Soubor:Queen_Victoria_by_Bassano.jpg</a:t>
            </a:r>
            <a:endParaRPr lang="cs-CZ" u="sng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Obr. 2. </a:t>
            </a:r>
            <a:r>
              <a:rPr lang="cs-CZ" u="sng" dirty="0" smtClean="0">
                <a:hlinkClick r:id="rId8"/>
              </a:rPr>
              <a:t>http://www.</a:t>
            </a:r>
            <a:r>
              <a:rPr lang="cs-CZ" u="sng" dirty="0" err="1" smtClean="0">
                <a:hlinkClick r:id="rId8"/>
              </a:rPr>
              <a:t>bbc.co.uk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czech</a:t>
            </a:r>
            <a:r>
              <a:rPr lang="cs-CZ" u="sng" dirty="0" smtClean="0">
                <a:hlinkClick r:id="rId8"/>
              </a:rPr>
              <a:t>/omnibus/</a:t>
            </a:r>
            <a:r>
              <a:rPr lang="cs-CZ" u="sng" dirty="0" err="1" smtClean="0">
                <a:hlinkClick r:id="rId8"/>
              </a:rPr>
              <a:t>victoria.shtml</a:t>
            </a:r>
            <a:endParaRPr lang="cs-CZ" dirty="0" smtClean="0"/>
          </a:p>
          <a:p>
            <a:r>
              <a:rPr lang="cs-CZ" dirty="0" smtClean="0"/>
              <a:t>Obr. 3. </a:t>
            </a:r>
            <a:r>
              <a:rPr lang="cs-CZ" u="sng" dirty="0" smtClean="0">
                <a:hlinkClick r:id="rId9"/>
              </a:rPr>
              <a:t>http://www.</a:t>
            </a:r>
            <a:r>
              <a:rPr lang="cs-CZ" u="sng" dirty="0" err="1" smtClean="0">
                <a:hlinkClick r:id="rId9"/>
              </a:rPr>
              <a:t>gogmsite.net</a:t>
            </a:r>
            <a:r>
              <a:rPr lang="cs-CZ" u="sng" dirty="0" smtClean="0">
                <a:hlinkClick r:id="rId9"/>
              </a:rPr>
              <a:t>/</a:t>
            </a:r>
            <a:r>
              <a:rPr lang="cs-CZ" u="sng" dirty="0" err="1" smtClean="0">
                <a:hlinkClick r:id="rId9"/>
              </a:rPr>
              <a:t>early</a:t>
            </a:r>
            <a:r>
              <a:rPr lang="cs-CZ" u="sng" dirty="0" smtClean="0">
                <a:hlinkClick r:id="rId9"/>
              </a:rPr>
              <a:t>_</a:t>
            </a:r>
            <a:r>
              <a:rPr lang="cs-CZ" u="sng" dirty="0" err="1" smtClean="0">
                <a:hlinkClick r:id="rId9"/>
              </a:rPr>
              <a:t>victorian</a:t>
            </a:r>
            <a:r>
              <a:rPr lang="cs-CZ" u="sng" dirty="0" smtClean="0">
                <a:hlinkClick r:id="rId9"/>
              </a:rPr>
              <a:t>_-_1837_-_18/</a:t>
            </a:r>
            <a:r>
              <a:rPr lang="cs-CZ" u="sng" dirty="0" err="1" smtClean="0">
                <a:hlinkClick r:id="rId9"/>
              </a:rPr>
              <a:t>queen</a:t>
            </a:r>
            <a:r>
              <a:rPr lang="cs-CZ" u="sng" dirty="0" smtClean="0">
                <a:hlinkClick r:id="rId9"/>
              </a:rPr>
              <a:t>_</a:t>
            </a:r>
            <a:r>
              <a:rPr lang="cs-CZ" u="sng" dirty="0" err="1" smtClean="0">
                <a:hlinkClick r:id="rId9"/>
              </a:rPr>
              <a:t>victoria</a:t>
            </a:r>
            <a:r>
              <a:rPr lang="cs-CZ" u="sng" dirty="0" smtClean="0">
                <a:hlinkClick r:id="rId9"/>
              </a:rPr>
              <a:t>/1842_</a:t>
            </a:r>
            <a:r>
              <a:rPr lang="cs-CZ" u="sng" dirty="0" err="1" smtClean="0">
                <a:hlinkClick r:id="rId9"/>
              </a:rPr>
              <a:t>queen</a:t>
            </a:r>
            <a:r>
              <a:rPr lang="cs-CZ" u="sng" dirty="0" smtClean="0">
                <a:hlinkClick r:id="rId9"/>
              </a:rPr>
              <a:t>_</a:t>
            </a:r>
            <a:r>
              <a:rPr lang="cs-CZ" u="sng" dirty="0" err="1" smtClean="0">
                <a:hlinkClick r:id="rId9"/>
              </a:rPr>
              <a:t>victoria</a:t>
            </a:r>
            <a:r>
              <a:rPr lang="cs-CZ" u="sng" dirty="0" smtClean="0">
                <a:hlinkClick r:id="rId9"/>
              </a:rPr>
              <a:t>_</a:t>
            </a:r>
            <a:r>
              <a:rPr lang="cs-CZ" u="sng" dirty="0" err="1" smtClean="0">
                <a:hlinkClick r:id="rId9"/>
              </a:rPr>
              <a:t>after</a:t>
            </a:r>
            <a:r>
              <a:rPr lang="cs-CZ" u="sng" dirty="0" smtClean="0">
                <a:hlinkClick r:id="rId9"/>
              </a:rPr>
              <a:t>_</a:t>
            </a:r>
            <a:r>
              <a:rPr lang="cs-CZ" u="sng" dirty="0" err="1" smtClean="0">
                <a:hlinkClick r:id="rId9"/>
              </a:rPr>
              <a:t>w.html</a:t>
            </a:r>
            <a:endParaRPr lang="cs-CZ" dirty="0" smtClean="0"/>
          </a:p>
          <a:p>
            <a:r>
              <a:rPr lang="cs-CZ" dirty="0" smtClean="0"/>
              <a:t>Obr. 4. </a:t>
            </a:r>
            <a:r>
              <a:rPr lang="cs-CZ" u="sng" dirty="0" smtClean="0">
                <a:hlinkClick r:id="rId10"/>
              </a:rPr>
              <a:t>http://www.</a:t>
            </a:r>
            <a:r>
              <a:rPr lang="cs-CZ" u="sng" dirty="0" err="1" smtClean="0">
                <a:hlinkClick r:id="rId10"/>
              </a:rPr>
              <a:t>artsunlight.com</a:t>
            </a:r>
            <a:r>
              <a:rPr lang="cs-CZ" u="sng" dirty="0" smtClean="0">
                <a:hlinkClick r:id="rId10"/>
              </a:rPr>
              <a:t>/</a:t>
            </a:r>
            <a:r>
              <a:rPr lang="cs-CZ" u="sng" dirty="0" err="1" smtClean="0">
                <a:hlinkClick r:id="rId10"/>
              </a:rPr>
              <a:t>artist</a:t>
            </a:r>
            <a:r>
              <a:rPr lang="cs-CZ" u="sng" dirty="0" smtClean="0">
                <a:hlinkClick r:id="rId10"/>
              </a:rPr>
              <a:t>-NW/N-W0001-</a:t>
            </a:r>
            <a:r>
              <a:rPr lang="cs-CZ" u="sng" dirty="0" err="1" smtClean="0">
                <a:hlinkClick r:id="rId10"/>
              </a:rPr>
              <a:t>Franz</a:t>
            </a:r>
            <a:r>
              <a:rPr lang="cs-CZ" u="sng" dirty="0" smtClean="0">
                <a:hlinkClick r:id="rId10"/>
              </a:rPr>
              <a:t>-</a:t>
            </a:r>
            <a:r>
              <a:rPr lang="cs-CZ" u="sng" dirty="0" err="1" smtClean="0">
                <a:hlinkClick r:id="rId10"/>
              </a:rPr>
              <a:t>Xavier</a:t>
            </a:r>
            <a:r>
              <a:rPr lang="cs-CZ" u="sng" dirty="0" smtClean="0">
                <a:hlinkClick r:id="rId10"/>
              </a:rPr>
              <a:t>-</a:t>
            </a:r>
            <a:r>
              <a:rPr lang="cs-CZ" u="sng" dirty="0" err="1" smtClean="0">
                <a:hlinkClick r:id="rId10"/>
              </a:rPr>
              <a:t>Winterhalter</a:t>
            </a:r>
            <a:r>
              <a:rPr lang="cs-CZ" u="sng" dirty="0" smtClean="0">
                <a:hlinkClick r:id="rId10"/>
              </a:rPr>
              <a:t>/N-W0001-079-</a:t>
            </a:r>
            <a:r>
              <a:rPr lang="cs-CZ" u="sng" dirty="0" err="1" smtClean="0">
                <a:hlinkClick r:id="rId10"/>
              </a:rPr>
              <a:t>queen</a:t>
            </a:r>
            <a:r>
              <a:rPr lang="cs-CZ" u="sng" dirty="0" smtClean="0">
                <a:hlinkClick r:id="rId10"/>
              </a:rPr>
              <a:t>-</a:t>
            </a:r>
            <a:r>
              <a:rPr lang="cs-CZ" u="sng" dirty="0" err="1" smtClean="0">
                <a:hlinkClick r:id="rId10"/>
              </a:rPr>
              <a:t>victoria.html</a:t>
            </a:r>
            <a:endParaRPr lang="cs-CZ" dirty="0" smtClean="0"/>
          </a:p>
          <a:p>
            <a:r>
              <a:rPr lang="cs-CZ" dirty="0" smtClean="0"/>
              <a:t>Obr. 5. </a:t>
            </a:r>
            <a:r>
              <a:rPr lang="cs-CZ" u="sng" dirty="0" smtClean="0">
                <a:hlinkClick r:id="rId11"/>
              </a:rPr>
              <a:t>http://www.biography4u.com/</a:t>
            </a:r>
            <a:r>
              <a:rPr lang="cs-CZ" u="sng" dirty="0" err="1" smtClean="0">
                <a:hlinkClick r:id="rId11"/>
              </a:rPr>
              <a:t>victoria.html</a:t>
            </a:r>
            <a:r>
              <a:rPr lang="cs-CZ" dirty="0" smtClean="0"/>
              <a:t> </a:t>
            </a:r>
          </a:p>
          <a:p>
            <a:r>
              <a:rPr lang="cs-CZ" dirty="0" smtClean="0"/>
              <a:t>Obr. 6. </a:t>
            </a:r>
            <a:r>
              <a:rPr lang="cs-CZ" dirty="0" smtClean="0">
                <a:hlinkClick r:id="rId12"/>
              </a:rPr>
              <a:t>http://www.</a:t>
            </a:r>
            <a:r>
              <a:rPr lang="cs-CZ" dirty="0" err="1" smtClean="0">
                <a:hlinkClick r:id="rId12"/>
              </a:rPr>
              <a:t>lyberty.com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encyc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articles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victoria.html</a:t>
            </a:r>
            <a:endParaRPr lang="cs-CZ" dirty="0" smtClean="0"/>
          </a:p>
          <a:p>
            <a:r>
              <a:rPr lang="cs-CZ" dirty="0" smtClean="0"/>
              <a:t>Obr. 7. </a:t>
            </a:r>
            <a:r>
              <a:rPr lang="cs-CZ" dirty="0" smtClean="0">
                <a:hlinkClick r:id="rId13"/>
              </a:rPr>
              <a:t>http://www.</a:t>
            </a:r>
            <a:r>
              <a:rPr lang="cs-CZ" dirty="0" err="1" smtClean="0">
                <a:hlinkClick r:id="rId13"/>
              </a:rPr>
              <a:t>explore</a:t>
            </a:r>
            <a:r>
              <a:rPr lang="cs-CZ" dirty="0" smtClean="0">
                <a:hlinkClick r:id="rId13"/>
              </a:rPr>
              <a:t>-</a:t>
            </a:r>
            <a:r>
              <a:rPr lang="cs-CZ" dirty="0" err="1" smtClean="0">
                <a:hlinkClick r:id="rId13"/>
              </a:rPr>
              <a:t>parliament.net</a:t>
            </a:r>
            <a:r>
              <a:rPr lang="cs-CZ" dirty="0" smtClean="0">
                <a:hlinkClick r:id="rId13"/>
              </a:rPr>
              <a:t>/</a:t>
            </a:r>
            <a:r>
              <a:rPr lang="cs-CZ" dirty="0" err="1" smtClean="0">
                <a:hlinkClick r:id="rId13"/>
              </a:rPr>
              <a:t>nssMovies</a:t>
            </a:r>
            <a:r>
              <a:rPr lang="cs-CZ" dirty="0" smtClean="0">
                <a:hlinkClick r:id="rId13"/>
              </a:rPr>
              <a:t>/01/0139/0139_.</a:t>
            </a:r>
            <a:r>
              <a:rPr lang="cs-CZ" dirty="0" err="1" smtClean="0">
                <a:hlinkClick r:id="rId13"/>
              </a:rPr>
              <a:t>htm</a:t>
            </a:r>
            <a:endParaRPr lang="cs-CZ" dirty="0" smtClean="0"/>
          </a:p>
          <a:p>
            <a:r>
              <a:rPr lang="cs-CZ" dirty="0" smtClean="0"/>
              <a:t>Obr. 8. </a:t>
            </a:r>
            <a:r>
              <a:rPr lang="cs-CZ" dirty="0" smtClean="0">
                <a:hlinkClick r:id="rId14"/>
              </a:rPr>
              <a:t>http://aasid.parsons.edu/decorationascomposition/content/crystal-palace-hyde-park-london-england</a:t>
            </a:r>
            <a:endParaRPr lang="cs-CZ" dirty="0" smtClean="0"/>
          </a:p>
          <a:p>
            <a:r>
              <a:rPr lang="cs-CZ" dirty="0" smtClean="0"/>
              <a:t>Obr. 9. </a:t>
            </a:r>
            <a:r>
              <a:rPr lang="cs-CZ" dirty="0" smtClean="0">
                <a:hlinkClick r:id="rId15"/>
              </a:rPr>
              <a:t>http://www.</a:t>
            </a:r>
            <a:r>
              <a:rPr lang="cs-CZ" dirty="0" err="1" smtClean="0">
                <a:hlinkClick r:id="rId15"/>
              </a:rPr>
              <a:t>euroskop.cz</a:t>
            </a:r>
            <a:r>
              <a:rPr lang="cs-CZ" dirty="0" smtClean="0">
                <a:hlinkClick r:id="rId15"/>
              </a:rPr>
              <a:t>/9003/14394/</a:t>
            </a:r>
            <a:r>
              <a:rPr lang="cs-CZ" dirty="0" err="1" smtClean="0">
                <a:hlinkClick r:id="rId15"/>
              </a:rPr>
              <a:t>clanek</a:t>
            </a:r>
            <a:r>
              <a:rPr lang="cs-CZ" dirty="0" smtClean="0">
                <a:hlinkClick r:id="rId15"/>
              </a:rPr>
              <a:t>/</a:t>
            </a:r>
            <a:r>
              <a:rPr lang="cs-CZ" dirty="0" err="1" smtClean="0">
                <a:hlinkClick r:id="rId15"/>
              </a:rPr>
              <a:t>zamrzle</a:t>
            </a:r>
            <a:r>
              <a:rPr lang="cs-CZ" dirty="0" smtClean="0">
                <a:hlinkClick r:id="rId15"/>
              </a:rPr>
              <a:t>-</a:t>
            </a:r>
            <a:r>
              <a:rPr lang="cs-CZ" dirty="0" err="1" smtClean="0">
                <a:hlinkClick r:id="rId15"/>
              </a:rPr>
              <a:t>diplomaticke</a:t>
            </a:r>
            <a:r>
              <a:rPr lang="cs-CZ" dirty="0" smtClean="0">
                <a:hlinkClick r:id="rId15"/>
              </a:rPr>
              <a:t>-vody-mezi-</a:t>
            </a:r>
            <a:r>
              <a:rPr lang="cs-CZ" dirty="0" err="1" smtClean="0">
                <a:hlinkClick r:id="rId15"/>
              </a:rPr>
              <a:t>londynem</a:t>
            </a:r>
            <a:r>
              <a:rPr lang="cs-CZ" dirty="0" smtClean="0">
                <a:hlinkClick r:id="rId15"/>
              </a:rPr>
              <a:t>-a-</a:t>
            </a:r>
            <a:r>
              <a:rPr lang="cs-CZ" dirty="0" err="1" smtClean="0">
                <a:hlinkClick r:id="rId15"/>
              </a:rPr>
              <a:t>moskvou</a:t>
            </a:r>
            <a:r>
              <a:rPr lang="cs-CZ" dirty="0" smtClean="0">
                <a:hlinkClick r:id="rId15"/>
              </a:rPr>
              <a:t>/</a:t>
            </a:r>
            <a:endParaRPr lang="cs-CZ" dirty="0" smtClean="0"/>
          </a:p>
          <a:p>
            <a:r>
              <a:rPr lang="cs-CZ" dirty="0" smtClean="0"/>
              <a:t>Obr. 10. </a:t>
            </a:r>
            <a:r>
              <a:rPr lang="cs-CZ" dirty="0" smtClean="0">
                <a:hlinkClick r:id="rId16"/>
              </a:rPr>
              <a:t>http://www.</a:t>
            </a:r>
            <a:r>
              <a:rPr lang="cs-CZ" dirty="0" err="1" smtClean="0">
                <a:hlinkClick r:id="rId16"/>
              </a:rPr>
              <a:t>profimedia.cz</a:t>
            </a:r>
            <a:r>
              <a:rPr lang="cs-CZ" dirty="0" smtClean="0">
                <a:hlinkClick r:id="rId16"/>
              </a:rPr>
              <a:t>/fotografie/socha-</a:t>
            </a:r>
            <a:r>
              <a:rPr lang="cs-CZ" dirty="0" err="1" smtClean="0">
                <a:hlinkClick r:id="rId16"/>
              </a:rPr>
              <a:t>kralovny</a:t>
            </a:r>
            <a:r>
              <a:rPr lang="cs-CZ" dirty="0" smtClean="0">
                <a:hlinkClick r:id="rId16"/>
              </a:rPr>
              <a:t>-viktorie-ve-</a:t>
            </a:r>
            <a:r>
              <a:rPr lang="cs-CZ" dirty="0" err="1" smtClean="0">
                <a:hlinkClick r:id="rId16"/>
              </a:rPr>
              <a:t>windsoru</a:t>
            </a:r>
            <a:r>
              <a:rPr lang="cs-CZ" dirty="0" smtClean="0">
                <a:hlinkClick r:id="rId16"/>
              </a:rPr>
              <a:t>-</a:t>
            </a:r>
            <a:r>
              <a:rPr lang="cs-CZ" dirty="0" err="1" smtClean="0">
                <a:hlinkClick r:id="rId16"/>
              </a:rPr>
              <a:t>high</a:t>
            </a:r>
            <a:r>
              <a:rPr lang="cs-CZ" dirty="0" smtClean="0">
                <a:hlinkClick r:id="rId16"/>
              </a:rPr>
              <a:t>-</a:t>
            </a:r>
            <a:r>
              <a:rPr lang="cs-CZ" dirty="0" err="1" smtClean="0">
                <a:hlinkClick r:id="rId16"/>
              </a:rPr>
              <a:t>street</a:t>
            </a:r>
            <a:r>
              <a:rPr lang="cs-CZ" dirty="0" smtClean="0">
                <a:hlinkClick r:id="rId16"/>
              </a:rPr>
              <a:t>/0005810953/</a:t>
            </a:r>
            <a:endParaRPr lang="cs-CZ" dirty="0" smtClean="0"/>
          </a:p>
          <a:p>
            <a:r>
              <a:rPr lang="cs-CZ" dirty="0" smtClean="0"/>
              <a:t>Obr. 11. a 12. </a:t>
            </a:r>
            <a:r>
              <a:rPr lang="cs-CZ" dirty="0" smtClean="0">
                <a:hlinkClick r:id="rId17"/>
              </a:rPr>
              <a:t>http://www.</a:t>
            </a:r>
            <a:r>
              <a:rPr lang="cs-CZ" dirty="0" err="1" smtClean="0">
                <a:hlinkClick r:id="rId17"/>
              </a:rPr>
              <a:t>ceskatelevize.cz</a:t>
            </a:r>
            <a:r>
              <a:rPr lang="cs-CZ" dirty="0" smtClean="0">
                <a:hlinkClick r:id="rId17"/>
              </a:rPr>
              <a:t>/ct24/</a:t>
            </a:r>
            <a:r>
              <a:rPr lang="cs-CZ" dirty="0" err="1" smtClean="0">
                <a:hlinkClick r:id="rId17"/>
              </a:rPr>
              <a:t>svet</a:t>
            </a:r>
            <a:r>
              <a:rPr lang="cs-CZ" dirty="0" smtClean="0">
                <a:hlinkClick r:id="rId17"/>
              </a:rPr>
              <a:t>/179208-viktorie-a-</a:t>
            </a:r>
            <a:r>
              <a:rPr lang="cs-CZ" dirty="0" err="1" smtClean="0">
                <a:hlinkClick r:id="rId17"/>
              </a:rPr>
              <a:t>alzbeta</a:t>
            </a:r>
            <a:r>
              <a:rPr lang="cs-CZ" dirty="0" smtClean="0">
                <a:hlinkClick r:id="rId17"/>
              </a:rPr>
              <a:t>-</a:t>
            </a:r>
            <a:r>
              <a:rPr lang="cs-CZ" dirty="0" err="1" smtClean="0">
                <a:hlinkClick r:id="rId17"/>
              </a:rPr>
              <a:t>ii</a:t>
            </a:r>
            <a:r>
              <a:rPr lang="cs-CZ" dirty="0" smtClean="0">
                <a:hlinkClick r:id="rId17"/>
              </a:rPr>
              <a:t>-</a:t>
            </a:r>
            <a:r>
              <a:rPr lang="cs-CZ" dirty="0" err="1" smtClean="0">
                <a:hlinkClick r:id="rId17"/>
              </a:rPr>
              <a:t>dokazaly</a:t>
            </a:r>
            <a:r>
              <a:rPr lang="cs-CZ" dirty="0" smtClean="0">
                <a:hlinkClick r:id="rId17"/>
              </a:rPr>
              <a:t>-</a:t>
            </a:r>
            <a:r>
              <a:rPr lang="cs-CZ" dirty="0" err="1" smtClean="0">
                <a:hlinkClick r:id="rId17"/>
              </a:rPr>
              <a:t>vzkrisit</a:t>
            </a:r>
            <a:r>
              <a:rPr lang="cs-CZ" dirty="0" smtClean="0">
                <a:hlinkClick r:id="rId17"/>
              </a:rPr>
              <a:t>-lesk-monarchie/</a:t>
            </a:r>
            <a:endParaRPr lang="cs-CZ" dirty="0" smtClean="0"/>
          </a:p>
          <a:p>
            <a:r>
              <a:rPr lang="cs-CZ" dirty="0" smtClean="0"/>
              <a:t>Obr. 13. </a:t>
            </a:r>
            <a:r>
              <a:rPr lang="cs-CZ" dirty="0" smtClean="0">
                <a:hlinkClick r:id="rId18"/>
              </a:rPr>
              <a:t>http://torontopubliclibrary.typepad.com/north-york-central-blog/2012/05/life-as-queen-victoria.html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Všechny objekty použité k vytvoření předváděcího sešitu jsou součástí AW </a:t>
            </a:r>
            <a:r>
              <a:rPr lang="cs-CZ" sz="1600" dirty="0" err="1" smtClean="0"/>
              <a:t>ActivStudio</a:t>
            </a:r>
            <a:r>
              <a:rPr lang="cs-CZ" sz="1600" dirty="0" smtClean="0"/>
              <a:t>, </a:t>
            </a:r>
            <a:r>
              <a:rPr lang="cs-CZ" sz="1600" dirty="0" err="1" smtClean="0"/>
              <a:t>ActivInspire</a:t>
            </a:r>
            <a:r>
              <a:rPr lang="cs-CZ" sz="1600" dirty="0" smtClean="0"/>
              <a:t>, </a:t>
            </a:r>
            <a:r>
              <a:rPr lang="cs-CZ" sz="1600" dirty="0" err="1" smtClean="0"/>
              <a:t>resource</a:t>
            </a:r>
            <a:r>
              <a:rPr lang="cs-CZ" sz="1600" dirty="0" smtClean="0"/>
              <a:t> </a:t>
            </a:r>
            <a:r>
              <a:rPr lang="cs-CZ" sz="1600" dirty="0" err="1" smtClean="0"/>
              <a:t>pack</a:t>
            </a:r>
            <a:r>
              <a:rPr lang="cs-CZ" sz="1600" dirty="0" smtClean="0"/>
              <a:t> nebo jsou vlastní tvorbou autora.</a:t>
            </a:r>
          </a:p>
          <a:p>
            <a:r>
              <a:rPr lang="cs-CZ" sz="1600" dirty="0" smtClean="0"/>
              <a:t>Autorská práva, odkazy, soupisy citací, zdroje jsou chráněné podle zákona 121/2000 sb.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99592" y="764704"/>
            <a:ext cx="75608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Calibri" pitchFamily="34" charset="0"/>
              </a:rPr>
              <a:t>Jméno autora práce:	Bc. </a:t>
            </a:r>
            <a:r>
              <a:rPr lang="cs-CZ" dirty="0" err="1" smtClean="0">
                <a:latin typeface="Calibri" pitchFamily="34" charset="0"/>
              </a:rPr>
              <a:t>et</a:t>
            </a:r>
            <a:r>
              <a:rPr lang="cs-CZ" dirty="0" smtClean="0">
                <a:latin typeface="Calibri" pitchFamily="34" charset="0"/>
              </a:rPr>
              <a:t> Bc. Pavlína Dolejšová</a:t>
            </a:r>
          </a:p>
          <a:p>
            <a:r>
              <a:rPr lang="cs-CZ" dirty="0" smtClean="0">
                <a:latin typeface="Calibri" pitchFamily="34" charset="0"/>
              </a:rPr>
              <a:t>Datum vytvoření:	                  Srpen 2012</a:t>
            </a:r>
          </a:p>
          <a:p>
            <a:r>
              <a:rPr lang="cs-CZ" dirty="0" smtClean="0">
                <a:latin typeface="Calibri" pitchFamily="34" charset="0"/>
              </a:rPr>
              <a:t>Ročník:		                  8. a 9.</a:t>
            </a:r>
          </a:p>
          <a:p>
            <a:r>
              <a:rPr lang="cs-CZ" dirty="0" smtClean="0">
                <a:latin typeface="Calibri" pitchFamily="34" charset="0"/>
              </a:rPr>
              <a:t>Vzdělávací oblast:                     Člověk a společnost</a:t>
            </a:r>
          </a:p>
          <a:p>
            <a:r>
              <a:rPr lang="cs-CZ" dirty="0" smtClean="0">
                <a:latin typeface="Calibri" pitchFamily="34" charset="0"/>
              </a:rPr>
              <a:t>Vzdělávací obor:		Dějepis</a:t>
            </a:r>
          </a:p>
          <a:p>
            <a:r>
              <a:rPr lang="cs-CZ" dirty="0" smtClean="0">
                <a:latin typeface="Calibri" pitchFamily="34" charset="0"/>
              </a:rPr>
              <a:t>Tematický okruh:		Novověk, Anglie, královna Viktorie</a:t>
            </a:r>
          </a:p>
          <a:p>
            <a:r>
              <a:rPr lang="cs-CZ" dirty="0" smtClean="0">
                <a:latin typeface="Calibri" pitchFamily="34" charset="0"/>
              </a:rPr>
              <a:t>Téma:			Královna Viktorie</a:t>
            </a:r>
          </a:p>
          <a:p>
            <a:r>
              <a:rPr lang="cs-CZ" dirty="0" smtClean="0">
                <a:latin typeface="Calibri" pitchFamily="34" charset="0"/>
              </a:rPr>
              <a:t>Metodický list (anotace):	Život královny Viktorie, její rodina, Viktoriánská</a:t>
            </a:r>
          </a:p>
          <a:p>
            <a:r>
              <a:rPr lang="cs-CZ" dirty="0" smtClean="0">
                <a:latin typeface="Calibri" pitchFamily="34" charset="0"/>
              </a:rPr>
              <a:t>                                                    Anglie, závěrečný test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304</TotalTime>
  <Words>1102</Words>
  <Application>Microsoft Office PowerPoint</Application>
  <PresentationFormat>Předvádění na obrazovce (4:3)</PresentationFormat>
  <Paragraphs>178</Paragraphs>
  <Slides>19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Administrativní</vt:lpstr>
      <vt:lpstr>Snímek 1</vt:lpstr>
      <vt:lpstr>KRÁLOVNA VIKTORIE</vt:lpstr>
      <vt:lpstr>KRÁLOVNA VIKTORIE (1819 – 1901)</vt:lpstr>
      <vt:lpstr>MLADÁ VIKTORIE</vt:lpstr>
      <vt:lpstr>MLADÁ VIKTORIE</vt:lpstr>
      <vt:lpstr>VIKTORIE A ALBERT</vt:lpstr>
      <vt:lpstr>VIKTORIE A ALBERT</vt:lpstr>
      <vt:lpstr>VIKTORIE A ALBERT</vt:lpstr>
      <vt:lpstr>KRÁLOVNA A ŘÍŠE</vt:lpstr>
      <vt:lpstr>KRÁLOVNA A ŘÍŠE</vt:lpstr>
      <vt:lpstr>VIKTORIÁNSKÁ ANGLIE</vt:lpstr>
      <vt:lpstr>KONEC ÉRY</vt:lpstr>
      <vt:lpstr>ZAJÍMAVOSTI</vt:lpstr>
      <vt:lpstr>KVÍZ</vt:lpstr>
      <vt:lpstr>KVÍZ</vt:lpstr>
      <vt:lpstr>ŘEŠENÍ KVÍZU</vt:lpstr>
      <vt:lpstr>ZDROJE:</vt:lpstr>
      <vt:lpstr>Snímek 18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KRÁLOVNA VIKTORIE</dc:title>
  <dc:creator>Ivan Dolejš</dc:creator>
  <cp:lastModifiedBy>U1</cp:lastModifiedBy>
  <cp:revision>33</cp:revision>
  <dcterms:created xsi:type="dcterms:W3CDTF">2012-08-01T05:59:17Z</dcterms:created>
  <dcterms:modified xsi:type="dcterms:W3CDTF">2012-12-19T20:18:10Z</dcterms:modified>
</cp:coreProperties>
</file>