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sldIdLst>
    <p:sldId id="275" r:id="rId2"/>
    <p:sldId id="256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58" r:id="rId20"/>
    <p:sldId id="273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70C135-527A-437C-AEC5-D3CC58BD3D5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A82BE9-E466-4D5F-9DFB-B127AA92E9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82BE9-E466-4D5F-9DFB-B127AA92E96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Vyobrazení tří bitev této války (zleva nahoře):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Bitva na Stone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River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; Vězni z bitvy</a:t>
            </a:r>
            <a:r>
              <a:rPr lang="cs-CZ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u </a:t>
            </a:r>
            <a:r>
              <a:rPr lang="cs-CZ" sz="1200" b="0" i="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Gettysburghu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; Unijní pancéřové lodě ostřelují pevnost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Hindman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82BE9-E466-4D5F-9DFB-B127AA92E96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Prohlášení bylo vydáno pouze prezidentem, nebylo schváleno Kongresem. Znamenalo svobodu pro otroky v</a:t>
            </a:r>
            <a:r>
              <a:rPr lang="cs-CZ" baseline="0" dirty="0" smtClean="0"/>
              <a:t> 10 státech, které byly součástí Konfederace. Majitelé otroků nedostali žádné kompenzace, otroctví nebylo postaveno mimo zákon, již dříve propuštění otroci (ex-</a:t>
            </a:r>
            <a:r>
              <a:rPr lang="cs-CZ" baseline="0" dirty="0" err="1" smtClean="0"/>
              <a:t>slaves</a:t>
            </a:r>
            <a:r>
              <a:rPr lang="cs-CZ" baseline="0" dirty="0" smtClean="0"/>
              <a:t>=</a:t>
            </a:r>
            <a:r>
              <a:rPr lang="cs-CZ" baseline="0" dirty="0" err="1" smtClean="0"/>
              <a:t>freedmen</a:t>
            </a:r>
            <a:r>
              <a:rPr lang="cs-CZ" baseline="0" dirty="0" smtClean="0"/>
              <a:t>) se nestali občany.</a:t>
            </a:r>
          </a:p>
          <a:p>
            <a:r>
              <a:rPr lang="cs-CZ" baseline="0" dirty="0" smtClean="0"/>
              <a:t>Obr. 7.: Červené oblasti Prohlášení zahrnovalo. Modré oblasti označují oblasti, kde otroctví existovalo, ale Prohlášení je nezahrnovalo.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82BE9-E466-4D5F-9DFB-B127AA92E96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9. – Uprchlíci z Jihu, kteří v r. 1870 utíkali</a:t>
            </a:r>
            <a:r>
              <a:rPr lang="cs-CZ" baseline="0" dirty="0" smtClean="0"/>
              <a:t> do Kansasu před „</a:t>
            </a:r>
            <a:r>
              <a:rPr lang="cs-CZ" baseline="0" dirty="0" err="1" smtClean="0"/>
              <a:t>Black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Codes</a:t>
            </a:r>
            <a:r>
              <a:rPr lang="cs-CZ" baseline="0" dirty="0" smtClean="0"/>
              <a:t>“.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82BE9-E466-4D5F-9DFB-B127AA92E96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374B698-61E8-46EB-89BA-9E07B12C7E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1D13734-35BF-4005-967B-1690E00E8B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oc.gov/rr/program/bib/ourdocs/EmanProc.html" TargetMode="External"/><Relationship Id="rId13" Type="http://schemas.openxmlformats.org/officeDocument/2006/relationships/hyperlink" Target="http://en.wikipedia.org/wiki/File:Mississippi_ku_klux.jpg" TargetMode="External"/><Relationship Id="rId3" Type="http://schemas.openxmlformats.org/officeDocument/2006/relationships/hyperlink" Target="http://innercity.org/holt/slavechron.html" TargetMode="External"/><Relationship Id="rId7" Type="http://schemas.openxmlformats.org/officeDocument/2006/relationships/hyperlink" Target="http://cs.wikipedia.org/wiki/Soubor:American_Civil_War_Montage_2.jpg" TargetMode="External"/><Relationship Id="rId12" Type="http://schemas.openxmlformats.org/officeDocument/2006/relationships/hyperlink" Target="http://www.dipity.com/ashleybollinger/Reconstruction-of-1867/?mode=fs" TargetMode="External"/><Relationship Id="rId2" Type="http://schemas.openxmlformats.org/officeDocument/2006/relationships/hyperlink" Target="http://www.rosenblumtv.com/2009/07/slavery-and-the-telegrap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ed=1t:429,r:27,s:21,i:225" TargetMode="External"/><Relationship Id="rId11" Type="http://schemas.openxmlformats.org/officeDocument/2006/relationships/hyperlink" Target="http://www.picturehistory.com/product/id/1067" TargetMode="External"/><Relationship Id="rId5" Type="http://schemas.openxmlformats.org/officeDocument/2006/relationships/hyperlink" Target="http://www.google.cz/imgres?q=fugitive+slave+act+1850+compromise&amp;hl=cs&amp;sa=X&amp;biw=1280&amp;bih=598&amp;tbm=isch&amp;prmd=imvns&amp;tbnid=HnnhseedkeGItM:&amp;imgrefurl=http://www.dipity.com/beastmode235/personal/?mode=fs&amp;docid=MQKT9sX199aR1M&amp;imgurl=http://cdn.dipity.com/uploads/events/e9662c1ad5cfcc0dbfc1db1da039ed68_1M.png&amp;w=640&amp;h=430&amp;ei=GngbUJysEMbStAb_44GQDg&amp;zoom=1&amp;iact=hc&amp;vpx=958&amp;vpy=229&amp;dur=1338&amp;hovh=184&amp;hovw=274&amp;tx=148&amp;ty=99&amp;sig=116276861992495846251&amp;page=2&amp;tbnh=122&amp;tbnw=160&amp;start=21&amp;ndsp=28&amp;ved=1t:429,r:27,s:21,i:225" TargetMode="External"/><Relationship Id="rId15" Type="http://schemas.openxmlformats.org/officeDocument/2006/relationships/hyperlink" Target="http://www.russellmoore.com/2011/01/17/racial-justice-and-the-godness-of-god/" TargetMode="External"/><Relationship Id="rId10" Type="http://schemas.openxmlformats.org/officeDocument/2006/relationships/hyperlink" Target="http://www.freewebs.com/black-legacy/slaveryindians.htm" TargetMode="External"/><Relationship Id="rId4" Type="http://schemas.openxmlformats.org/officeDocument/2006/relationships/hyperlink" Target="http://pcs.org/blog/item/singin-the-blues-the-history-of-an-american-genre/" TargetMode="External"/><Relationship Id="rId9" Type="http://schemas.openxmlformats.org/officeDocument/2006/relationships/hyperlink" Target="http://en.wikipedia.org/wiki/File:Emancipation_Proclamation.PNG" TargetMode="External"/><Relationship Id="rId14" Type="http://schemas.openxmlformats.org/officeDocument/2006/relationships/hyperlink" Target="http://en.wikipedia.org/wiki/File:Anti-kkk-cartoon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Fugitive_Slave_Act_(1850)" TargetMode="External"/><Relationship Id="rId3" Type="http://schemas.openxmlformats.org/officeDocument/2006/relationships/hyperlink" Target="http://eastcountymagazine.org/node/4510" TargetMode="External"/><Relationship Id="rId7" Type="http://schemas.openxmlformats.org/officeDocument/2006/relationships/hyperlink" Target="http://www.bluedogs.us/jim_crow_republicans_reborn.htm" TargetMode="External"/><Relationship Id="rId2" Type="http://schemas.openxmlformats.org/officeDocument/2006/relationships/hyperlink" Target="http://monroeanderson.typepad.com/my_weblog/lynch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otescam.org/a_fraudulent_case_the_ugly_parallels_between_jim_crow_and_modern_vote_suppression_laws" TargetMode="External"/><Relationship Id="rId11" Type="http://schemas.openxmlformats.org/officeDocument/2006/relationships/hyperlink" Target="http://www.biography.com/people/martin-luther-king-jr-9365086" TargetMode="External"/><Relationship Id="rId5" Type="http://schemas.openxmlformats.org/officeDocument/2006/relationships/hyperlink" Target="http://newsone.com/712725/black-children-cant-swim-drowning-today-because-of-past-jim-crow-laws/" TargetMode="External"/><Relationship Id="rId10" Type="http://schemas.openxmlformats.org/officeDocument/2006/relationships/hyperlink" Target="http://histclo.com/essay/war/cwa/recon.html" TargetMode="External"/><Relationship Id="rId4" Type="http://schemas.openxmlformats.org/officeDocument/2006/relationships/hyperlink" Target="http://www.pbs.org/wgbh/americanexperience/freedomriders/issues/jim-crow-laws" TargetMode="External"/><Relationship Id="rId9" Type="http://schemas.openxmlformats.org/officeDocument/2006/relationships/hyperlink" Target="http://en.wikipedia.org/wiki/Emancipation_Proclamation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536" y="332656"/>
            <a:ext cx="8352928" cy="590465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Od dotace EU k proměně vyučovací hodiny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registrační číslo projektu</a:t>
            </a:r>
            <a:r>
              <a:rPr lang="cs-CZ" b="1" dirty="0" smtClean="0"/>
              <a:t>: CZ.1.07/1.4.00/21.0196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Příjemce:</a:t>
            </a:r>
            <a:r>
              <a:rPr lang="cs-CZ" b="1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Základní škola, Základní umělecká škola a Mateřská škola </a:t>
            </a:r>
            <a:br>
              <a:rPr lang="cs-CZ" b="1" dirty="0" smtClean="0"/>
            </a:br>
            <a:r>
              <a:rPr lang="cs-CZ" b="1" dirty="0" smtClean="0"/>
              <a:t>Lipnice nad Sázavou č. 213, </a:t>
            </a:r>
            <a:br>
              <a:rPr lang="cs-CZ" b="1" dirty="0" smtClean="0"/>
            </a:br>
            <a:r>
              <a:rPr lang="cs-CZ" b="1" dirty="0" smtClean="0"/>
              <a:t>582 32 Lipnice nad Sázavou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i="1" dirty="0" smtClean="0"/>
              <a:t>Téma hodiny: </a:t>
            </a:r>
            <a:r>
              <a:rPr lang="cs-CZ" b="1" dirty="0" smtClean="0"/>
              <a:t>	               SEVER A JIH – otroctví v USA</a:t>
            </a:r>
            <a:endParaRPr lang="cs-CZ" sz="3200" b="1" dirty="0" smtClean="0"/>
          </a:p>
          <a:p>
            <a:pPr>
              <a:buNone/>
            </a:pPr>
            <a:r>
              <a:rPr lang="cs-CZ" b="1" i="1" dirty="0" smtClean="0"/>
              <a:t>Doporučeno pro: </a:t>
            </a:r>
            <a:r>
              <a:rPr lang="cs-CZ" b="1" dirty="0" smtClean="0"/>
              <a:t>	8., 9. ročník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b="1" dirty="0" smtClean="0"/>
              <a:t>		Dějepis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Autor: </a:t>
            </a:r>
            <a:r>
              <a:rPr lang="cs-CZ" b="1" dirty="0" smtClean="0"/>
              <a:t>		               Pavlína Dolejšová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Kód:	</a:t>
            </a:r>
            <a:r>
              <a:rPr lang="cs-CZ" b="1" dirty="0" smtClean="0"/>
              <a:t>	               Inovace ICT – 3D8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sz="2200" dirty="0" smtClean="0"/>
              <a:t>Materiál je určen pro bezplatné používání pro potřeby výuky a vzdělávání na všech typech škol a školských zařízení.</a:t>
            </a:r>
          </a:p>
          <a:p>
            <a:pPr>
              <a:buNone/>
            </a:pPr>
            <a:r>
              <a:rPr lang="cs-CZ" sz="2200" dirty="0" smtClean="0"/>
              <a:t>Jakékoliv další využití podléhá autorskému zákonu.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sz="2200" b="1" dirty="0" smtClean="0"/>
              <a:t>Tento výukový materiál vznikl v rámci Operačního programu Vzdělávání pro</a:t>
            </a:r>
          </a:p>
          <a:p>
            <a:pPr>
              <a:buNone/>
            </a:pPr>
            <a:r>
              <a:rPr lang="cs-CZ" sz="2200" b="1" dirty="0" smtClean="0"/>
              <a:t>konkurenceschopnost.</a:t>
            </a: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SEVER A JIH – otroctví v USA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pic>
        <p:nvPicPr>
          <p:cNvPr id="4" name="Obrázek 3" descr="slavery collage, obr. 8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700808"/>
            <a:ext cx="5832648" cy="441143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91680" y="6093296"/>
            <a:ext cx="1043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NEROPROVNOPRÁVNOST OBČANŮ USA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r. 1810 žilo v USA 7,2 milionů lidí – z toho pro 1,2 mil. lidí neplatila slova z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Deklarace nezávislosti – „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all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men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created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equal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“ </a:t>
            </a:r>
            <a:r>
              <a:rPr lang="cs-CZ" dirty="0" smtClean="0"/>
              <a:t>(všichni lidé jsou si rovni). Byli černí a byli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otroci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" name="Zástupný symbol pro obsah 9" descr="slavery-in-america, obr. 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844824"/>
            <a:ext cx="4323629" cy="3251369"/>
          </a:xfrm>
        </p:spPr>
      </p:pic>
      <p:sp>
        <p:nvSpPr>
          <p:cNvPr id="11" name="TextovéPole 10"/>
          <p:cNvSpPr txBox="1"/>
          <p:nvPr/>
        </p:nvSpPr>
        <p:spPr>
          <a:xfrm>
            <a:off x="4788024" y="5085184"/>
            <a:ext cx="798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OTROCTVÍ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Obchod s otroky začal okolo r. 1450 jako monopol pro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Portugalsko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konce 17. stol. se obchod s otroky stal mezinárodním – s otroky obchodovaly Británie, Francie, Nizozemí, Dánsko, Švédsko….</a:t>
            </a:r>
            <a:endParaRPr lang="cs-CZ" dirty="0"/>
          </a:p>
        </p:txBody>
      </p:sp>
      <p:pic>
        <p:nvPicPr>
          <p:cNvPr id="5" name="Zástupný symbol pro obsah 4" descr="slaveholder, obr. 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14900" y="2029619"/>
            <a:ext cx="3810000" cy="3365500"/>
          </a:xfrm>
        </p:spPr>
      </p:pic>
      <p:sp>
        <p:nvSpPr>
          <p:cNvPr id="6" name="TextovéPole 5"/>
          <p:cNvSpPr txBox="1"/>
          <p:nvPr/>
        </p:nvSpPr>
        <p:spPr>
          <a:xfrm>
            <a:off x="5004048" y="5373216"/>
            <a:ext cx="1178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 A JIH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JIH</a:t>
            </a:r>
          </a:p>
          <a:p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Otroctví bylo charakteristickým znakem jihu</a:t>
            </a:r>
            <a:r>
              <a:rPr lang="cs-CZ" sz="2200" dirty="0" smtClean="0"/>
              <a:t>, velcí vlastníci půdy (např. z Virginie) ho obhajovali. Ptali se: „Jak můžeme obdělávat svá pole tabáku, rýže a bavlny bez otroků?“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SEVER</a:t>
            </a:r>
          </a:p>
          <a:p>
            <a:r>
              <a:rPr lang="cs-CZ" dirty="0" smtClean="0"/>
              <a:t>G. Washington, T. </a:t>
            </a:r>
            <a:r>
              <a:rPr lang="cs-CZ" dirty="0" err="1" smtClean="0"/>
              <a:t>Jefferson</a:t>
            </a:r>
            <a:r>
              <a:rPr lang="cs-CZ" dirty="0" smtClean="0"/>
              <a:t> a další vůdci hnutí za nezávislost sami vlastnili otroky (což jim později tížilo svědomí).</a:t>
            </a:r>
          </a:p>
          <a:p>
            <a:r>
              <a:rPr lang="cs-CZ" dirty="0" smtClean="0"/>
              <a:t>Farmáři na severu, kde byly menší farmy a podnebí chladnější, nepotřebovali práci otroků.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Abolicionistické hnutí </a:t>
            </a:r>
            <a:r>
              <a:rPr lang="cs-CZ" dirty="0" smtClean="0"/>
              <a:t>= </a:t>
            </a:r>
            <a:r>
              <a:rPr lang="cs-CZ" dirty="0" err="1" smtClean="0"/>
              <a:t>hnutí</a:t>
            </a:r>
            <a:r>
              <a:rPr lang="cs-CZ" dirty="0" smtClean="0"/>
              <a:t> za zrušení otroctví v USA.</a:t>
            </a:r>
            <a:endParaRPr lang="cs-CZ" dirty="0"/>
          </a:p>
        </p:txBody>
      </p:sp>
      <p:pic>
        <p:nvPicPr>
          <p:cNvPr id="5" name="Obrázek 4" descr="slaves-in-field, obr.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4005064"/>
            <a:ext cx="3024336" cy="231792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6309320"/>
            <a:ext cx="1104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FUGITIVE SLAVE ACT (1850) = zákon o uprchlých otrocích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Zákon byl přijat v r. 1850 jako kompromis mezi otrokářským Jihem a protiotrokářským Severem.</a:t>
            </a:r>
          </a:p>
          <a:p>
            <a:r>
              <a:rPr lang="cs-CZ" dirty="0" smtClean="0"/>
              <a:t> 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 základě tohoto zákona byla federální vláda zavázána, „aby otroky, kteří uprchli na Sever předávala bez soudního projednání jejich bílým majitelům.“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Abolicionisté</a:t>
            </a:r>
            <a:r>
              <a:rPr lang="cs-CZ" dirty="0" smtClean="0"/>
              <a:t> zákon přezdívali „</a:t>
            </a:r>
            <a:r>
              <a:rPr lang="cs-CZ" dirty="0" err="1" smtClean="0"/>
              <a:t>Bloodhound</a:t>
            </a:r>
            <a:r>
              <a:rPr lang="cs-CZ" dirty="0" smtClean="0"/>
              <a:t> </a:t>
            </a:r>
            <a:r>
              <a:rPr lang="cs-CZ" dirty="0" err="1" smtClean="0"/>
              <a:t>Law</a:t>
            </a:r>
            <a:r>
              <a:rPr lang="cs-CZ" dirty="0" smtClean="0"/>
              <a:t>“ podle psího plemene </a:t>
            </a:r>
            <a:r>
              <a:rPr lang="cs-CZ" dirty="0" err="1" smtClean="0"/>
              <a:t>Bloodhound</a:t>
            </a:r>
            <a:r>
              <a:rPr lang="cs-CZ" dirty="0" smtClean="0"/>
              <a:t> které bylo používáno k hledání uprchlých otroků.</a:t>
            </a:r>
            <a:endParaRPr lang="cs-CZ" dirty="0"/>
          </a:p>
        </p:txBody>
      </p:sp>
      <p:pic>
        <p:nvPicPr>
          <p:cNvPr id="8" name="Zástupný symbol pro obsah 7" descr="Fugitive slave act, obr. 4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00600" y="2355652"/>
            <a:ext cx="4038600" cy="2713434"/>
          </a:xfrm>
        </p:spPr>
      </p:pic>
      <p:sp>
        <p:nvSpPr>
          <p:cNvPr id="9" name="TextovéPole 8"/>
          <p:cNvSpPr txBox="1"/>
          <p:nvPr/>
        </p:nvSpPr>
        <p:spPr>
          <a:xfrm>
            <a:off x="4788024" y="5085184"/>
            <a:ext cx="891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VÁLKA V USA (1861 – 1865)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600" dirty="0" smtClean="0"/>
              <a:t>JIH</a:t>
            </a:r>
          </a:p>
          <a:p>
            <a:r>
              <a:rPr lang="cs-CZ" sz="2600" dirty="0" smtClean="0"/>
              <a:t>Konfederace</a:t>
            </a:r>
          </a:p>
          <a:p>
            <a:r>
              <a:rPr lang="cs-CZ" sz="2600" dirty="0" smtClean="0"/>
              <a:t>Prezident </a:t>
            </a:r>
            <a:r>
              <a:rPr lang="cs-CZ" sz="2600" dirty="0" err="1" smtClean="0"/>
              <a:t>Jefferson</a:t>
            </a:r>
            <a:r>
              <a:rPr lang="cs-CZ" sz="2600" dirty="0" smtClean="0"/>
              <a:t> Davis</a:t>
            </a:r>
          </a:p>
          <a:p>
            <a:r>
              <a:rPr lang="cs-CZ" sz="2600" dirty="0" smtClean="0"/>
              <a:t>Hlavní město </a:t>
            </a:r>
            <a:r>
              <a:rPr lang="cs-CZ" sz="2600" dirty="0" err="1" smtClean="0"/>
              <a:t>Richmond</a:t>
            </a:r>
            <a:endParaRPr lang="cs-CZ" sz="2600" dirty="0" smtClean="0"/>
          </a:p>
          <a:p>
            <a:r>
              <a:rPr lang="cs-CZ" sz="2600" dirty="0" smtClean="0"/>
              <a:t>Generál </a:t>
            </a:r>
            <a:r>
              <a:rPr lang="cs-CZ" sz="2600" dirty="0" err="1" smtClean="0"/>
              <a:t>Lee</a:t>
            </a:r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SEVER byl silnější v množství vojáků a materiálních zdrojů, JIH bojoval za svou nezávislost na SEVERU, bojoval na svém území, s větším uvědoměním.</a:t>
            </a:r>
          </a:p>
          <a:p>
            <a:r>
              <a:rPr lang="cs-CZ" dirty="0" smtClean="0"/>
              <a:t>1865 – vítězství SEVERU, USA se staly jediným národem, jehož části nemohou být rozděleny.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371600"/>
            <a:ext cx="4038600" cy="4681538"/>
          </a:xfrm>
        </p:spPr>
        <p:txBody>
          <a:bodyPr/>
          <a:lstStyle/>
          <a:p>
            <a:r>
              <a:rPr lang="cs-CZ" sz="2400" dirty="0" smtClean="0"/>
              <a:t>SEVER</a:t>
            </a:r>
          </a:p>
          <a:p>
            <a:r>
              <a:rPr lang="cs-CZ" sz="2400" dirty="0" smtClean="0"/>
              <a:t>Unie</a:t>
            </a:r>
          </a:p>
          <a:p>
            <a:r>
              <a:rPr lang="cs-CZ" sz="2400" dirty="0" smtClean="0"/>
              <a:t>Prezident Abraham Lincoln</a:t>
            </a:r>
          </a:p>
          <a:p>
            <a:r>
              <a:rPr lang="cs-CZ" sz="2400" dirty="0" smtClean="0"/>
              <a:t>Hlavní město Washington</a:t>
            </a:r>
          </a:p>
          <a:p>
            <a:r>
              <a:rPr lang="cs-CZ" sz="2400" dirty="0" smtClean="0"/>
              <a:t>Generál Grant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VÁLKA V USA (1861 – 1865)</a:t>
            </a:r>
            <a:endParaRPr lang="cs-CZ" dirty="0"/>
          </a:p>
        </p:txBody>
      </p:sp>
      <p:pic>
        <p:nvPicPr>
          <p:cNvPr id="4" name="Zástupný symbol pro obsah 3" descr="občanská válka obr. 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2177676" y="1527174"/>
            <a:ext cx="5058620" cy="4866867"/>
          </a:xfrm>
        </p:spPr>
      </p:pic>
      <p:sp>
        <p:nvSpPr>
          <p:cNvPr id="5" name="TextovéPole 4"/>
          <p:cNvSpPr txBox="1"/>
          <p:nvPr/>
        </p:nvSpPr>
        <p:spPr>
          <a:xfrm>
            <a:off x="7236296" y="6021288"/>
            <a:ext cx="1027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EMANCIPATION PROCLAMATION - 1863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1863 – prezident Lincoln vydal 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</a:rPr>
              <a:t>Emancipation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</a:rPr>
              <a:t>Proclamation</a:t>
            </a:r>
            <a:r>
              <a:rPr lang="cs-CZ" sz="1800" dirty="0" smtClean="0"/>
              <a:t> (Prohlášení rovnoprávnosti) – zákon, na základě kterého měli být všichni otroci svobodní – ovšem pouze ti, kteří žili na území Konfederace. Lincoln chtěl vyvolat zájem otroků pro vítězství SEVERU.</a:t>
            </a:r>
          </a:p>
          <a:p>
            <a:pPr>
              <a:buNone/>
            </a:pPr>
            <a:endParaRPr lang="cs-CZ" sz="1800" dirty="0"/>
          </a:p>
        </p:txBody>
      </p:sp>
      <p:pic>
        <p:nvPicPr>
          <p:cNvPr id="5" name="Obrázek 4" descr="proclamation, obr. 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780928"/>
            <a:ext cx="2683188" cy="3528392"/>
          </a:xfrm>
          <a:prstGeom prst="rect">
            <a:avLst/>
          </a:prstGeom>
        </p:spPr>
      </p:pic>
      <p:pic>
        <p:nvPicPr>
          <p:cNvPr id="6" name="Obrázek 5" descr="800px-Emancipation_Proclamation, obr. 7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15704" y="2708920"/>
            <a:ext cx="5428296" cy="35283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6237312"/>
            <a:ext cx="933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6309320"/>
            <a:ext cx="899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13. Dodatek ústavy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 r. 1865 byl přijat 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13. dodatek k ústavě USA</a:t>
            </a:r>
            <a:r>
              <a:rPr lang="cs-CZ" sz="1800" dirty="0" smtClean="0"/>
              <a:t>, který oficielně postavil otroctví mimo zákon.</a:t>
            </a:r>
          </a:p>
          <a:p>
            <a:r>
              <a:rPr lang="cs-CZ" sz="1800" dirty="0" smtClean="0"/>
              <a:t>Byl jedním ze 3 (13., 14. a 15.) tzv. 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</a:rPr>
              <a:t>Reconstruction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</a:rPr>
              <a:t>Amendments</a:t>
            </a:r>
            <a:r>
              <a:rPr lang="cs-CZ" sz="1800" dirty="0" smtClean="0"/>
              <a:t>, které byly přijaty po skončení občanské války.</a:t>
            </a:r>
          </a:p>
          <a:p>
            <a:r>
              <a:rPr lang="cs-CZ" sz="1800" dirty="0" smtClean="0"/>
              <a:t>Tyto dodatky měly zajistit svobodu všem dřívějším otrokům a jejich potomkům.</a:t>
            </a: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Bílí Jižané </a:t>
            </a:r>
            <a:r>
              <a:rPr lang="cs-CZ" sz="1800" dirty="0" smtClean="0"/>
              <a:t>však odmítli tyto změny přijmout a nechtěli svým bývalým otrokům přiznat rovná práva. Přijali vlastní zákony – 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„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</a:rPr>
              <a:t>Black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</a:rPr>
              <a:t>Codes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“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které stavěli „černé“ obyvatele do podřízeného postavení (nemohli volit, zasedat v porotě, vypovídat proti „bílým“, nosit na veřejnosti zbraně…).</a:t>
            </a:r>
            <a:endParaRPr lang="cs-CZ" sz="1800" dirty="0"/>
          </a:p>
        </p:txBody>
      </p:sp>
      <p:pic>
        <p:nvPicPr>
          <p:cNvPr id="4" name="Obrázek 3" descr="Black codes, obr. 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4221088"/>
            <a:ext cx="3816425" cy="23025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23928" y="6021288"/>
            <a:ext cx="891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RECONSTRUCTION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r. 1866 vláda USA přijala 14. dodatek ústavy, který zajišťoval „černým“ úplná občanská práva, včetně volebního.</a:t>
            </a:r>
          </a:p>
          <a:p>
            <a:r>
              <a:rPr lang="cs-CZ" sz="2400" dirty="0" smtClean="0"/>
              <a:t>Všechny dřívější státy Konfederace (kromě Tennessee) dodatek odmítly uznat. </a:t>
            </a:r>
          </a:p>
          <a:p>
            <a:r>
              <a:rPr lang="cs-CZ" sz="2400" dirty="0" smtClean="0"/>
              <a:t>V r. 1866 Kongres odpověděl přijetím tzv.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Reconstruction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Acts</a:t>
            </a:r>
            <a:r>
              <a:rPr lang="cs-CZ" sz="2400" dirty="0" smtClean="0"/>
              <a:t>, na základě kterých byly vlády jižních států postaveny pod armádní dohled a kontrolu Kongresu.</a:t>
            </a:r>
          </a:p>
        </p:txBody>
      </p:sp>
      <p:pic>
        <p:nvPicPr>
          <p:cNvPr id="4" name="Obrázek 3" descr="Reconstruction Act. obr. 10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4653136"/>
            <a:ext cx="3168352" cy="204041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44008" y="638132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RECONSTRUCTION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Na Jihu byly ustanoveny nové vlády tvořené </a:t>
            </a:r>
            <a:r>
              <a:rPr lang="cs-CZ" sz="2000" dirty="0" err="1" smtClean="0"/>
              <a:t>Afroameričany</a:t>
            </a:r>
            <a:r>
              <a:rPr lang="cs-CZ" sz="2000" dirty="0" smtClean="0"/>
              <a:t> a „bílými“, kteří s nimi spolupracovali.</a:t>
            </a:r>
          </a:p>
          <a:p>
            <a:r>
              <a:rPr lang="cs-CZ" sz="2000" dirty="0" smtClean="0"/>
              <a:t>Většina „bílých“ Jižanů podporovala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Demokratickou stranu</a:t>
            </a:r>
            <a:r>
              <a:rPr lang="cs-CZ" sz="2000" dirty="0" smtClean="0"/>
              <a:t>, která tvrdila, že „</a:t>
            </a:r>
            <a:r>
              <a:rPr lang="cs-CZ" sz="2000" dirty="0" err="1" smtClean="0"/>
              <a:t>reconstruction</a:t>
            </a:r>
            <a:r>
              <a:rPr lang="cs-CZ" sz="2000" dirty="0" smtClean="0"/>
              <a:t>“ vlády jsou neschopné a nepoctivé.</a:t>
            </a:r>
          </a:p>
          <a:p>
            <a:r>
              <a:rPr lang="cs-CZ" sz="2000" dirty="0" smtClean="0"/>
              <a:t>Jižané začaly zakládat teroristické organizace (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Ku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Klux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Klan</a:t>
            </a:r>
            <a:r>
              <a:rPr lang="cs-CZ" sz="2000" dirty="0" smtClean="0"/>
              <a:t>), jejichž cílem bylo vyhrožovat a zastrašovat černé obyvatele od uplatňování jejich občanských práv.</a:t>
            </a:r>
          </a:p>
          <a:p>
            <a:endParaRPr lang="cs-CZ" dirty="0"/>
          </a:p>
        </p:txBody>
      </p:sp>
      <p:pic>
        <p:nvPicPr>
          <p:cNvPr id="6" name="Zástupný symbol pro obsah 5" descr="Mississippi_ku_klux, obr. 1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628800"/>
            <a:ext cx="3128957" cy="4104456"/>
          </a:xfrm>
        </p:spPr>
      </p:pic>
      <p:sp>
        <p:nvSpPr>
          <p:cNvPr id="7" name="TextovéPole 6"/>
          <p:cNvSpPr txBox="1"/>
          <p:nvPr/>
        </p:nvSpPr>
        <p:spPr>
          <a:xfrm>
            <a:off x="4788024" y="5805264"/>
            <a:ext cx="41764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11. </a:t>
            </a:r>
            <a:r>
              <a:rPr lang="cs-CZ" sz="1400" dirty="0" smtClean="0"/>
              <a:t>Členové KKK, kteří se v r. 1871 ve</a:t>
            </a:r>
          </a:p>
          <a:p>
            <a:r>
              <a:rPr lang="cs-CZ" sz="1400" dirty="0" smtClean="0"/>
              <a:t> státě Mississippi pokusili vyvraždit celou</a:t>
            </a:r>
          </a:p>
          <a:p>
            <a:r>
              <a:rPr lang="cs-CZ" sz="1400" dirty="0" smtClean="0"/>
              <a:t>černošskou rodinu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ÉRY RECONSTRUCTION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r. 1877 stáhl Kongres federální armádní oddíly z Jihu, bílí Demokraté znovu získali kontrolu – to znamenalo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konec období „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Reconstruction</a:t>
            </a:r>
            <a:r>
              <a:rPr lang="cs-CZ" dirty="0" smtClean="0"/>
              <a:t>“.</a:t>
            </a:r>
          </a:p>
          <a:p>
            <a:r>
              <a:rPr lang="cs-CZ" dirty="0" smtClean="0"/>
              <a:t>Od této doby byli černí obyvatelé Jihu považováni za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„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second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class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citizens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“ </a:t>
            </a:r>
            <a:r>
              <a:rPr lang="cs-CZ" dirty="0" smtClean="0"/>
              <a:t>(občany druhé kategorie) – neměli stejná práva jako „bílí“, ztratili také volební právo.</a:t>
            </a:r>
            <a:endParaRPr lang="cs-CZ" dirty="0"/>
          </a:p>
        </p:txBody>
      </p:sp>
      <p:pic>
        <p:nvPicPr>
          <p:cNvPr id="5" name="Zástupný symbol pro obsah 4" descr="Reconstruction, obr. 1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556792"/>
            <a:ext cx="3247954" cy="3822249"/>
          </a:xfrm>
        </p:spPr>
      </p:pic>
      <p:sp>
        <p:nvSpPr>
          <p:cNvPr id="6" name="TextovéPole 5"/>
          <p:cNvSpPr txBox="1"/>
          <p:nvPr/>
        </p:nvSpPr>
        <p:spPr>
          <a:xfrm>
            <a:off x="5148064" y="5373216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12. – zobrazuje KKK a Demokratickou stranu jako pokračovatele Konfederace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ZÁKONY „JIM CROW“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Jakmile „černí“ ztratili volební právo, bylo snadné je připravit o práva další. Všechny jižanské státy přijaly zákony prosazující přísné oddělení ras –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segregaci</a:t>
            </a:r>
            <a:r>
              <a:rPr lang="cs-CZ" dirty="0" smtClean="0"/>
              <a:t>, jiné slovo, které můžeme použít pro označení takovéhoto uspořádání společnosti je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apartheid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Jim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Crow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označení pro sérii zákonů</a:t>
            </a:r>
            <a:r>
              <a:rPr lang="cs-CZ" dirty="0" smtClean="0"/>
              <a:t>, který byly přijaty jižanskými státy přibližně v období 1876 – 1954. Jejich cílem bylo diskriminovat </a:t>
            </a:r>
            <a:r>
              <a:rPr lang="cs-CZ" dirty="0" err="1" smtClean="0"/>
              <a:t>Afroameričany</a:t>
            </a:r>
            <a:r>
              <a:rPr lang="cs-CZ" dirty="0" smtClean="0"/>
              <a:t> a oddělit je od bílé společnosti.</a:t>
            </a:r>
            <a:endParaRPr lang="cs-CZ" dirty="0"/>
          </a:p>
        </p:txBody>
      </p:sp>
      <p:pic>
        <p:nvPicPr>
          <p:cNvPr id="5" name="Zástupný symbol pro obsah 4" descr="i-am-a-man-300x188, obr. 1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132856"/>
            <a:ext cx="4258034" cy="2833166"/>
          </a:xfrm>
        </p:spPr>
      </p:pic>
      <p:sp>
        <p:nvSpPr>
          <p:cNvPr id="6" name="TextovéPole 5"/>
          <p:cNvSpPr txBox="1"/>
          <p:nvPr/>
        </p:nvSpPr>
        <p:spPr>
          <a:xfrm>
            <a:off x="4644008" y="5085184"/>
            <a:ext cx="987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ZÁKONY „JIM CROW“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Rasová segregace byla uplatňována ve vlacích, čekárnách, toaletách, parcích, školách, restauracích, divadlech, koupalištích a dokonce i hřbitovech (oddělená místa, prostory).</a:t>
            </a:r>
          </a:p>
          <a:p>
            <a:r>
              <a:rPr lang="cs-CZ" dirty="0" smtClean="0"/>
              <a:t>Pokud se nějaký </a:t>
            </a:r>
            <a:r>
              <a:rPr lang="cs-CZ" dirty="0" err="1" smtClean="0"/>
              <a:t>Afroameričan</a:t>
            </a:r>
            <a:r>
              <a:rPr lang="cs-CZ" dirty="0" smtClean="0"/>
              <a:t> pokusil některý z Jim </a:t>
            </a:r>
            <a:r>
              <a:rPr lang="cs-CZ" dirty="0" err="1" smtClean="0"/>
              <a:t>Crow</a:t>
            </a:r>
            <a:r>
              <a:rPr lang="cs-CZ" dirty="0" smtClean="0"/>
              <a:t> zákonů porušit – skončil ve vězení nebo mrtvý.</a:t>
            </a:r>
          </a:p>
          <a:p>
            <a:r>
              <a:rPr lang="cs-CZ" dirty="0" smtClean="0"/>
              <a:t>V 90tých letech 19. stol.  bylo každý rok ilegálně zabito asi 150 černochů –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lynčováno</a:t>
            </a:r>
            <a:r>
              <a:rPr lang="cs-CZ" dirty="0" smtClean="0"/>
              <a:t> bílým davem.</a:t>
            </a:r>
            <a:endParaRPr lang="cs-CZ" dirty="0"/>
          </a:p>
        </p:txBody>
      </p:sp>
      <p:pic>
        <p:nvPicPr>
          <p:cNvPr id="5" name="Zástupný symbol pro obsah 4" descr="lynching, obr. 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00600" y="2211820"/>
            <a:ext cx="4038600" cy="3001098"/>
          </a:xfrm>
        </p:spPr>
      </p:pic>
      <p:sp>
        <p:nvSpPr>
          <p:cNvPr id="6" name="TextovéPole 5"/>
          <p:cNvSpPr txBox="1"/>
          <p:nvPr/>
        </p:nvSpPr>
        <p:spPr>
          <a:xfrm>
            <a:off x="4788024" y="5301208"/>
            <a:ext cx="990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JIM CROW ÉRA</a:t>
            </a:r>
            <a:endParaRPr lang="cs-CZ" dirty="0"/>
          </a:p>
        </p:txBody>
      </p:sp>
      <p:pic>
        <p:nvPicPr>
          <p:cNvPr id="7" name="Zástupný symbol pro obsah 6" descr="JimCrowWaterFountains, obr. 1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484784"/>
            <a:ext cx="3888107" cy="2524745"/>
          </a:xfrm>
        </p:spPr>
      </p:pic>
      <p:sp>
        <p:nvSpPr>
          <p:cNvPr id="8" name="TextovéPole 7"/>
          <p:cNvSpPr txBox="1"/>
          <p:nvPr/>
        </p:nvSpPr>
        <p:spPr>
          <a:xfrm>
            <a:off x="251520" y="3933056"/>
            <a:ext cx="1126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15.</a:t>
            </a:r>
            <a:endParaRPr lang="cs-CZ" dirty="0"/>
          </a:p>
        </p:txBody>
      </p:sp>
      <p:pic>
        <p:nvPicPr>
          <p:cNvPr id="9" name="Obrázek 8" descr="Jim Crow, obr. 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1412776"/>
            <a:ext cx="4170760" cy="280831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499992" y="4149080"/>
            <a:ext cx="1062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16.</a:t>
            </a:r>
            <a:endParaRPr lang="cs-CZ" dirty="0"/>
          </a:p>
        </p:txBody>
      </p:sp>
      <p:pic>
        <p:nvPicPr>
          <p:cNvPr id="11" name="Obrázek 10" descr="jim-crow-laws, obr. 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437112"/>
            <a:ext cx="2016224" cy="201622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483768" y="6165304"/>
            <a:ext cx="1192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17.</a:t>
            </a:r>
            <a:endParaRPr lang="cs-CZ" dirty="0"/>
          </a:p>
        </p:txBody>
      </p:sp>
      <p:pic>
        <p:nvPicPr>
          <p:cNvPr id="13" name="Obrázek 12" descr="Jim Crow , obr. 1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4509120"/>
            <a:ext cx="3240360" cy="21726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308304" y="6381328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18.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JIM CROW ÉRA</a:t>
            </a:r>
            <a:endParaRPr lang="cs-CZ" dirty="0"/>
          </a:p>
        </p:txBody>
      </p:sp>
      <p:pic>
        <p:nvPicPr>
          <p:cNvPr id="4" name="Zástupný symbol pro obsah 3" descr="segregation00, obr. 1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484784"/>
            <a:ext cx="3937000" cy="3810000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5301208"/>
            <a:ext cx="1207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19.</a:t>
            </a:r>
            <a:endParaRPr lang="cs-CZ" dirty="0"/>
          </a:p>
        </p:txBody>
      </p:sp>
      <p:pic>
        <p:nvPicPr>
          <p:cNvPr id="6" name="Obrázek 5" descr="JIm crow, obr. 2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1484784"/>
            <a:ext cx="3384376" cy="382174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220072" y="5301208"/>
            <a:ext cx="1319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JIM CROW ÉRA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Reconstruction</a:t>
            </a:r>
            <a:r>
              <a:rPr lang="cs-CZ" dirty="0" smtClean="0"/>
              <a:t> však nebyla k ničemu. Byl to do té doby nejsmělejší pokus o rovnoprávnost mezi rasami.</a:t>
            </a:r>
          </a:p>
          <a:p>
            <a:r>
              <a:rPr lang="cs-CZ" dirty="0" smtClean="0"/>
              <a:t>Obzvláště důležitý byl 14. dodatek, na základě kterého vypuklo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hnutí za občanská práva v 50 a 60 letech</a:t>
            </a:r>
            <a:r>
              <a:rPr lang="cs-CZ" dirty="0" smtClean="0"/>
              <a:t> a umožnil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Martinu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Lutheru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Kingovi</a:t>
            </a:r>
            <a:r>
              <a:rPr lang="cs-CZ" dirty="0" smtClean="0"/>
              <a:t> zvolat: „Free </a:t>
            </a:r>
            <a:r>
              <a:rPr lang="cs-CZ" dirty="0" err="1" smtClean="0"/>
              <a:t>at</a:t>
            </a:r>
            <a:r>
              <a:rPr lang="cs-CZ" dirty="0" smtClean="0"/>
              <a:t> last! Free </a:t>
            </a:r>
            <a:r>
              <a:rPr lang="cs-CZ" dirty="0" err="1" smtClean="0"/>
              <a:t>at</a:t>
            </a:r>
            <a:r>
              <a:rPr lang="cs-CZ" dirty="0" smtClean="0"/>
              <a:t> last! </a:t>
            </a:r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God</a:t>
            </a:r>
            <a:r>
              <a:rPr lang="cs-CZ" dirty="0" smtClean="0"/>
              <a:t> </a:t>
            </a:r>
            <a:r>
              <a:rPr lang="cs-CZ" dirty="0" err="1" smtClean="0"/>
              <a:t>Almigthy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are free </a:t>
            </a:r>
            <a:r>
              <a:rPr lang="cs-CZ" dirty="0" err="1" smtClean="0"/>
              <a:t>at</a:t>
            </a:r>
            <a:r>
              <a:rPr lang="cs-CZ" dirty="0" smtClean="0"/>
              <a:t> last!“ (Konečně jsme svobodní, konečně jsme svobodní! Díky Bohu Všemohoucímu jsme nakonec svobodní!)</a:t>
            </a:r>
            <a:endParaRPr lang="cs-CZ" dirty="0"/>
          </a:p>
        </p:txBody>
      </p:sp>
      <p:pic>
        <p:nvPicPr>
          <p:cNvPr id="7" name="Zástupný symbol pro obsah 6" descr="Martin-Luther-King-Jr-9365086-1-40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00600" y="1693069"/>
            <a:ext cx="4038600" cy="4038600"/>
          </a:xfrm>
        </p:spPr>
      </p:pic>
      <p:sp>
        <p:nvSpPr>
          <p:cNvPr id="8" name="TextovéPole 7"/>
          <p:cNvSpPr txBox="1"/>
          <p:nvPr/>
        </p:nvSpPr>
        <p:spPr>
          <a:xfrm>
            <a:off x="4788024" y="5805264"/>
            <a:ext cx="989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Obr. 1.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rosenblumtv.com</a:t>
            </a:r>
            <a:r>
              <a:rPr lang="cs-CZ" dirty="0" smtClean="0">
                <a:hlinkClick r:id="rId2"/>
              </a:rPr>
              <a:t>/2009/07/</a:t>
            </a:r>
            <a:r>
              <a:rPr lang="cs-CZ" dirty="0" err="1" smtClean="0">
                <a:hlinkClick r:id="rId2"/>
              </a:rPr>
              <a:t>slavery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and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the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telegraph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Obr. 2. </a:t>
            </a:r>
            <a:r>
              <a:rPr lang="cs-CZ" dirty="0" smtClean="0">
                <a:hlinkClick r:id="rId3"/>
              </a:rPr>
              <a:t>http://innercity.org/holt/slavechron.html</a:t>
            </a:r>
            <a:endParaRPr lang="cs-CZ" dirty="0" smtClean="0"/>
          </a:p>
          <a:p>
            <a:r>
              <a:rPr lang="cs-CZ" dirty="0" smtClean="0"/>
              <a:t>Obr. 3. </a:t>
            </a:r>
            <a:r>
              <a:rPr lang="cs-CZ" dirty="0" smtClean="0">
                <a:hlinkClick r:id="rId4"/>
              </a:rPr>
              <a:t>http://pcs.org/blog/item/singin-the-blues-the-history-of-an-american-genre/</a:t>
            </a:r>
            <a:endParaRPr lang="cs-CZ" dirty="0" smtClean="0"/>
          </a:p>
          <a:p>
            <a:r>
              <a:rPr lang="cs-CZ" dirty="0" smtClean="0"/>
              <a:t>Obr. 4.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google.cz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imgres</a:t>
            </a:r>
            <a:r>
              <a:rPr lang="cs-CZ" dirty="0" smtClean="0">
                <a:hlinkClick r:id="rId5"/>
              </a:rPr>
              <a:t>?q=</a:t>
            </a:r>
            <a:r>
              <a:rPr lang="cs-CZ" dirty="0" err="1" smtClean="0">
                <a:hlinkClick r:id="rId5"/>
              </a:rPr>
              <a:t>fugitive</a:t>
            </a:r>
            <a:r>
              <a:rPr lang="cs-CZ" dirty="0" smtClean="0">
                <a:hlinkClick r:id="rId5"/>
              </a:rPr>
              <a:t>+</a:t>
            </a:r>
            <a:r>
              <a:rPr lang="cs-CZ" dirty="0" err="1" smtClean="0">
                <a:hlinkClick r:id="rId5"/>
              </a:rPr>
              <a:t>slave</a:t>
            </a:r>
            <a:r>
              <a:rPr lang="cs-CZ" dirty="0" smtClean="0">
                <a:hlinkClick r:id="rId5"/>
              </a:rPr>
              <a:t>+</a:t>
            </a:r>
            <a:r>
              <a:rPr lang="cs-CZ" dirty="0" err="1" smtClean="0">
                <a:hlinkClick r:id="rId5"/>
              </a:rPr>
              <a:t>act</a:t>
            </a:r>
            <a:r>
              <a:rPr lang="cs-CZ" dirty="0" smtClean="0">
                <a:hlinkClick r:id="rId5"/>
              </a:rPr>
              <a:t>+1850+</a:t>
            </a:r>
            <a:r>
              <a:rPr lang="cs-CZ" dirty="0" err="1" smtClean="0">
                <a:hlinkClick r:id="rId5"/>
              </a:rPr>
              <a:t>compromise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hl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sa</a:t>
            </a:r>
            <a:r>
              <a:rPr lang="cs-CZ" dirty="0" smtClean="0">
                <a:hlinkClick r:id="rId5"/>
              </a:rPr>
              <a:t>=X&amp;</a:t>
            </a:r>
            <a:r>
              <a:rPr lang="cs-CZ" dirty="0" err="1" smtClean="0">
                <a:hlinkClick r:id="rId5"/>
              </a:rPr>
              <a:t>biw</a:t>
            </a:r>
            <a:r>
              <a:rPr lang="cs-CZ" dirty="0" smtClean="0">
                <a:hlinkClick r:id="rId5"/>
              </a:rPr>
              <a:t>=1280&amp;</a:t>
            </a:r>
            <a:r>
              <a:rPr lang="cs-CZ" dirty="0" err="1" smtClean="0">
                <a:hlinkClick r:id="rId5"/>
              </a:rPr>
              <a:t>bih</a:t>
            </a:r>
            <a:r>
              <a:rPr lang="cs-CZ" dirty="0" smtClean="0">
                <a:hlinkClick r:id="rId5"/>
              </a:rPr>
              <a:t>=598&amp;</a:t>
            </a:r>
            <a:r>
              <a:rPr lang="cs-CZ" dirty="0" err="1" smtClean="0">
                <a:hlinkClick r:id="rId5"/>
              </a:rPr>
              <a:t>tbm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isch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prmd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imvns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tbnid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HnnhseedkeGItM</a:t>
            </a:r>
            <a:r>
              <a:rPr lang="cs-CZ" dirty="0" smtClean="0">
                <a:hlinkClick r:id="rId5"/>
              </a:rPr>
              <a:t>:&amp;</a:t>
            </a:r>
            <a:r>
              <a:rPr lang="cs-CZ" dirty="0" err="1" smtClean="0">
                <a:hlinkClick r:id="rId5"/>
              </a:rPr>
              <a:t>imgrefurl</a:t>
            </a:r>
            <a:r>
              <a:rPr lang="cs-CZ" dirty="0" smtClean="0">
                <a:hlinkClick r:id="rId5"/>
              </a:rPr>
              <a:t>=http://www.</a:t>
            </a:r>
            <a:r>
              <a:rPr lang="cs-CZ" dirty="0" err="1" smtClean="0">
                <a:hlinkClick r:id="rId5"/>
              </a:rPr>
              <a:t>dipity.com</a:t>
            </a:r>
            <a:r>
              <a:rPr lang="cs-CZ" dirty="0" smtClean="0">
                <a:hlinkClick r:id="rId5"/>
              </a:rPr>
              <a:t>/beastmode235/</a:t>
            </a:r>
            <a:r>
              <a:rPr lang="cs-CZ" dirty="0" err="1" smtClean="0">
                <a:hlinkClick r:id="rId5"/>
              </a:rPr>
              <a:t>personal</a:t>
            </a:r>
            <a:r>
              <a:rPr lang="cs-CZ" dirty="0" smtClean="0">
                <a:hlinkClick r:id="rId5"/>
              </a:rPr>
              <a:t>/%3Fmode%3Dfs&amp;</a:t>
            </a:r>
            <a:r>
              <a:rPr lang="cs-CZ" dirty="0" err="1" smtClean="0">
                <a:hlinkClick r:id="rId5"/>
              </a:rPr>
              <a:t>docid</a:t>
            </a:r>
            <a:r>
              <a:rPr lang="cs-CZ" dirty="0" smtClean="0">
                <a:hlinkClick r:id="rId5"/>
              </a:rPr>
              <a:t>=MQKT9sX199aR1M&amp;</a:t>
            </a:r>
            <a:r>
              <a:rPr lang="cs-CZ" dirty="0" err="1" smtClean="0">
                <a:hlinkClick r:id="rId5"/>
              </a:rPr>
              <a:t>imgurl</a:t>
            </a:r>
            <a:r>
              <a:rPr lang="cs-CZ" dirty="0" smtClean="0">
                <a:hlinkClick r:id="rId5"/>
              </a:rPr>
              <a:t>=http://cdn.dipity.com/uploads/events/e9662c1ad5cfcc0dbfc1db1da039ed68_1M.png&amp;w=640&amp;h=430&amp;ei=GngbUJysEMbStAb_44GQDg&amp;zoom=1&amp;iact=hc&amp;vpx=958&amp;vpy=229&amp;dur=1338&amp;hovh=184&amp;hovw=274&amp;tx=148&amp;ty=99&amp;sig=116276861992495846251&amp;page=2&amp;tbnh=122&amp;tbnw=160&amp;start=21&amp;ndsp=28&amp;</a:t>
            </a:r>
            <a:r>
              <a:rPr lang="cs-CZ" dirty="0" smtClean="0">
                <a:hlinkClick r:id="rId6"/>
              </a:rPr>
              <a:t>ved=1t:429,r:27,s:21,i:225</a:t>
            </a:r>
            <a:endParaRPr lang="cs-CZ" dirty="0" smtClean="0"/>
          </a:p>
          <a:p>
            <a:r>
              <a:rPr lang="cs-CZ" dirty="0" smtClean="0"/>
              <a:t>Obr. 5. </a:t>
            </a:r>
            <a:r>
              <a:rPr lang="cs-CZ" dirty="0" smtClean="0">
                <a:hlinkClick r:id="rId7"/>
              </a:rPr>
              <a:t>http://cs.wikipedia.org/wiki/Soubor:American_Civil_War_Montage_2.jpg</a:t>
            </a:r>
            <a:endParaRPr lang="cs-CZ" dirty="0" smtClean="0"/>
          </a:p>
          <a:p>
            <a:r>
              <a:rPr lang="cs-CZ" dirty="0" smtClean="0"/>
              <a:t>Obr. 6.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loc.gov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rr</a:t>
            </a:r>
            <a:r>
              <a:rPr lang="cs-CZ" dirty="0" smtClean="0">
                <a:hlinkClick r:id="rId8"/>
              </a:rPr>
              <a:t>/program/</a:t>
            </a:r>
            <a:r>
              <a:rPr lang="cs-CZ" dirty="0" err="1" smtClean="0">
                <a:hlinkClick r:id="rId8"/>
              </a:rPr>
              <a:t>bib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ourdocs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EmanProc.html</a:t>
            </a:r>
            <a:endParaRPr lang="cs-CZ" dirty="0" smtClean="0"/>
          </a:p>
          <a:p>
            <a:r>
              <a:rPr lang="cs-CZ" dirty="0" smtClean="0"/>
              <a:t>Obr. 7. </a:t>
            </a:r>
            <a:r>
              <a:rPr lang="cs-CZ" dirty="0" smtClean="0">
                <a:hlinkClick r:id="rId9"/>
              </a:rPr>
              <a:t>http://en.wikipedia.org/wiki/File:Emancipation_Proclamation.PNG</a:t>
            </a:r>
            <a:endParaRPr lang="cs-CZ" dirty="0" smtClean="0"/>
          </a:p>
          <a:p>
            <a:r>
              <a:rPr lang="cs-CZ" dirty="0" smtClean="0"/>
              <a:t>Obr. 8.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freewebs.com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black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legacy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slaveryindians.htm</a:t>
            </a:r>
            <a:endParaRPr lang="cs-CZ" dirty="0" smtClean="0"/>
          </a:p>
          <a:p>
            <a:r>
              <a:rPr lang="cs-CZ" dirty="0" smtClean="0"/>
              <a:t>Obr. 9. </a:t>
            </a: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picturehistory.com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product</a:t>
            </a:r>
            <a:r>
              <a:rPr lang="cs-CZ" dirty="0" smtClean="0">
                <a:hlinkClick r:id="rId11"/>
              </a:rPr>
              <a:t>/id/1067</a:t>
            </a:r>
            <a:endParaRPr lang="cs-CZ" dirty="0" smtClean="0"/>
          </a:p>
          <a:p>
            <a:r>
              <a:rPr lang="cs-CZ" dirty="0" smtClean="0"/>
              <a:t>Obr. 10. </a:t>
            </a: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dipity.com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ashleybollinger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Reconstruction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of</a:t>
            </a:r>
            <a:r>
              <a:rPr lang="cs-CZ" dirty="0" smtClean="0">
                <a:hlinkClick r:id="rId12"/>
              </a:rPr>
              <a:t>-1867/?mode=</a:t>
            </a:r>
            <a:r>
              <a:rPr lang="cs-CZ" dirty="0" err="1" smtClean="0">
                <a:hlinkClick r:id="rId12"/>
              </a:rPr>
              <a:t>fs</a:t>
            </a:r>
            <a:endParaRPr lang="cs-CZ" dirty="0" smtClean="0"/>
          </a:p>
          <a:p>
            <a:r>
              <a:rPr lang="cs-CZ" dirty="0" smtClean="0"/>
              <a:t>Obr. 11. </a:t>
            </a:r>
            <a:r>
              <a:rPr lang="cs-CZ" dirty="0" smtClean="0">
                <a:hlinkClick r:id="rId13"/>
              </a:rPr>
              <a:t>http://en.wikipedia.org/wiki/File:Mississippi_ku_klux.jpg</a:t>
            </a:r>
            <a:endParaRPr lang="cs-CZ" dirty="0" smtClean="0"/>
          </a:p>
          <a:p>
            <a:r>
              <a:rPr lang="cs-CZ" dirty="0" smtClean="0"/>
              <a:t>Obr. 12. </a:t>
            </a:r>
            <a:r>
              <a:rPr lang="cs-CZ" dirty="0" smtClean="0">
                <a:hlinkClick r:id="rId14"/>
              </a:rPr>
              <a:t>http://en.wikipedia.org/wiki/File:Anti-kkk-cartoon.jpg</a:t>
            </a:r>
            <a:endParaRPr lang="cs-CZ" dirty="0" smtClean="0"/>
          </a:p>
          <a:p>
            <a:r>
              <a:rPr lang="cs-CZ" dirty="0" smtClean="0"/>
              <a:t>Obr. 13. </a:t>
            </a:r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russellmoore.com</a:t>
            </a:r>
            <a:r>
              <a:rPr lang="cs-CZ" dirty="0" smtClean="0">
                <a:hlinkClick r:id="rId15"/>
              </a:rPr>
              <a:t>/2011/01/17/</a:t>
            </a:r>
            <a:r>
              <a:rPr lang="cs-CZ" dirty="0" err="1" smtClean="0">
                <a:hlinkClick r:id="rId15"/>
              </a:rPr>
              <a:t>racial</a:t>
            </a:r>
            <a:r>
              <a:rPr lang="cs-CZ" dirty="0" smtClean="0">
                <a:hlinkClick r:id="rId15"/>
              </a:rPr>
              <a:t>-justice-</a:t>
            </a:r>
            <a:r>
              <a:rPr lang="cs-CZ" dirty="0" err="1" smtClean="0">
                <a:hlinkClick r:id="rId15"/>
              </a:rPr>
              <a:t>and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the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godness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of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god</a:t>
            </a:r>
            <a:r>
              <a:rPr lang="cs-CZ" dirty="0" smtClean="0">
                <a:hlinkClick r:id="rId15"/>
              </a:rPr>
              <a:t>/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Obr. 14 </a:t>
            </a:r>
            <a:r>
              <a:rPr lang="cs-CZ" dirty="0" smtClean="0">
                <a:hlinkClick r:id="rId2"/>
              </a:rPr>
              <a:t>http://monroeanderson.typepad.com/my_weblog/lynching/</a:t>
            </a:r>
            <a:endParaRPr lang="cs-CZ" dirty="0" smtClean="0"/>
          </a:p>
          <a:p>
            <a:r>
              <a:rPr lang="cs-CZ" dirty="0" smtClean="0"/>
              <a:t>Obr. 15 </a:t>
            </a:r>
            <a:r>
              <a:rPr lang="cs-CZ" dirty="0" smtClean="0">
                <a:hlinkClick r:id="rId3"/>
              </a:rPr>
              <a:t>http://eastcountymagazine.org/node/4510</a:t>
            </a:r>
            <a:endParaRPr lang="cs-CZ" dirty="0" smtClean="0"/>
          </a:p>
          <a:p>
            <a:r>
              <a:rPr lang="cs-CZ" dirty="0" smtClean="0"/>
              <a:t>Obr. 16. </a:t>
            </a:r>
            <a:r>
              <a:rPr lang="cs-CZ" dirty="0" smtClean="0">
                <a:hlinkClick r:id="rId3"/>
              </a:rPr>
              <a:t>http://eastcountymagazine.org/node/4510</a:t>
            </a:r>
            <a:endParaRPr lang="cs-CZ" dirty="0" smtClean="0"/>
          </a:p>
          <a:p>
            <a:r>
              <a:rPr lang="cs-CZ" dirty="0" smtClean="0"/>
              <a:t>Obr. 17.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pbs.org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wgbh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americanexperience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freedomriders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issues</a:t>
            </a:r>
            <a:r>
              <a:rPr lang="cs-CZ" dirty="0" smtClean="0">
                <a:hlinkClick r:id="rId4"/>
              </a:rPr>
              <a:t>/jim-</a:t>
            </a:r>
            <a:r>
              <a:rPr lang="cs-CZ" dirty="0" err="1" smtClean="0">
                <a:hlinkClick r:id="rId4"/>
              </a:rPr>
              <a:t>crow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laws</a:t>
            </a:r>
            <a:endParaRPr lang="cs-CZ" dirty="0" smtClean="0"/>
          </a:p>
          <a:p>
            <a:r>
              <a:rPr lang="cs-CZ" dirty="0" smtClean="0"/>
              <a:t>Obr. 18. </a:t>
            </a:r>
            <a:r>
              <a:rPr lang="cs-CZ" dirty="0" smtClean="0">
                <a:hlinkClick r:id="rId5"/>
              </a:rPr>
              <a:t>http://newsone.com/712725/black-children-cant-swim-drowning-today-because-of-past-jim-crow-laws/</a:t>
            </a:r>
            <a:endParaRPr lang="cs-CZ" dirty="0" smtClean="0"/>
          </a:p>
          <a:p>
            <a:r>
              <a:rPr lang="cs-CZ" dirty="0" smtClean="0"/>
              <a:t>Obr. 19.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votescam.org</a:t>
            </a:r>
            <a:r>
              <a:rPr lang="cs-CZ" dirty="0" smtClean="0">
                <a:hlinkClick r:id="rId6"/>
              </a:rPr>
              <a:t>/a_</a:t>
            </a:r>
            <a:r>
              <a:rPr lang="cs-CZ" dirty="0" err="1" smtClean="0">
                <a:hlinkClick r:id="rId6"/>
              </a:rPr>
              <a:t>fraudulent</a:t>
            </a:r>
            <a:r>
              <a:rPr lang="cs-CZ" dirty="0" smtClean="0">
                <a:hlinkClick r:id="rId6"/>
              </a:rPr>
              <a:t>_case_</a:t>
            </a:r>
            <a:r>
              <a:rPr lang="cs-CZ" dirty="0" err="1" smtClean="0">
                <a:hlinkClick r:id="rId6"/>
              </a:rPr>
              <a:t>the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ugly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parallels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between</a:t>
            </a:r>
            <a:r>
              <a:rPr lang="cs-CZ" dirty="0" smtClean="0">
                <a:hlinkClick r:id="rId6"/>
              </a:rPr>
              <a:t>_jim_</a:t>
            </a:r>
            <a:r>
              <a:rPr lang="cs-CZ" dirty="0" err="1" smtClean="0">
                <a:hlinkClick r:id="rId6"/>
              </a:rPr>
              <a:t>crow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and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modern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vote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suppression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laws</a:t>
            </a:r>
            <a:endParaRPr lang="cs-CZ" dirty="0" smtClean="0"/>
          </a:p>
          <a:p>
            <a:r>
              <a:rPr lang="cs-CZ" dirty="0" smtClean="0"/>
              <a:t>Obr. 20.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bluedogs.us</a:t>
            </a:r>
            <a:r>
              <a:rPr lang="cs-CZ" dirty="0" smtClean="0">
                <a:hlinkClick r:id="rId7"/>
              </a:rPr>
              <a:t>/jim_</a:t>
            </a:r>
            <a:r>
              <a:rPr lang="cs-CZ" dirty="0" err="1" smtClean="0">
                <a:hlinkClick r:id="rId7"/>
              </a:rPr>
              <a:t>crow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republicans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reborn.htm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http://cs.wikipedia.org/wiki/Fugitive_Slave_Act_(1850)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http://en.wikipedia.org/wiki/Emancipation_Proclamation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http://histclo.com/essay/war/cwa/recon.html</a:t>
            </a:r>
            <a:endParaRPr lang="cs-CZ" dirty="0" smtClean="0"/>
          </a:p>
          <a:p>
            <a:r>
              <a:rPr lang="cs-CZ" dirty="0" smtClean="0"/>
              <a:t>Obr. 21. </a:t>
            </a: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biography.com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people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martin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luther</a:t>
            </a:r>
            <a:r>
              <a:rPr lang="cs-CZ" dirty="0" smtClean="0">
                <a:hlinkClick r:id="rId11"/>
              </a:rPr>
              <a:t>-king-</a:t>
            </a:r>
            <a:r>
              <a:rPr lang="cs-CZ" dirty="0" err="1" smtClean="0">
                <a:hlinkClick r:id="rId11"/>
              </a:rPr>
              <a:t>jr</a:t>
            </a:r>
            <a:r>
              <a:rPr lang="cs-CZ" dirty="0" smtClean="0">
                <a:hlinkClick r:id="rId11"/>
              </a:rPr>
              <a:t>-9365086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Všechny objekty použité k vytvoření předváděcího sešitu jsou součástí AW </a:t>
            </a:r>
            <a:r>
              <a:rPr lang="cs-CZ" sz="2800" dirty="0" err="1" smtClean="0"/>
              <a:t>ActivStudio</a:t>
            </a:r>
            <a:r>
              <a:rPr lang="cs-CZ" sz="2800" dirty="0" smtClean="0"/>
              <a:t>, </a:t>
            </a:r>
            <a:r>
              <a:rPr lang="cs-CZ" sz="2800" dirty="0" err="1" smtClean="0"/>
              <a:t>ActivInspire</a:t>
            </a:r>
            <a:r>
              <a:rPr lang="cs-CZ" sz="2800" dirty="0" smtClean="0"/>
              <a:t>, </a:t>
            </a:r>
            <a:r>
              <a:rPr lang="cs-CZ" sz="2800" dirty="0" err="1" smtClean="0"/>
              <a:t>resource</a:t>
            </a:r>
            <a:r>
              <a:rPr lang="cs-CZ" sz="2800" dirty="0" smtClean="0"/>
              <a:t> </a:t>
            </a:r>
            <a:r>
              <a:rPr lang="cs-CZ" sz="2800" dirty="0" err="1" smtClean="0"/>
              <a:t>pack</a:t>
            </a:r>
            <a:r>
              <a:rPr lang="cs-CZ" sz="2800" dirty="0" smtClean="0"/>
              <a:t> nebo jsou vlastní tvorbou autora.</a:t>
            </a:r>
          </a:p>
          <a:p>
            <a:r>
              <a:rPr lang="cs-CZ" sz="2800" dirty="0" smtClean="0"/>
              <a:t>Autorská práva, odkazy, soupisy citací, zdroje jsou chráněné podle zákona 121/2000 sb.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1028343"/>
            <a:ext cx="734481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Georgia" pitchFamily="18" charset="0"/>
              </a:rPr>
              <a:t>Jméno autora práce:	Bc. </a:t>
            </a:r>
            <a:r>
              <a:rPr lang="cs-CZ" dirty="0" err="1" smtClean="0">
                <a:latin typeface="Georgia" pitchFamily="18" charset="0"/>
              </a:rPr>
              <a:t>et</a:t>
            </a:r>
            <a:r>
              <a:rPr lang="cs-CZ" dirty="0" smtClean="0">
                <a:latin typeface="Georgia" pitchFamily="18" charset="0"/>
              </a:rPr>
              <a:t> Bc. Pavlína Dolejšová</a:t>
            </a:r>
          </a:p>
          <a:p>
            <a:r>
              <a:rPr lang="cs-CZ" dirty="0" smtClean="0">
                <a:latin typeface="Georgia" pitchFamily="18" charset="0"/>
              </a:rPr>
              <a:t>Datum vytvoření:	                 Leden 2012</a:t>
            </a:r>
          </a:p>
          <a:p>
            <a:r>
              <a:rPr lang="cs-CZ" dirty="0" smtClean="0">
                <a:latin typeface="Georgia" pitchFamily="18" charset="0"/>
              </a:rPr>
              <a:t>Ročník:		                 9.</a:t>
            </a:r>
          </a:p>
          <a:p>
            <a:r>
              <a:rPr lang="cs-CZ" dirty="0" smtClean="0">
                <a:latin typeface="Georgia" pitchFamily="18" charset="0"/>
              </a:rPr>
              <a:t>Vzdělávací oblast:                 Člověk a společnost</a:t>
            </a:r>
          </a:p>
          <a:p>
            <a:r>
              <a:rPr lang="cs-CZ" dirty="0" smtClean="0">
                <a:latin typeface="Georgia" pitchFamily="18" charset="0"/>
              </a:rPr>
              <a:t>Vzdělávací obor:		Dějepis</a:t>
            </a:r>
          </a:p>
          <a:p>
            <a:r>
              <a:rPr lang="cs-CZ" dirty="0" smtClean="0">
                <a:latin typeface="Georgia" pitchFamily="18" charset="0"/>
              </a:rPr>
              <a:t>Tematický okruh:		USA, problém otroctví</a:t>
            </a:r>
          </a:p>
          <a:p>
            <a:r>
              <a:rPr lang="cs-CZ" dirty="0" smtClean="0">
                <a:latin typeface="Georgia" pitchFamily="18" charset="0"/>
              </a:rPr>
              <a:t>Téma:			Sever a Jih – otroctví v USA</a:t>
            </a:r>
          </a:p>
          <a:p>
            <a:r>
              <a:rPr lang="cs-CZ" dirty="0" smtClean="0">
                <a:latin typeface="Georgia" pitchFamily="18" charset="0"/>
              </a:rPr>
              <a:t>Metodický list (anotace):	Seznáme s problémem otroctví v USA – od</a:t>
            </a:r>
          </a:p>
          <a:p>
            <a:r>
              <a:rPr lang="cs-CZ" dirty="0" smtClean="0">
                <a:latin typeface="Georgia" pitchFamily="18" charset="0"/>
              </a:rPr>
              <a:t>                                                 středověku po padesátá léta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442</TotalTime>
  <Words>1323</Words>
  <Application>Microsoft Office PowerPoint</Application>
  <PresentationFormat>Předvádění na obrazovce (4:3)</PresentationFormat>
  <Paragraphs>149</Paragraphs>
  <Slides>21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Administrativní</vt:lpstr>
      <vt:lpstr>Snímek 1</vt:lpstr>
      <vt:lpstr>SEVER A JIH – otroctví v USA</vt:lpstr>
      <vt:lpstr>NEROPROVNOPRÁVNOST OBČANŮ USA</vt:lpstr>
      <vt:lpstr>POČÁTKY OTROCTVÍ</vt:lpstr>
      <vt:lpstr>SEVER A JIH USA</vt:lpstr>
      <vt:lpstr>FUGITIVE SLAVE ACT (1850) = zákon o uprchlých otrocích</vt:lpstr>
      <vt:lpstr>OBČANSKÁ VÁLKA V USA (1861 – 1865)</vt:lpstr>
      <vt:lpstr>OBČANSKÁ VÁLKA V USA (1861 – 1865)</vt:lpstr>
      <vt:lpstr>EMANCIPATION PROCLAMATION - 1863</vt:lpstr>
      <vt:lpstr>13. Dodatek ústavy USA</vt:lpstr>
      <vt:lpstr>RECONSTRUCTION</vt:lpstr>
      <vt:lpstr>RECONSTRUCTION</vt:lpstr>
      <vt:lpstr>KONEC ÉRY RECONSTRUCTION</vt:lpstr>
      <vt:lpstr>ZÁKONY „JIM CROW“</vt:lpstr>
      <vt:lpstr>ZÁKONY „JIM CROW“</vt:lpstr>
      <vt:lpstr>JIM CROW ÉRA</vt:lpstr>
      <vt:lpstr>JIM CROW ÉRA</vt:lpstr>
      <vt:lpstr>JIM CROW ÉRA</vt:lpstr>
      <vt:lpstr>ZDROJE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 A JIH</dc:title>
  <dc:creator>Ivan Dolejš</dc:creator>
  <cp:lastModifiedBy>U1</cp:lastModifiedBy>
  <cp:revision>46</cp:revision>
  <dcterms:created xsi:type="dcterms:W3CDTF">2012-08-03T05:41:59Z</dcterms:created>
  <dcterms:modified xsi:type="dcterms:W3CDTF">2012-12-19T20:24:34Z</dcterms:modified>
</cp:coreProperties>
</file>