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6"/>
  </p:notes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B3695B-327B-4259-A174-68BBEC61921B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72057B1-A0D4-43A9-B521-1BFA0E1A94A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Text videa je v </a:t>
            </a:r>
            <a:r>
              <a:rPr lang="cs-CZ" dirty="0" err="1" smtClean="0"/>
              <a:t>angl</a:t>
            </a:r>
            <a:r>
              <a:rPr lang="cs-CZ" dirty="0" smtClean="0"/>
              <a:t>. jazyce. Učitel pomůže žákům s překladem.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72057B1-A0D4-43A9-B521-1BFA0E1A94AC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0E63A170-0270-4F07-99B1-0CFB6B1601FA}" type="datetimeFigureOut">
              <a:rPr lang="cs-CZ" smtClean="0"/>
              <a:pPr/>
              <a:t>17.12.2012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07788FF-EFE2-44A8-A80E-A1394DC10DF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youtube.com/watch?v=SclJ94h2oyQ&amp;feature=related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9_FFwbcAaI4&amp;feature=relate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en.wikipedia.org/wiki/File:Dust_Bowl_-_Dallas,_South_Dakota_1936.jpg" TargetMode="External"/><Relationship Id="rId3" Type="http://schemas.openxmlformats.org/officeDocument/2006/relationships/hyperlink" Target="http://100yearoldnews.blogspot.com/2011/05/supreme-court-declares-standard-oil.html" TargetMode="External"/><Relationship Id="rId7" Type="http://schemas.openxmlformats.org/officeDocument/2006/relationships/hyperlink" Target="http://www.findingdulcinea.com/docroot/dulcinea/fd_images/news/on-this-day/May/Great-Plains-Hit-With-Devastating-Dust-Storm/news/0/image.jpg" TargetMode="External"/><Relationship Id="rId2" Type="http://schemas.openxmlformats.org/officeDocument/2006/relationships/hyperlink" Target="http://www.google.com/imgres?q=USA+po+prvn%C3%AD+sv%C4%9Bt.+v%C3%A1lce&amp;hl=en&amp;sa=X&amp;biw=1040&amp;bih=593&amp;tbm=isch&amp;prmd=imvns&amp;tbnid=wdkFAybdHkr9TM:&amp;imgrefurl=http://historyking.com/Czech/World-War/world-war-i/War-Casualties-First-World-War.html&amp;docid=b0jAdAEMZ7nIiM&amp;imgurl=http://historyking.com/images/Was-Us-Wrong-To-Enter-The-First-World-War.jpg&amp;w=425&amp;h=282&amp;ei=z90_T6-UFIbl4QSlqNWmCA&amp;zoom=1&amp;iact=rc&amp;dur=596&amp;sig=111186396378977697042&amp;page=1&amp;tbnh=133&amp;tbnw=183&amp;start=0&amp;ndsp=17&amp;ved=0CFEQrQMwAw&amp;tx=42&amp;ty=8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n.wikipedia.org/wiki/File:Farmer_walking_in_dust_storm_Cimarron_County_Oklahoma2.jpg" TargetMode="External"/><Relationship Id="rId5" Type="http://schemas.openxmlformats.org/officeDocument/2006/relationships/hyperlink" Target="http://www.english.illinois.edu/maps/depression/dustbowl.htm" TargetMode="External"/><Relationship Id="rId4" Type="http://schemas.openxmlformats.org/officeDocument/2006/relationships/hyperlink" Target="http://faculty.pittstate.edu/~knichols/jazzage.htm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dianchild.com/images/great_depression_photograph.gif" TargetMode="External"/><Relationship Id="rId7" Type="http://schemas.openxmlformats.org/officeDocument/2006/relationships/hyperlink" Target="http://www.youtube.com/watch?v=9_FFwbcAaI4&amp;feature=related" TargetMode="External"/><Relationship Id="rId2" Type="http://schemas.openxmlformats.org/officeDocument/2006/relationships/hyperlink" Target="http://media.web.britannica.com/eb-media/49/79549-004-268D47AA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youtube.com/watch?v=SclJ94h2oyQ&amp;feature=related" TargetMode="External"/><Relationship Id="rId5" Type="http://schemas.openxmlformats.org/officeDocument/2006/relationships/hyperlink" Target="http://en.wikipedia.org/wiki/File:Roosevelt_in_a_wheelchair.jpg" TargetMode="External"/><Relationship Id="rId4" Type="http://schemas.openxmlformats.org/officeDocument/2006/relationships/hyperlink" Target="http://en.wikipedia.org/wiki/File:FDR_in_1933.jpg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395536" y="332656"/>
            <a:ext cx="8424936" cy="590465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cs-CZ" b="1" dirty="0" smtClean="0"/>
              <a:t>Od dotace EU k proměně vyučovací hodiny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registrační číslo projektu</a:t>
            </a:r>
            <a:r>
              <a:rPr lang="cs-CZ" b="1" dirty="0" smtClean="0"/>
              <a:t>: CZ.1.07/1.4.00/21.0196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Příjemce:</a:t>
            </a:r>
            <a:r>
              <a:rPr lang="cs-CZ" b="1" dirty="0" smtClean="0"/>
              <a:t> </a:t>
            </a:r>
            <a:endParaRPr lang="cs-CZ" dirty="0" smtClean="0"/>
          </a:p>
          <a:p>
            <a:pPr>
              <a:buNone/>
            </a:pPr>
            <a:r>
              <a:rPr lang="cs-CZ" b="1" dirty="0" smtClean="0"/>
              <a:t>     Základní škola, Základní umělecká škola a Mateřská škola </a:t>
            </a:r>
            <a:br>
              <a:rPr lang="cs-CZ" b="1" dirty="0" smtClean="0"/>
            </a:br>
            <a:r>
              <a:rPr lang="cs-CZ" b="1" dirty="0" smtClean="0"/>
              <a:t>Lipnice nad Sázavou č. 213, </a:t>
            </a:r>
            <a:br>
              <a:rPr lang="cs-CZ" b="1" dirty="0" smtClean="0"/>
            </a:br>
            <a:r>
              <a:rPr lang="cs-CZ" b="1" dirty="0" smtClean="0"/>
              <a:t>582 32 Lipnice nad Sázavou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i="1" dirty="0" smtClean="0"/>
              <a:t>Téma hodiny: </a:t>
            </a:r>
            <a:r>
              <a:rPr lang="cs-CZ" b="1" dirty="0" smtClean="0"/>
              <a:t>	               </a:t>
            </a:r>
            <a:r>
              <a:rPr lang="cs-CZ" sz="2900" b="1" dirty="0" smtClean="0"/>
              <a:t>USA po 1. světové válce – světová velmoc</a:t>
            </a:r>
          </a:p>
          <a:p>
            <a:pPr>
              <a:buNone/>
            </a:pPr>
            <a:r>
              <a:rPr lang="cs-CZ" b="1" i="1" dirty="0" smtClean="0"/>
              <a:t>Doporučeno pro: </a:t>
            </a:r>
            <a:r>
              <a:rPr lang="cs-CZ" b="1" dirty="0" smtClean="0"/>
              <a:t>	9. ročník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Předmět: </a:t>
            </a:r>
            <a:r>
              <a:rPr lang="cs-CZ" b="1" dirty="0" smtClean="0"/>
              <a:t>		Dějepis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Autor: </a:t>
            </a:r>
            <a:r>
              <a:rPr lang="cs-CZ" b="1" dirty="0" smtClean="0"/>
              <a:t>		               Pavlína Dolejšová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Kód:	</a:t>
            </a:r>
            <a:r>
              <a:rPr lang="cs-CZ" b="1" dirty="0" smtClean="0"/>
              <a:t>	               Inovace ICT – </a:t>
            </a:r>
            <a:r>
              <a:rPr lang="cs-CZ" b="1" dirty="0" smtClean="0"/>
              <a:t>1D8</a:t>
            </a:r>
            <a:endParaRPr lang="cs-CZ" dirty="0" smtClean="0"/>
          </a:p>
          <a:p>
            <a:pPr>
              <a:buNone/>
            </a:pPr>
            <a:r>
              <a:rPr lang="cs-CZ" b="1" i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sz="2200" dirty="0" smtClean="0"/>
              <a:t>Materiál je určen pro bezplatné používání pro potřeby výuky a vzdělávání na všech typech škol a školských zařízení.</a:t>
            </a:r>
          </a:p>
          <a:p>
            <a:pPr>
              <a:buNone/>
            </a:pPr>
            <a:r>
              <a:rPr lang="cs-CZ" sz="2200" dirty="0" smtClean="0"/>
              <a:t>Jakékoliv další využití podléhá autorskému zákonu.</a:t>
            </a:r>
          </a:p>
          <a:p>
            <a:pPr>
              <a:buNone/>
            </a:pPr>
            <a:r>
              <a:rPr lang="cs-CZ" b="1" dirty="0" smtClean="0"/>
              <a:t> </a:t>
            </a:r>
            <a:endParaRPr lang="cs-CZ" dirty="0" smtClean="0"/>
          </a:p>
          <a:p>
            <a:pPr>
              <a:buNone/>
            </a:pPr>
            <a:r>
              <a:rPr lang="cs-CZ" sz="2200" b="1" dirty="0" smtClean="0"/>
              <a:t>Tento výukový materiál vznikl v rámci Operačního programu Vzdělávání pro</a:t>
            </a:r>
          </a:p>
          <a:p>
            <a:pPr>
              <a:buNone/>
            </a:pPr>
            <a:r>
              <a:rPr lang="cs-CZ" sz="2200" b="1" dirty="0" smtClean="0"/>
              <a:t>konkurenceschopnost.</a:t>
            </a:r>
            <a:endParaRPr lang="cs-CZ" sz="2200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USA po 1. světové válce – světová velmoc</a:t>
            </a:r>
            <a:endParaRPr lang="cs-CZ" dirty="0"/>
          </a:p>
        </p:txBody>
      </p:sp>
      <p:pic>
        <p:nvPicPr>
          <p:cNvPr id="4" name="Obrázek 3" descr="Was-Us-Wrong-To-Enter-The-First-World-Wa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07704" y="2780928"/>
            <a:ext cx="5209089" cy="345638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123728" y="6381328"/>
            <a:ext cx="861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rgbClr val="FFC000"/>
                </a:solidFill>
              </a:rPr>
              <a:t>Golden</a:t>
            </a:r>
            <a:r>
              <a:rPr lang="cs-CZ" dirty="0" smtClean="0">
                <a:solidFill>
                  <a:srgbClr val="FFC000"/>
                </a:solidFill>
              </a:rPr>
              <a:t> </a:t>
            </a:r>
            <a:r>
              <a:rPr lang="cs-CZ" dirty="0" err="1" smtClean="0">
                <a:solidFill>
                  <a:srgbClr val="FFC000"/>
                </a:solidFill>
              </a:rPr>
              <a:t>Twenties</a:t>
            </a:r>
            <a:r>
              <a:rPr lang="cs-CZ" dirty="0" smtClean="0">
                <a:solidFill>
                  <a:srgbClr val="FFC000"/>
                </a:solidFill>
              </a:rPr>
              <a:t>, Jazz </a:t>
            </a:r>
            <a:r>
              <a:rPr lang="cs-CZ" dirty="0" err="1" smtClean="0">
                <a:solidFill>
                  <a:srgbClr val="FFC000"/>
                </a:solidFill>
              </a:rPr>
              <a:t>Age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Rozmach výroby, urbanizace, zavádění nových výrobních technik a metod do výroby (pásová, sériová výroba – H. Ford), „kapitáni průmyslu“ (Morgan, </a:t>
            </a:r>
            <a:r>
              <a:rPr lang="cs-CZ" dirty="0" err="1" smtClean="0"/>
              <a:t>Rockefeller</a:t>
            </a:r>
            <a:r>
              <a:rPr lang="cs-CZ" dirty="0" smtClean="0"/>
              <a:t>, </a:t>
            </a:r>
            <a:r>
              <a:rPr lang="cs-CZ" dirty="0" err="1" smtClean="0"/>
              <a:t>Carnegy</a:t>
            </a:r>
            <a:r>
              <a:rPr lang="cs-CZ" dirty="0"/>
              <a:t>)</a:t>
            </a:r>
            <a:r>
              <a:rPr lang="cs-CZ" dirty="0" smtClean="0"/>
              <a:t> ovládli trh – zejména strojírenství</a:t>
            </a:r>
            <a:endParaRPr lang="cs-CZ" dirty="0"/>
          </a:p>
        </p:txBody>
      </p:sp>
      <p:pic>
        <p:nvPicPr>
          <p:cNvPr id="4" name="Obrázek 3" descr="170px-Rockefeller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148064" y="3284985"/>
            <a:ext cx="2193244" cy="3096344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7380312" y="6237312"/>
            <a:ext cx="8899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2.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The</a:t>
            </a:r>
            <a:r>
              <a:rPr lang="cs-CZ" dirty="0" smtClean="0"/>
              <a:t> </a:t>
            </a:r>
            <a:r>
              <a:rPr lang="cs-CZ" dirty="0" err="1" smtClean="0"/>
              <a:t>Roaring</a:t>
            </a:r>
            <a:r>
              <a:rPr lang="cs-CZ" dirty="0" smtClean="0"/>
              <a:t> </a:t>
            </a:r>
            <a:r>
              <a:rPr lang="cs-CZ" dirty="0" err="1" smtClean="0"/>
              <a:t>Twenties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?v=SclJ94h2oyQ&amp;feature=</a:t>
            </a:r>
            <a:r>
              <a:rPr lang="cs-CZ" dirty="0" err="1" smtClean="0">
                <a:hlinkClick r:id="rId2"/>
              </a:rPr>
              <a:t>related</a:t>
            </a:r>
            <a:endParaRPr lang="cs-CZ" dirty="0"/>
          </a:p>
        </p:txBody>
      </p:sp>
      <p:pic>
        <p:nvPicPr>
          <p:cNvPr id="4" name="Obrázek 3" descr="jazzscen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39752" y="2924944"/>
            <a:ext cx="4064000" cy="3048000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2483768" y="6021288"/>
            <a:ext cx="8883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3.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1929 – krach na NY burze – počátek světové hospodářské krize (Great </a:t>
            </a:r>
            <a:r>
              <a:rPr lang="cs-CZ" dirty="0" err="1" smtClean="0"/>
              <a:t>Depression</a:t>
            </a:r>
            <a:r>
              <a:rPr lang="cs-CZ" dirty="0" smtClean="0"/>
              <a:t>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844824"/>
            <a:ext cx="8003232" cy="4281339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Příčiny:</a:t>
            </a:r>
          </a:p>
          <a:p>
            <a:pPr>
              <a:buFontTx/>
              <a:buChar char="-"/>
            </a:pPr>
            <a:r>
              <a:rPr lang="cs-CZ" dirty="0" smtClean="0"/>
              <a:t>Život na půjčky</a:t>
            </a:r>
          </a:p>
          <a:p>
            <a:pPr>
              <a:buFontTx/>
              <a:buChar char="-"/>
            </a:pPr>
            <a:r>
              <a:rPr lang="cs-CZ" dirty="0" smtClean="0"/>
              <a:t>Špatné obdělávání půdy (</a:t>
            </a:r>
            <a:r>
              <a:rPr lang="cs-CZ" dirty="0" err="1" smtClean="0"/>
              <a:t>Dust</a:t>
            </a:r>
            <a:r>
              <a:rPr lang="cs-CZ" dirty="0" smtClean="0"/>
              <a:t> </a:t>
            </a:r>
            <a:r>
              <a:rPr lang="cs-CZ" dirty="0" err="1" smtClean="0"/>
              <a:t>Bowl</a:t>
            </a:r>
            <a:r>
              <a:rPr lang="cs-CZ" dirty="0" smtClean="0"/>
              <a:t>)</a:t>
            </a:r>
          </a:p>
          <a:p>
            <a:pPr>
              <a:buFontTx/>
              <a:buChar char="-"/>
            </a:pPr>
            <a:r>
              <a:rPr lang="cs-CZ" dirty="0" smtClean="0"/>
              <a:t>Špatné investice</a:t>
            </a:r>
          </a:p>
          <a:p>
            <a:pPr>
              <a:buFontTx/>
              <a:buChar char="-"/>
            </a:pPr>
            <a:r>
              <a:rPr lang="cs-CZ" dirty="0" smtClean="0"/>
              <a:t>Chyby průmyslníků (strojírenství, textilky)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/>
              <a:t>Dust</a:t>
            </a:r>
            <a:r>
              <a:rPr lang="cs-CZ" dirty="0" smtClean="0"/>
              <a:t> </a:t>
            </a:r>
            <a:r>
              <a:rPr lang="cs-CZ" dirty="0" err="1" smtClean="0"/>
              <a:t>Bowl</a:t>
            </a:r>
            <a:endParaRPr lang="cs-CZ" dirty="0"/>
          </a:p>
        </p:txBody>
      </p:sp>
      <p:pic>
        <p:nvPicPr>
          <p:cNvPr id="6" name="Obrázek 5" descr="DB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491880" y="1628800"/>
            <a:ext cx="2484612" cy="1872208"/>
          </a:xfrm>
          <a:prstGeom prst="rect">
            <a:avLst/>
          </a:prstGeom>
        </p:spPr>
      </p:pic>
      <p:pic>
        <p:nvPicPr>
          <p:cNvPr id="7" name="Obrázek 6" descr="DB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3968" y="4077072"/>
            <a:ext cx="2676404" cy="2016224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467544" y="2780928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4.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07904" y="3501008"/>
            <a:ext cx="8835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5.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516216" y="3645024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6.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572000" y="6165304"/>
            <a:ext cx="87716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7.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11560" y="5733256"/>
            <a:ext cx="8996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8.</a:t>
            </a:r>
            <a:endParaRPr lang="cs-CZ" dirty="0"/>
          </a:p>
        </p:txBody>
      </p:sp>
      <p:pic>
        <p:nvPicPr>
          <p:cNvPr id="16" name="Zástupný symbol pro obsah 15" descr="dustbowlmap.gif"/>
          <p:cNvPicPr>
            <a:picLocks noGrp="1" noChangeAspect="1"/>
          </p:cNvPicPr>
          <p:nvPr>
            <p:ph sz="quarter" idx="1"/>
          </p:nvPr>
        </p:nvPicPr>
        <p:blipFill>
          <a:blip r:embed="rId4" cstate="print"/>
          <a:stretch>
            <a:fillRect/>
          </a:stretch>
        </p:blipFill>
        <p:spPr>
          <a:xfrm>
            <a:off x="179512" y="188640"/>
            <a:ext cx="3240360" cy="2520280"/>
          </a:xfrm>
        </p:spPr>
      </p:pic>
      <p:pic>
        <p:nvPicPr>
          <p:cNvPr id="17" name="Obrázek 16" descr="image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084168" y="1700808"/>
            <a:ext cx="2797111" cy="1656184"/>
          </a:xfrm>
          <a:prstGeom prst="rect">
            <a:avLst/>
          </a:prstGeom>
        </p:spPr>
      </p:pic>
      <p:pic>
        <p:nvPicPr>
          <p:cNvPr id="18" name="Obrázek 17" descr="79549-004-268D47AA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23528" y="3645024"/>
            <a:ext cx="3384376" cy="18767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Následky: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Zavírání bank, továren, omezování výroby</a:t>
            </a:r>
          </a:p>
          <a:p>
            <a:r>
              <a:rPr lang="cs-CZ" dirty="0" smtClean="0"/>
              <a:t>Hlad, fronty na chleba, jídlo pro nezaměstnané (</a:t>
            </a:r>
            <a:r>
              <a:rPr lang="cs-CZ" dirty="0" err="1" smtClean="0"/>
              <a:t>breadlines</a:t>
            </a:r>
            <a:r>
              <a:rPr lang="cs-CZ" dirty="0" smtClean="0"/>
              <a:t>)</a:t>
            </a:r>
          </a:p>
          <a:p>
            <a:r>
              <a:rPr lang="cs-CZ" dirty="0" smtClean="0"/>
              <a:t>Nezaměstnanost</a:t>
            </a:r>
          </a:p>
          <a:p>
            <a:r>
              <a:rPr lang="cs-CZ" dirty="0" smtClean="0"/>
              <a:t>Sebevraždy (lidé ztratili naději)</a:t>
            </a:r>
          </a:p>
          <a:p>
            <a:r>
              <a:rPr lang="cs-CZ" dirty="0" smtClean="0"/>
              <a:t>Lidé ztráceli víru v Boha</a:t>
            </a:r>
          </a:p>
          <a:p>
            <a:r>
              <a:rPr lang="cs-CZ" smtClean="0"/>
              <a:t>Lidé neuzavírali </a:t>
            </a:r>
            <a:r>
              <a:rPr lang="cs-CZ" dirty="0" smtClean="0"/>
              <a:t>manželství, nechtěli děti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Great </a:t>
            </a:r>
            <a:r>
              <a:rPr lang="cs-CZ" dirty="0" err="1" smtClean="0"/>
              <a:t>Depression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youtube.com</a:t>
            </a:r>
            <a:r>
              <a:rPr lang="cs-CZ" dirty="0" smtClean="0">
                <a:hlinkClick r:id="rId3"/>
              </a:rPr>
              <a:t>/</a:t>
            </a:r>
            <a:r>
              <a:rPr lang="cs-CZ" dirty="0" err="1" smtClean="0">
                <a:hlinkClick r:id="rId3"/>
              </a:rPr>
              <a:t>watch</a:t>
            </a:r>
            <a:r>
              <a:rPr lang="cs-CZ" dirty="0" smtClean="0">
                <a:hlinkClick r:id="rId3"/>
              </a:rPr>
              <a:t>?v=9_FFwbcAaI4&amp;feature=</a:t>
            </a:r>
            <a:r>
              <a:rPr lang="cs-CZ" dirty="0" err="1" smtClean="0">
                <a:hlinkClick r:id="rId3"/>
              </a:rPr>
              <a:t>related</a:t>
            </a:r>
            <a:endParaRPr lang="cs-CZ" dirty="0"/>
          </a:p>
        </p:txBody>
      </p:sp>
      <p:pic>
        <p:nvPicPr>
          <p:cNvPr id="4" name="Obrázek 3" descr="Great Depressio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2348880"/>
            <a:ext cx="2714214" cy="352325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3131840" y="6021288"/>
            <a:ext cx="8915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9.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New </a:t>
            </a:r>
            <a:r>
              <a:rPr lang="cs-CZ" dirty="0" err="1" smtClean="0"/>
              <a:t>Deal</a:t>
            </a:r>
            <a:r>
              <a:rPr lang="cs-CZ" dirty="0" smtClean="0"/>
              <a:t> (Nový úděl)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Prezident USA </a:t>
            </a:r>
            <a:r>
              <a:rPr lang="cs-CZ" dirty="0" err="1" smtClean="0"/>
              <a:t>Franklin</a:t>
            </a:r>
            <a:r>
              <a:rPr lang="cs-CZ" dirty="0" smtClean="0"/>
              <a:t> </a:t>
            </a:r>
            <a:r>
              <a:rPr lang="cs-CZ" dirty="0" err="1" smtClean="0"/>
              <a:t>Delano</a:t>
            </a:r>
            <a:r>
              <a:rPr lang="cs-CZ" dirty="0" smtClean="0"/>
              <a:t> Roosevelt (Demokrat) přijal opatření pod názvem New </a:t>
            </a:r>
            <a:r>
              <a:rPr lang="cs-CZ" dirty="0" err="1" smtClean="0"/>
              <a:t>Deal</a:t>
            </a:r>
            <a:r>
              <a:rPr lang="cs-CZ" dirty="0" smtClean="0"/>
              <a:t>, kterými posílil hospodářskou a sociální politiku státu.</a:t>
            </a:r>
            <a:endParaRPr lang="cs-CZ" dirty="0"/>
          </a:p>
        </p:txBody>
      </p:sp>
      <p:pic>
        <p:nvPicPr>
          <p:cNvPr id="4" name="Obrázek 3" descr="Roosevel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996952"/>
            <a:ext cx="2403510" cy="2808312"/>
          </a:xfrm>
          <a:prstGeom prst="rect">
            <a:avLst/>
          </a:prstGeom>
        </p:spPr>
      </p:pic>
      <p:pic>
        <p:nvPicPr>
          <p:cNvPr id="5" name="Obrázek 4" descr="Roosevelt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4048" y="2996952"/>
            <a:ext cx="2232248" cy="2940557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1979712" y="5949280"/>
            <a:ext cx="10021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10.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5220072" y="6021288"/>
            <a:ext cx="9605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Obr. 11.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Opatření New </a:t>
            </a:r>
            <a:r>
              <a:rPr lang="cs-CZ" dirty="0" err="1" smtClean="0"/>
              <a:t>Deal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Státní dozor nad bankami</a:t>
            </a:r>
          </a:p>
          <a:p>
            <a:r>
              <a:rPr lang="cs-CZ" dirty="0" smtClean="0"/>
              <a:t>Pomoc farmářům</a:t>
            </a:r>
          </a:p>
          <a:p>
            <a:r>
              <a:rPr lang="cs-CZ" dirty="0" smtClean="0"/>
              <a:t>Zákon o minimálních cenách</a:t>
            </a:r>
          </a:p>
          <a:p>
            <a:r>
              <a:rPr lang="cs-CZ" dirty="0" smtClean="0"/>
              <a:t>Opatření pro zlepšení postavení dělníků (min. mzdy, délka pracovní doby…)</a:t>
            </a:r>
          </a:p>
          <a:p>
            <a:r>
              <a:rPr lang="cs-CZ" dirty="0" smtClean="0"/>
              <a:t>Financování veřejných prací – stavby dálnic, letišť, přehrad – snížení nezaměstnanosti – ozdravění hospodářství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Krize se dál šířila do Evropy. Nejvíce postižené byly Německo, Rakousko, Velká Británie, Francie i Československo.</a:t>
            </a:r>
          </a:p>
          <a:p>
            <a:r>
              <a:rPr lang="cs-CZ" dirty="0" smtClean="0"/>
              <a:t>K jejímu oslabení vedl začátek zbrojení v Německu a ostatních státech.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2400" dirty="0" smtClean="0"/>
              <a:t>Všechny objekty použité k vytvoření předváděcího sešitu jsou součástí AW </a:t>
            </a:r>
            <a:r>
              <a:rPr lang="cs-CZ" sz="2400" dirty="0" err="1" smtClean="0"/>
              <a:t>ActivStudio</a:t>
            </a:r>
            <a:r>
              <a:rPr lang="cs-CZ" sz="2400" dirty="0" smtClean="0"/>
              <a:t>, </a:t>
            </a:r>
            <a:r>
              <a:rPr lang="cs-CZ" sz="2400" dirty="0" err="1" smtClean="0"/>
              <a:t>ActivInspire</a:t>
            </a:r>
            <a:r>
              <a:rPr lang="cs-CZ" sz="2400" dirty="0" smtClean="0"/>
              <a:t>, </a:t>
            </a:r>
            <a:r>
              <a:rPr lang="cs-CZ" sz="2400" dirty="0" err="1" smtClean="0"/>
              <a:t>resource</a:t>
            </a:r>
            <a:r>
              <a:rPr lang="cs-CZ" sz="2400" dirty="0" smtClean="0"/>
              <a:t> </a:t>
            </a:r>
            <a:r>
              <a:rPr lang="cs-CZ" sz="2400" dirty="0" err="1" smtClean="0"/>
              <a:t>pack</a:t>
            </a:r>
            <a:r>
              <a:rPr lang="cs-CZ" sz="2400" dirty="0" smtClean="0"/>
              <a:t> nebo jsou vlastní tvorbou autora.</a:t>
            </a:r>
          </a:p>
          <a:p>
            <a:r>
              <a:rPr lang="cs-CZ" sz="2400" dirty="0" smtClean="0"/>
              <a:t>Autorská práva, odkazy, soupisy citací, zdroje jsou chráněné podle zákona 121/2000 sb.</a:t>
            </a:r>
          </a:p>
          <a:p>
            <a:endParaRPr lang="cs-CZ" sz="2200" dirty="0" smtClean="0"/>
          </a:p>
          <a:p>
            <a:endParaRPr lang="cs-CZ" sz="2200" dirty="0" smtClean="0"/>
          </a:p>
          <a:p>
            <a:r>
              <a:rPr lang="cs-CZ" sz="2200" dirty="0" smtClean="0"/>
              <a:t>Obr.1. </a:t>
            </a:r>
            <a:r>
              <a:rPr lang="cs-CZ" sz="2200" u="sng" dirty="0" smtClean="0">
                <a:hlinkClick r:id="rId2"/>
              </a:rPr>
              <a:t>http://www.</a:t>
            </a:r>
            <a:r>
              <a:rPr lang="cs-CZ" sz="2200" u="sng" dirty="0" err="1" smtClean="0">
                <a:hlinkClick r:id="rId2"/>
              </a:rPr>
              <a:t>google.com</a:t>
            </a:r>
            <a:r>
              <a:rPr lang="cs-CZ" sz="2200" u="sng" dirty="0" smtClean="0">
                <a:hlinkClick r:id="rId2"/>
              </a:rPr>
              <a:t>/</a:t>
            </a:r>
            <a:r>
              <a:rPr lang="cs-CZ" sz="2200" u="sng" dirty="0" err="1" smtClean="0">
                <a:hlinkClick r:id="rId2"/>
              </a:rPr>
              <a:t>imgres</a:t>
            </a:r>
            <a:r>
              <a:rPr lang="cs-CZ" sz="2200" u="sng" dirty="0" smtClean="0">
                <a:hlinkClick r:id="rId2"/>
              </a:rPr>
              <a:t>?q=USA+po+</a:t>
            </a:r>
            <a:r>
              <a:rPr lang="cs-CZ" sz="2200" u="sng" dirty="0" err="1" smtClean="0">
                <a:hlinkClick r:id="rId2"/>
              </a:rPr>
              <a:t>prvn</a:t>
            </a:r>
            <a:r>
              <a:rPr lang="cs-CZ" sz="2200" u="sng" dirty="0" smtClean="0">
                <a:hlinkClick r:id="rId2"/>
              </a:rPr>
              <a:t>%C3%AD+</a:t>
            </a:r>
            <a:r>
              <a:rPr lang="cs-CZ" sz="2200" u="sng" dirty="0" err="1" smtClean="0">
                <a:hlinkClick r:id="rId2"/>
              </a:rPr>
              <a:t>sv</a:t>
            </a:r>
            <a:r>
              <a:rPr lang="cs-CZ" sz="2200" u="sng" dirty="0" smtClean="0">
                <a:hlinkClick r:id="rId2"/>
              </a:rPr>
              <a:t>%C4%9Bt.+v%C3%A1lce&amp;</a:t>
            </a:r>
            <a:r>
              <a:rPr lang="cs-CZ" sz="2200" u="sng" dirty="0" err="1" smtClean="0">
                <a:hlinkClick r:id="rId2"/>
              </a:rPr>
              <a:t>hl</a:t>
            </a:r>
            <a:r>
              <a:rPr lang="cs-CZ" sz="2200" u="sng" dirty="0" smtClean="0">
                <a:hlinkClick r:id="rId2"/>
              </a:rPr>
              <a:t>=</a:t>
            </a:r>
            <a:r>
              <a:rPr lang="cs-CZ" sz="2200" u="sng" dirty="0" err="1" smtClean="0">
                <a:hlinkClick r:id="rId2"/>
              </a:rPr>
              <a:t>en</a:t>
            </a:r>
            <a:r>
              <a:rPr lang="cs-CZ" sz="2200" u="sng" dirty="0" smtClean="0">
                <a:hlinkClick r:id="rId2"/>
              </a:rPr>
              <a:t>&amp;</a:t>
            </a:r>
            <a:r>
              <a:rPr lang="cs-CZ" sz="2200" u="sng" dirty="0" err="1" smtClean="0">
                <a:hlinkClick r:id="rId2"/>
              </a:rPr>
              <a:t>sa</a:t>
            </a:r>
            <a:r>
              <a:rPr lang="cs-CZ" sz="2200" u="sng" dirty="0" smtClean="0">
                <a:hlinkClick r:id="rId2"/>
              </a:rPr>
              <a:t>=X&amp;</a:t>
            </a:r>
            <a:r>
              <a:rPr lang="cs-CZ" sz="2200" u="sng" dirty="0" err="1" smtClean="0">
                <a:hlinkClick r:id="rId2"/>
              </a:rPr>
              <a:t>biw</a:t>
            </a:r>
            <a:r>
              <a:rPr lang="cs-CZ" sz="2200" u="sng" dirty="0" smtClean="0">
                <a:hlinkClick r:id="rId2"/>
              </a:rPr>
              <a:t>=1040&amp;</a:t>
            </a:r>
            <a:r>
              <a:rPr lang="cs-CZ" sz="2200" u="sng" dirty="0" err="1" smtClean="0">
                <a:hlinkClick r:id="rId2"/>
              </a:rPr>
              <a:t>bih</a:t>
            </a:r>
            <a:r>
              <a:rPr lang="cs-CZ" sz="2200" u="sng" dirty="0" smtClean="0">
                <a:hlinkClick r:id="rId2"/>
              </a:rPr>
              <a:t>=593&amp;</a:t>
            </a:r>
            <a:r>
              <a:rPr lang="cs-CZ" sz="2200" u="sng" dirty="0" err="1" smtClean="0">
                <a:hlinkClick r:id="rId2"/>
              </a:rPr>
              <a:t>tbm</a:t>
            </a:r>
            <a:r>
              <a:rPr lang="cs-CZ" sz="2200" u="sng" dirty="0" smtClean="0">
                <a:hlinkClick r:id="rId2"/>
              </a:rPr>
              <a:t>=</a:t>
            </a:r>
            <a:r>
              <a:rPr lang="cs-CZ" sz="2200" u="sng" dirty="0" err="1" smtClean="0">
                <a:hlinkClick r:id="rId2"/>
              </a:rPr>
              <a:t>isch</a:t>
            </a:r>
            <a:r>
              <a:rPr lang="cs-CZ" sz="2200" u="sng" dirty="0" smtClean="0">
                <a:hlinkClick r:id="rId2"/>
              </a:rPr>
              <a:t>&amp;</a:t>
            </a:r>
            <a:r>
              <a:rPr lang="cs-CZ" sz="2200" u="sng" dirty="0" err="1" smtClean="0">
                <a:hlinkClick r:id="rId2"/>
              </a:rPr>
              <a:t>prmd</a:t>
            </a:r>
            <a:r>
              <a:rPr lang="cs-CZ" sz="2200" u="sng" dirty="0" smtClean="0">
                <a:hlinkClick r:id="rId2"/>
              </a:rPr>
              <a:t>=</a:t>
            </a:r>
            <a:r>
              <a:rPr lang="cs-CZ" sz="2200" u="sng" dirty="0" err="1" smtClean="0">
                <a:hlinkClick r:id="rId2"/>
              </a:rPr>
              <a:t>imvns</a:t>
            </a:r>
            <a:r>
              <a:rPr lang="cs-CZ" sz="2200" u="sng" dirty="0" smtClean="0">
                <a:hlinkClick r:id="rId2"/>
              </a:rPr>
              <a:t>&amp;</a:t>
            </a:r>
            <a:r>
              <a:rPr lang="cs-CZ" sz="2200" u="sng" dirty="0" err="1" smtClean="0">
                <a:hlinkClick r:id="rId2"/>
              </a:rPr>
              <a:t>tbnid</a:t>
            </a:r>
            <a:r>
              <a:rPr lang="cs-CZ" sz="2200" u="sng" dirty="0" smtClean="0">
                <a:hlinkClick r:id="rId2"/>
              </a:rPr>
              <a:t>=wdkFAybdHkr9TM:&amp;</a:t>
            </a:r>
            <a:r>
              <a:rPr lang="cs-CZ" sz="2200" u="sng" dirty="0" err="1" smtClean="0">
                <a:hlinkClick r:id="rId2"/>
              </a:rPr>
              <a:t>imgrefurl</a:t>
            </a:r>
            <a:r>
              <a:rPr lang="cs-CZ" sz="2200" u="sng" dirty="0" smtClean="0">
                <a:hlinkClick r:id="rId2"/>
              </a:rPr>
              <a:t>=http://historyking.com/Czech/World-War/world-war-i/War-Casualties-First-World-War.html&amp;docid=b0jAdAEMZ7nIiM&amp;imgurl=http://historyking.com/images/Was-Us-Wrong-To-Enter-The-First-World-War.jpg&amp;w=425&amp;h=282&amp;ei=z90_T6-UFIbl4QSlqNWmCA&amp;zoom=1&amp;iact=rc&amp;dur=596&amp;sig=111186396378977697042&amp;page=1&amp;tbnh=133&amp;tbnw=183&amp;start=0&amp;ndsp=17&amp;ved=0CFEQrQMwAw&amp;tx=42&amp;ty=81</a:t>
            </a:r>
            <a:endParaRPr lang="cs-CZ" sz="2200" dirty="0" smtClean="0"/>
          </a:p>
          <a:p>
            <a:r>
              <a:rPr lang="cs-CZ" sz="2200" dirty="0" smtClean="0"/>
              <a:t>Obr. 2.</a:t>
            </a:r>
          </a:p>
          <a:p>
            <a:r>
              <a:rPr lang="cs-CZ" sz="2200" u="sng" dirty="0" smtClean="0">
                <a:hlinkClick r:id="rId3"/>
              </a:rPr>
              <a:t>http://100yearoldnews.blogspot.com/2011/05/</a:t>
            </a:r>
            <a:r>
              <a:rPr lang="cs-CZ" sz="2200" u="sng" dirty="0" err="1" smtClean="0">
                <a:hlinkClick r:id="rId3"/>
              </a:rPr>
              <a:t>supreme</a:t>
            </a:r>
            <a:r>
              <a:rPr lang="cs-CZ" sz="2200" u="sng" dirty="0" smtClean="0">
                <a:hlinkClick r:id="rId3"/>
              </a:rPr>
              <a:t>-</a:t>
            </a:r>
            <a:r>
              <a:rPr lang="cs-CZ" sz="2200" u="sng" dirty="0" err="1" smtClean="0">
                <a:hlinkClick r:id="rId3"/>
              </a:rPr>
              <a:t>court</a:t>
            </a:r>
            <a:r>
              <a:rPr lang="cs-CZ" sz="2200" u="sng" dirty="0" smtClean="0">
                <a:hlinkClick r:id="rId3"/>
              </a:rPr>
              <a:t>-</a:t>
            </a:r>
            <a:r>
              <a:rPr lang="cs-CZ" sz="2200" u="sng" dirty="0" err="1" smtClean="0">
                <a:hlinkClick r:id="rId3"/>
              </a:rPr>
              <a:t>declares</a:t>
            </a:r>
            <a:r>
              <a:rPr lang="cs-CZ" sz="2200" u="sng" dirty="0" smtClean="0">
                <a:hlinkClick r:id="rId3"/>
              </a:rPr>
              <a:t>-standard-</a:t>
            </a:r>
            <a:r>
              <a:rPr lang="cs-CZ" sz="2200" u="sng" dirty="0" err="1" smtClean="0">
                <a:hlinkClick r:id="rId3"/>
              </a:rPr>
              <a:t>oil.html</a:t>
            </a:r>
            <a:endParaRPr lang="cs-CZ" sz="2200" u="sng" dirty="0" smtClean="0"/>
          </a:p>
          <a:p>
            <a:r>
              <a:rPr lang="cs-CZ" sz="2200" dirty="0" smtClean="0"/>
              <a:t>Obr. 3.</a:t>
            </a:r>
          </a:p>
          <a:p>
            <a:r>
              <a:rPr lang="cs-CZ" sz="2200" u="sng" dirty="0" smtClean="0">
                <a:hlinkClick r:id="rId4"/>
              </a:rPr>
              <a:t>http://faculty.pittstate.edu/~knichols/jazzage.html</a:t>
            </a:r>
            <a:endParaRPr lang="cs-CZ" sz="2200" u="sng" dirty="0" smtClean="0"/>
          </a:p>
          <a:p>
            <a:r>
              <a:rPr lang="cs-CZ" sz="2200" dirty="0" smtClean="0"/>
              <a:t>Obr. 4.</a:t>
            </a:r>
          </a:p>
          <a:p>
            <a:r>
              <a:rPr lang="cs-CZ" sz="2200" u="sng" dirty="0" smtClean="0">
                <a:hlinkClick r:id="rId5"/>
              </a:rPr>
              <a:t>http://www.</a:t>
            </a:r>
            <a:r>
              <a:rPr lang="cs-CZ" sz="2200" u="sng" dirty="0" err="1" smtClean="0">
                <a:hlinkClick r:id="rId5"/>
              </a:rPr>
              <a:t>english.illinois.edu</a:t>
            </a:r>
            <a:r>
              <a:rPr lang="cs-CZ" sz="2200" u="sng" dirty="0" smtClean="0">
                <a:hlinkClick r:id="rId5"/>
              </a:rPr>
              <a:t>/</a:t>
            </a:r>
            <a:r>
              <a:rPr lang="cs-CZ" sz="2200" u="sng" dirty="0" err="1" smtClean="0">
                <a:hlinkClick r:id="rId5"/>
              </a:rPr>
              <a:t>maps</a:t>
            </a:r>
            <a:r>
              <a:rPr lang="cs-CZ" sz="2200" u="sng" dirty="0" smtClean="0">
                <a:hlinkClick r:id="rId5"/>
              </a:rPr>
              <a:t>/</a:t>
            </a:r>
            <a:r>
              <a:rPr lang="cs-CZ" sz="2200" u="sng" dirty="0" err="1" smtClean="0">
                <a:hlinkClick r:id="rId5"/>
              </a:rPr>
              <a:t>depression</a:t>
            </a:r>
            <a:r>
              <a:rPr lang="cs-CZ" sz="2200" u="sng" dirty="0" smtClean="0">
                <a:hlinkClick r:id="rId5"/>
              </a:rPr>
              <a:t>/</a:t>
            </a:r>
            <a:r>
              <a:rPr lang="cs-CZ" sz="2200" u="sng" dirty="0" err="1" smtClean="0">
                <a:hlinkClick r:id="rId5"/>
              </a:rPr>
              <a:t>dustbowl.htm</a:t>
            </a:r>
            <a:endParaRPr lang="cs-CZ" sz="2200" u="sng" dirty="0" smtClean="0"/>
          </a:p>
          <a:p>
            <a:r>
              <a:rPr lang="cs-CZ" sz="2200" dirty="0" smtClean="0"/>
              <a:t>Obr. 5.</a:t>
            </a:r>
          </a:p>
          <a:p>
            <a:r>
              <a:rPr lang="cs-CZ" sz="2200" u="sng" dirty="0" smtClean="0">
                <a:hlinkClick r:id="rId6"/>
              </a:rPr>
              <a:t>http://en.wikipedia.org/wiki/File:Farmer_walking_in_dust_storm_Cimarron_County_Oklahoma2.jpg</a:t>
            </a:r>
            <a:endParaRPr lang="cs-CZ" sz="2200" dirty="0" smtClean="0"/>
          </a:p>
          <a:p>
            <a:r>
              <a:rPr lang="cs-CZ" sz="2200" dirty="0" smtClean="0"/>
              <a:t>Obr. 6. </a:t>
            </a:r>
          </a:p>
          <a:p>
            <a:r>
              <a:rPr lang="cs-CZ" sz="2200" u="sng" dirty="0" smtClean="0">
                <a:hlinkClick r:id="rId7"/>
              </a:rPr>
              <a:t>http://www.</a:t>
            </a:r>
            <a:r>
              <a:rPr lang="cs-CZ" sz="2200" u="sng" dirty="0" err="1" smtClean="0">
                <a:hlinkClick r:id="rId7"/>
              </a:rPr>
              <a:t>findingdulcinea.com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docroot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dulcinea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fd</a:t>
            </a:r>
            <a:r>
              <a:rPr lang="cs-CZ" sz="2200" u="sng" dirty="0" smtClean="0">
                <a:hlinkClick r:id="rId7"/>
              </a:rPr>
              <a:t>_</a:t>
            </a:r>
            <a:r>
              <a:rPr lang="cs-CZ" sz="2200" u="sng" dirty="0" err="1" smtClean="0">
                <a:hlinkClick r:id="rId7"/>
              </a:rPr>
              <a:t>images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news</a:t>
            </a:r>
            <a:r>
              <a:rPr lang="cs-CZ" sz="2200" u="sng" dirty="0" smtClean="0">
                <a:hlinkClick r:id="rId7"/>
              </a:rPr>
              <a:t>/on-</a:t>
            </a:r>
            <a:r>
              <a:rPr lang="cs-CZ" sz="2200" u="sng" dirty="0" err="1" smtClean="0">
                <a:hlinkClick r:id="rId7"/>
              </a:rPr>
              <a:t>this</a:t>
            </a:r>
            <a:r>
              <a:rPr lang="cs-CZ" sz="2200" u="sng" dirty="0" smtClean="0">
                <a:hlinkClick r:id="rId7"/>
              </a:rPr>
              <a:t>-</a:t>
            </a:r>
            <a:r>
              <a:rPr lang="cs-CZ" sz="2200" u="sng" dirty="0" err="1" smtClean="0">
                <a:hlinkClick r:id="rId7"/>
              </a:rPr>
              <a:t>day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May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Great</a:t>
            </a:r>
            <a:r>
              <a:rPr lang="cs-CZ" sz="2200" u="sng" dirty="0" smtClean="0">
                <a:hlinkClick r:id="rId7"/>
              </a:rPr>
              <a:t>-</a:t>
            </a:r>
            <a:r>
              <a:rPr lang="cs-CZ" sz="2200" u="sng" dirty="0" err="1" smtClean="0">
                <a:hlinkClick r:id="rId7"/>
              </a:rPr>
              <a:t>Plains</a:t>
            </a:r>
            <a:r>
              <a:rPr lang="cs-CZ" sz="2200" u="sng" dirty="0" smtClean="0">
                <a:hlinkClick r:id="rId7"/>
              </a:rPr>
              <a:t>-Hit-</a:t>
            </a:r>
            <a:r>
              <a:rPr lang="cs-CZ" sz="2200" u="sng" dirty="0" err="1" smtClean="0">
                <a:hlinkClick r:id="rId7"/>
              </a:rPr>
              <a:t>With</a:t>
            </a:r>
            <a:r>
              <a:rPr lang="cs-CZ" sz="2200" u="sng" dirty="0" smtClean="0">
                <a:hlinkClick r:id="rId7"/>
              </a:rPr>
              <a:t>-</a:t>
            </a:r>
            <a:r>
              <a:rPr lang="cs-CZ" sz="2200" u="sng" dirty="0" err="1" smtClean="0">
                <a:hlinkClick r:id="rId7"/>
              </a:rPr>
              <a:t>Devastating</a:t>
            </a:r>
            <a:r>
              <a:rPr lang="cs-CZ" sz="2200" u="sng" dirty="0" smtClean="0">
                <a:hlinkClick r:id="rId7"/>
              </a:rPr>
              <a:t>-</a:t>
            </a:r>
            <a:r>
              <a:rPr lang="cs-CZ" sz="2200" u="sng" dirty="0" err="1" smtClean="0">
                <a:hlinkClick r:id="rId7"/>
              </a:rPr>
              <a:t>Dust</a:t>
            </a:r>
            <a:r>
              <a:rPr lang="cs-CZ" sz="2200" u="sng" dirty="0" smtClean="0">
                <a:hlinkClick r:id="rId7"/>
              </a:rPr>
              <a:t>-</a:t>
            </a:r>
            <a:r>
              <a:rPr lang="cs-CZ" sz="2200" u="sng" dirty="0" err="1" smtClean="0">
                <a:hlinkClick r:id="rId7"/>
              </a:rPr>
              <a:t>Storm</a:t>
            </a:r>
            <a:r>
              <a:rPr lang="cs-CZ" sz="2200" u="sng" dirty="0" smtClean="0">
                <a:hlinkClick r:id="rId7"/>
              </a:rPr>
              <a:t>/</a:t>
            </a:r>
            <a:r>
              <a:rPr lang="cs-CZ" sz="2200" u="sng" dirty="0" err="1" smtClean="0">
                <a:hlinkClick r:id="rId7"/>
              </a:rPr>
              <a:t>news</a:t>
            </a:r>
            <a:r>
              <a:rPr lang="cs-CZ" sz="2200" u="sng" dirty="0" smtClean="0">
                <a:hlinkClick r:id="rId7"/>
              </a:rPr>
              <a:t>/0/image.</a:t>
            </a:r>
            <a:r>
              <a:rPr lang="cs-CZ" sz="2200" u="sng" dirty="0" err="1" smtClean="0">
                <a:hlinkClick r:id="rId7"/>
              </a:rPr>
              <a:t>jpg</a:t>
            </a:r>
            <a:endParaRPr lang="cs-CZ" sz="2200" dirty="0" smtClean="0"/>
          </a:p>
          <a:p>
            <a:r>
              <a:rPr lang="cs-CZ" sz="2200" dirty="0" smtClean="0"/>
              <a:t>Obr. 7.</a:t>
            </a:r>
          </a:p>
          <a:p>
            <a:r>
              <a:rPr lang="cs-CZ" sz="2200" u="sng" dirty="0" smtClean="0">
                <a:hlinkClick r:id="rId8"/>
              </a:rPr>
              <a:t>http://en.wikipedia.org/wiki/File:Dust_Bowl_-_Dallas,_South_Dakota_1936.jpg</a:t>
            </a:r>
            <a:endParaRPr lang="cs-CZ" sz="2200" dirty="0" smtClean="0"/>
          </a:p>
          <a:p>
            <a:endParaRPr lang="cs-CZ" sz="2200" dirty="0" smtClean="0"/>
          </a:p>
          <a:p>
            <a:endParaRPr lang="cs-CZ" sz="2100" dirty="0" smtClean="0"/>
          </a:p>
          <a:p>
            <a:endParaRPr lang="cs-CZ" sz="2100" dirty="0" smtClean="0"/>
          </a:p>
          <a:p>
            <a:endParaRPr lang="cs-CZ" sz="2100" dirty="0" smtClean="0"/>
          </a:p>
          <a:p>
            <a:endParaRPr lang="cs-CZ" sz="2100" dirty="0" smtClean="0"/>
          </a:p>
          <a:p>
            <a:endParaRPr lang="cs-CZ" sz="1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323528" y="1484784"/>
            <a:ext cx="8503920" cy="4572000"/>
          </a:xfrm>
        </p:spPr>
        <p:txBody>
          <a:bodyPr>
            <a:normAutofit/>
          </a:bodyPr>
          <a:lstStyle/>
          <a:p>
            <a:r>
              <a:rPr lang="cs-CZ" sz="1400" dirty="0" smtClean="0"/>
              <a:t>Obr. 8</a:t>
            </a:r>
          </a:p>
          <a:p>
            <a:r>
              <a:rPr lang="cs-CZ" sz="1400" u="sng" dirty="0" smtClean="0">
                <a:hlinkClick r:id="rId2"/>
              </a:rPr>
              <a:t>http://media.web.</a:t>
            </a:r>
            <a:r>
              <a:rPr lang="cs-CZ" sz="1400" u="sng" dirty="0" err="1" smtClean="0">
                <a:hlinkClick r:id="rId2"/>
              </a:rPr>
              <a:t>britannica.com</a:t>
            </a:r>
            <a:r>
              <a:rPr lang="cs-CZ" sz="1400" u="sng" dirty="0" smtClean="0">
                <a:hlinkClick r:id="rId2"/>
              </a:rPr>
              <a:t>/</a:t>
            </a:r>
            <a:r>
              <a:rPr lang="cs-CZ" sz="1400" u="sng" dirty="0" err="1" smtClean="0">
                <a:hlinkClick r:id="rId2"/>
              </a:rPr>
              <a:t>eb</a:t>
            </a:r>
            <a:r>
              <a:rPr lang="cs-CZ" sz="1400" u="sng" dirty="0" smtClean="0">
                <a:hlinkClick r:id="rId2"/>
              </a:rPr>
              <a:t>-media/49/79549-004-268D47AA.jpg </a:t>
            </a:r>
            <a:endParaRPr lang="cs-CZ" sz="1400" u="sng" dirty="0" smtClean="0"/>
          </a:p>
          <a:p>
            <a:r>
              <a:rPr lang="cs-CZ" sz="1400" dirty="0" smtClean="0"/>
              <a:t>Obr. 9.</a:t>
            </a:r>
          </a:p>
          <a:p>
            <a:r>
              <a:rPr lang="cs-CZ" sz="1400" u="sng" dirty="0" smtClean="0">
                <a:hlinkClick r:id="rId3"/>
              </a:rPr>
              <a:t>http://www.</a:t>
            </a:r>
            <a:r>
              <a:rPr lang="cs-CZ" sz="1400" u="sng" dirty="0" err="1" smtClean="0">
                <a:hlinkClick r:id="rId3"/>
              </a:rPr>
              <a:t>indianchild.com</a:t>
            </a:r>
            <a:r>
              <a:rPr lang="cs-CZ" sz="1400" u="sng" dirty="0" smtClean="0">
                <a:hlinkClick r:id="rId3"/>
              </a:rPr>
              <a:t>/</a:t>
            </a:r>
            <a:r>
              <a:rPr lang="cs-CZ" sz="1400" u="sng" dirty="0" err="1" smtClean="0">
                <a:hlinkClick r:id="rId3"/>
              </a:rPr>
              <a:t>images</a:t>
            </a:r>
            <a:r>
              <a:rPr lang="cs-CZ" sz="1400" u="sng" dirty="0" smtClean="0">
                <a:hlinkClick r:id="rId3"/>
              </a:rPr>
              <a:t>/</a:t>
            </a:r>
            <a:r>
              <a:rPr lang="cs-CZ" sz="1400" u="sng" dirty="0" err="1" smtClean="0">
                <a:hlinkClick r:id="rId3"/>
              </a:rPr>
              <a:t>great</a:t>
            </a:r>
            <a:r>
              <a:rPr lang="cs-CZ" sz="1400" u="sng" dirty="0" smtClean="0">
                <a:hlinkClick r:id="rId3"/>
              </a:rPr>
              <a:t>_</a:t>
            </a:r>
            <a:r>
              <a:rPr lang="cs-CZ" sz="1400" u="sng" dirty="0" err="1" smtClean="0">
                <a:hlinkClick r:id="rId3"/>
              </a:rPr>
              <a:t>depression</a:t>
            </a:r>
            <a:r>
              <a:rPr lang="cs-CZ" sz="1400" u="sng" dirty="0" smtClean="0">
                <a:hlinkClick r:id="rId3"/>
              </a:rPr>
              <a:t>_</a:t>
            </a:r>
            <a:r>
              <a:rPr lang="cs-CZ" sz="1400" u="sng" dirty="0" err="1" smtClean="0">
                <a:hlinkClick r:id="rId3"/>
              </a:rPr>
              <a:t>photograph.gif</a:t>
            </a:r>
            <a:endParaRPr lang="cs-CZ" sz="1400" dirty="0" smtClean="0"/>
          </a:p>
          <a:p>
            <a:r>
              <a:rPr lang="cs-CZ" sz="1400" dirty="0" smtClean="0"/>
              <a:t> </a:t>
            </a:r>
          </a:p>
          <a:p>
            <a:r>
              <a:rPr lang="cs-CZ" sz="1400" dirty="0" smtClean="0"/>
              <a:t>Obr. 10:</a:t>
            </a:r>
          </a:p>
          <a:p>
            <a:r>
              <a:rPr lang="cs-CZ" sz="1400" dirty="0" smtClean="0">
                <a:hlinkClick r:id="rId4"/>
              </a:rPr>
              <a:t>http://en.wikipedia.org/wiki/File:FDR_in_1933.jpg</a:t>
            </a:r>
            <a:endParaRPr lang="cs-CZ" sz="1400" dirty="0" smtClean="0"/>
          </a:p>
          <a:p>
            <a:r>
              <a:rPr lang="cs-CZ" sz="1400" dirty="0" smtClean="0"/>
              <a:t>Obr. 11. </a:t>
            </a:r>
          </a:p>
          <a:p>
            <a:r>
              <a:rPr lang="cs-CZ" sz="1400" u="sng" dirty="0" smtClean="0">
                <a:hlinkClick r:id="rId5"/>
              </a:rPr>
              <a:t>http://en.wikipedia.org/wiki/File:Roosevelt_in_a_wheelchair.jpg</a:t>
            </a:r>
            <a:endParaRPr lang="cs-CZ" sz="1400" u="sng" dirty="0" smtClean="0"/>
          </a:p>
          <a:p>
            <a:r>
              <a:rPr lang="cs-CZ" sz="1400" dirty="0" smtClean="0">
                <a:hlinkClick r:id="rId6"/>
              </a:rPr>
              <a:t>http://www.</a:t>
            </a:r>
            <a:r>
              <a:rPr lang="cs-CZ" sz="1400" dirty="0" err="1" smtClean="0">
                <a:hlinkClick r:id="rId6"/>
              </a:rPr>
              <a:t>youtube.com</a:t>
            </a:r>
            <a:r>
              <a:rPr lang="cs-CZ" sz="1400" dirty="0" smtClean="0">
                <a:hlinkClick r:id="rId6"/>
              </a:rPr>
              <a:t>/</a:t>
            </a:r>
            <a:r>
              <a:rPr lang="cs-CZ" sz="1400" dirty="0" err="1" smtClean="0">
                <a:hlinkClick r:id="rId6"/>
              </a:rPr>
              <a:t>watch</a:t>
            </a:r>
            <a:r>
              <a:rPr lang="cs-CZ" sz="1400" dirty="0" smtClean="0">
                <a:hlinkClick r:id="rId6"/>
              </a:rPr>
              <a:t>?v=SclJ94h2oyQ&amp;feature=</a:t>
            </a:r>
            <a:r>
              <a:rPr lang="cs-CZ" sz="1400" dirty="0" err="1" smtClean="0">
                <a:hlinkClick r:id="rId6"/>
              </a:rPr>
              <a:t>related</a:t>
            </a:r>
            <a:endParaRPr lang="cs-CZ" sz="1400" dirty="0" smtClean="0"/>
          </a:p>
          <a:p>
            <a:r>
              <a:rPr lang="cs-CZ" sz="1400" dirty="0" smtClean="0">
                <a:hlinkClick r:id="rId7"/>
              </a:rPr>
              <a:t>http://www.</a:t>
            </a:r>
            <a:r>
              <a:rPr lang="cs-CZ" sz="1400" dirty="0" err="1" smtClean="0">
                <a:hlinkClick r:id="rId7"/>
              </a:rPr>
              <a:t>youtube.com</a:t>
            </a:r>
            <a:r>
              <a:rPr lang="cs-CZ" sz="1400" dirty="0" smtClean="0">
                <a:hlinkClick r:id="rId7"/>
              </a:rPr>
              <a:t>/</a:t>
            </a:r>
            <a:r>
              <a:rPr lang="cs-CZ" sz="1400" dirty="0" err="1" smtClean="0">
                <a:hlinkClick r:id="rId7"/>
              </a:rPr>
              <a:t>watch</a:t>
            </a:r>
            <a:r>
              <a:rPr lang="cs-CZ" sz="1400" dirty="0" smtClean="0">
                <a:hlinkClick r:id="rId7"/>
              </a:rPr>
              <a:t>?v=9_FFwbcAaI4&amp;feature=</a:t>
            </a:r>
            <a:r>
              <a:rPr lang="cs-CZ" sz="1400" dirty="0" err="1" smtClean="0">
                <a:hlinkClick r:id="rId7"/>
              </a:rPr>
              <a:t>related</a:t>
            </a:r>
            <a:endParaRPr lang="cs-CZ" sz="1400" dirty="0" smtClean="0"/>
          </a:p>
          <a:p>
            <a:endParaRPr lang="cs-CZ" sz="1400" dirty="0" smtClean="0"/>
          </a:p>
          <a:p>
            <a:endParaRPr lang="cs-CZ" sz="2000" u="sng" dirty="0" smtClean="0"/>
          </a:p>
          <a:p>
            <a:endParaRPr lang="cs-CZ" sz="20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620688"/>
            <a:ext cx="734481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latin typeface="Georgia" pitchFamily="18" charset="0"/>
              </a:rPr>
              <a:t>Jméno autora práce:	Bc. </a:t>
            </a:r>
            <a:r>
              <a:rPr lang="cs-CZ" dirty="0" err="1" smtClean="0">
                <a:latin typeface="Georgia" pitchFamily="18" charset="0"/>
              </a:rPr>
              <a:t>et</a:t>
            </a:r>
            <a:r>
              <a:rPr lang="cs-CZ" dirty="0" smtClean="0">
                <a:latin typeface="Georgia" pitchFamily="18" charset="0"/>
              </a:rPr>
              <a:t> Bc. Pavlína Dolejšová</a:t>
            </a:r>
          </a:p>
          <a:p>
            <a:r>
              <a:rPr lang="cs-CZ" dirty="0" smtClean="0">
                <a:latin typeface="Georgia" pitchFamily="18" charset="0"/>
              </a:rPr>
              <a:t>Datum vytvoření:	                 Leden 2012</a:t>
            </a:r>
          </a:p>
          <a:p>
            <a:r>
              <a:rPr lang="cs-CZ" dirty="0" smtClean="0">
                <a:latin typeface="Georgia" pitchFamily="18" charset="0"/>
              </a:rPr>
              <a:t>Ročník:		                 9.</a:t>
            </a:r>
          </a:p>
          <a:p>
            <a:r>
              <a:rPr lang="cs-CZ" dirty="0" smtClean="0">
                <a:latin typeface="Georgia" pitchFamily="18" charset="0"/>
              </a:rPr>
              <a:t>Vzdělávací oblast:                 Člověk a společnost</a:t>
            </a:r>
          </a:p>
          <a:p>
            <a:r>
              <a:rPr lang="cs-CZ" dirty="0" smtClean="0">
                <a:latin typeface="Georgia" pitchFamily="18" charset="0"/>
              </a:rPr>
              <a:t>Vzdělávací obor:		Dějepis</a:t>
            </a:r>
          </a:p>
          <a:p>
            <a:r>
              <a:rPr lang="cs-CZ" dirty="0" smtClean="0">
                <a:latin typeface="Georgia" pitchFamily="18" charset="0"/>
              </a:rPr>
              <a:t>Tematický okruh:		Nové dějiny, USA po 1. svět. válce</a:t>
            </a:r>
          </a:p>
          <a:p>
            <a:r>
              <a:rPr lang="cs-CZ" dirty="0" smtClean="0">
                <a:latin typeface="Georgia" pitchFamily="18" charset="0"/>
              </a:rPr>
              <a:t>Téma:			USA po 1. světové válce – světová velmoc</a:t>
            </a:r>
          </a:p>
          <a:p>
            <a:r>
              <a:rPr lang="cs-CZ" dirty="0" smtClean="0">
                <a:latin typeface="Georgia" pitchFamily="18" charset="0"/>
              </a:rPr>
              <a:t>Metodický list (anotace):	Situace v USA po 1. svět. válce – od </a:t>
            </a:r>
          </a:p>
          <a:p>
            <a:r>
              <a:rPr lang="cs-CZ" dirty="0" smtClean="0">
                <a:latin typeface="Georgia" pitchFamily="18" charset="0"/>
              </a:rPr>
              <a:t>                                                  hospodářského vzestupu až po </a:t>
            </a:r>
          </a:p>
          <a:p>
            <a:r>
              <a:rPr lang="cs-CZ" dirty="0" smtClean="0">
                <a:latin typeface="Georgia" pitchFamily="18" charset="0"/>
              </a:rPr>
              <a:t>                                                  hospodářskou krizi a její důsledky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134</TotalTime>
  <Words>421</Words>
  <Application>Microsoft Office PowerPoint</Application>
  <PresentationFormat>Předvádění na obrazovce (4:3)</PresentationFormat>
  <Paragraphs>107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Administrativní</vt:lpstr>
      <vt:lpstr>Snímek 1</vt:lpstr>
      <vt:lpstr>USA po 1. světové válce – světová velmoc</vt:lpstr>
      <vt:lpstr>Golden Twenties, Jazz Age</vt:lpstr>
      <vt:lpstr>The Roaring Twenties</vt:lpstr>
      <vt:lpstr>      1929 – krach na NY burze – počátek světové hospodářské krize (Great Depression)</vt:lpstr>
      <vt:lpstr>Dust Bowl</vt:lpstr>
      <vt:lpstr>Následky:</vt:lpstr>
      <vt:lpstr>Great Depression</vt:lpstr>
      <vt:lpstr>New Deal (Nový úděl)</vt:lpstr>
      <vt:lpstr>Opatření New Deal:</vt:lpstr>
      <vt:lpstr>Snímek 11</vt:lpstr>
      <vt:lpstr>Zdroje:</vt:lpstr>
      <vt:lpstr>Snímek 13</vt:lpstr>
      <vt:lpstr>Snímek 14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USA po 1. světové válce – světová velmoc</dc:title>
  <dc:creator>Ivan Dolejš</dc:creator>
  <cp:lastModifiedBy>user</cp:lastModifiedBy>
  <cp:revision>19</cp:revision>
  <dcterms:created xsi:type="dcterms:W3CDTF">2011-09-08T16:08:33Z</dcterms:created>
  <dcterms:modified xsi:type="dcterms:W3CDTF">2012-12-17T14:07:23Z</dcterms:modified>
</cp:coreProperties>
</file>