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3" r:id="rId3"/>
    <p:sldId id="258" r:id="rId4"/>
    <p:sldId id="278" r:id="rId5"/>
    <p:sldId id="274" r:id="rId6"/>
    <p:sldId id="275" r:id="rId7"/>
    <p:sldId id="276" r:id="rId8"/>
    <p:sldId id="271" r:id="rId9"/>
    <p:sldId id="272" r:id="rId10"/>
    <p:sldId id="266" r:id="rId11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14.12.2012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VY_32_INOVACE_06_09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 Elektrické vlastnosti látek-test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/>
              <a:t>Prezentace</a:t>
            </a:r>
            <a:r>
              <a:rPr lang="cs-CZ" sz="1400" dirty="0"/>
              <a:t> je určena pro žáky 6. ročníku. </a:t>
            </a:r>
            <a:r>
              <a:rPr lang="cs-CZ" sz="1400" dirty="0" smtClean="0"/>
              <a:t>Slouží ke společnému zopakování učiva s využitím interaktivní tabule, nebo lze tento materiál </a:t>
            </a:r>
            <a:r>
              <a:rPr lang="cs-CZ" sz="1400" dirty="0"/>
              <a:t> </a:t>
            </a:r>
            <a:r>
              <a:rPr lang="cs-CZ" sz="1400" dirty="0" smtClean="0"/>
              <a:t>použít  v tištěné podobě  jako pracovní list k samostatné práci </a:t>
            </a:r>
            <a:r>
              <a:rPr lang="cs-CZ" sz="1400" dirty="0" smtClean="0">
                <a:solidFill>
                  <a:schemeClr val="tx1"/>
                </a:solidFill>
              </a:rPr>
              <a:t>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 </a:t>
            </a:r>
            <a:r>
              <a:rPr lang="cs-CZ" sz="1400" dirty="0"/>
              <a:t>Jiří 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/>
              <a:t>Očekávaný výstup : </a:t>
            </a:r>
            <a:r>
              <a:rPr lang="cs-CZ" sz="1400" dirty="0">
                <a:solidFill>
                  <a:schemeClr val="tx1"/>
                </a:solidFill>
              </a:rPr>
              <a:t>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a odpovědí učivo na téma ELEKTRICKÉ VLASTNOSTI LÁTEK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Speciální potřeby : žádné</a:t>
            </a:r>
          </a:p>
          <a:p>
            <a:pPr lvl="0"/>
            <a:r>
              <a:rPr lang="cs-CZ" sz="1400" dirty="0"/>
              <a:t>Druh učebního materiálu : prezentace </a:t>
            </a:r>
            <a:r>
              <a:rPr lang="cs-CZ" sz="1400" dirty="0" smtClean="0"/>
              <a:t>- test</a:t>
            </a:r>
            <a:endParaRPr lang="cs-CZ" sz="1400" dirty="0"/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typ vzdělávání : základní vzdělávání 2. stupeň 1.období, věková skupina : 12- 13 let</a:t>
            </a:r>
          </a:p>
        </p:txBody>
      </p:sp>
    </p:spTree>
    <p:extLst>
      <p:ext uri="{BB962C8B-B14F-4D97-AF65-F5344CB8AC3E}">
        <p14:creationId xmlns:p14="http://schemas.microsoft.com/office/powerpoint/2010/main" xmlns="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539715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Elektrické vlastnosti látek, test – List 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      Nabídka odpovědí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600" b="1" u="sng" dirty="0" smtClean="0">
              <a:latin typeface="Calibri"/>
            </a:endParaRP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/>
            </a:pPr>
            <a:r>
              <a:rPr lang="cs-CZ" sz="2000" dirty="0" smtClean="0">
                <a:latin typeface="Calibri"/>
              </a:rPr>
              <a:t>   Při vzájemném tření dvou těles z různých                          A  protony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látek mohou z povrchových vrstev jednoho                  B   neutrony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tělesa přejít na druhé těleso :                                      C   elektrony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D   protony a elektrony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2"/>
            </a:pPr>
            <a:r>
              <a:rPr lang="cs-CZ" sz="2000" dirty="0" smtClean="0">
                <a:latin typeface="Calibri"/>
              </a:rPr>
              <a:t>     Částice, která vznikne z elektricky                           A  kladný iont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neutrálního atomu přijetím elektronu                    B  záporný iont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do atomového obalu atomu                                      C  kladně nabitá částice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se nazývá :                                                                    D  elektron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539715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Elektrické vlastnosti látek, test – List 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      Nabídka odpovědí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3"/>
            </a:pPr>
            <a:r>
              <a:rPr lang="cs-CZ" sz="2000" dirty="0" smtClean="0">
                <a:latin typeface="Calibri"/>
              </a:rPr>
              <a:t> Okolo každého </a:t>
            </a:r>
            <a:r>
              <a:rPr lang="cs-CZ" sz="2000" dirty="0" err="1" smtClean="0">
                <a:latin typeface="Calibri"/>
              </a:rPr>
              <a:t>zelektrovaného</a:t>
            </a:r>
            <a:r>
              <a:rPr lang="cs-CZ" sz="2000" dirty="0" smtClean="0">
                <a:latin typeface="Calibri"/>
              </a:rPr>
              <a:t> tělesa                  A  kladný elektrický náboj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je :                                                                               B  záporný elektrický náboj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C  gravitační pole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D elektrické pole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4"/>
            </a:pPr>
            <a:r>
              <a:rPr lang="cs-CZ" sz="2000" dirty="0" smtClean="0">
                <a:latin typeface="Calibri"/>
              </a:rPr>
              <a:t>Vyber správné tvrzení :                   A  tělesa kladně nabitá a záporně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nabitá se přitahují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B  dvě tělesa záporně nabitá se přitahují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C  dvě tělesa kladně nabitá se přitahují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D  tělesa kladně nabitá a záporně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nabitá se odpuzují</a:t>
            </a:r>
            <a:r>
              <a:rPr lang="cs-CZ" sz="2000" u="sng" dirty="0" smtClean="0">
                <a:latin typeface="Calibri"/>
              </a:rPr>
              <a:t>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Elektrické vlastnosti látek, test – List 3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80728"/>
            <a:ext cx="8229600" cy="5688632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       Nabídka odpovědí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5"/>
            </a:pPr>
            <a:r>
              <a:rPr lang="cs-CZ" sz="2000" dirty="0" smtClean="0">
                <a:latin typeface="Calibri"/>
              </a:rPr>
              <a:t>Neutrony jsou :                                            A  v atomovém jádru a mají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kladný elektrický náboj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B  v atomovém jádru a nemají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elektrický náboj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C  v atomovém jádru a mají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záporný elektrický náboj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D  v atomovém obalu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6.     Kladně nabité těleso                         A  má nadbytek elektronů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B   má nedostatek elektronů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C  má stejný počet elektronů a protonů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D  má méně protonů  než </a:t>
            </a:r>
            <a:r>
              <a:rPr lang="cs-CZ" sz="2000" dirty="0" err="1" smtClean="0">
                <a:latin typeface="Calibri"/>
              </a:rPr>
              <a:t>elektromů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46770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Elektrické vlastnosti látek, test – List 4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94928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Nabídka odpovědí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7.   Který z následujících obrázků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                               C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představuje model atomu </a:t>
            </a:r>
            <a:r>
              <a:rPr lang="cs-CZ" sz="2000" dirty="0" smtClean="0">
                <a:latin typeface="Calibri"/>
              </a:rPr>
              <a:t>hélia?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(je elektricky neutrální)                                     </a:t>
            </a:r>
            <a:r>
              <a:rPr lang="cs-CZ" sz="2000" dirty="0" smtClean="0">
                <a:latin typeface="Calibri"/>
              </a:rPr>
              <a:t>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</a:t>
            </a:r>
            <a:r>
              <a:rPr lang="cs-CZ" sz="2000" dirty="0" smtClean="0">
                <a:latin typeface="Calibri"/>
              </a:rPr>
              <a:t>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B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8.   Atom každého prvku se skládá :                       A  z protonů a neutronů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B  z elektronů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C  z molekul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D  z atomového jádra a obalu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4211960" y="1556792"/>
            <a:ext cx="1944216" cy="1944216"/>
            <a:chOff x="2915816" y="1052736"/>
            <a:chExt cx="4608512" cy="4608512"/>
          </a:xfrm>
        </p:grpSpPr>
        <p:sp>
          <p:nvSpPr>
            <p:cNvPr id="5" name="Elipsa 4"/>
            <p:cNvSpPr/>
            <p:nvPr/>
          </p:nvSpPr>
          <p:spPr>
            <a:xfrm>
              <a:off x="2915816" y="1052736"/>
              <a:ext cx="4608512" cy="46085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Elipsa 5"/>
            <p:cNvSpPr/>
            <p:nvPr/>
          </p:nvSpPr>
          <p:spPr>
            <a:xfrm>
              <a:off x="3923928" y="1988840"/>
              <a:ext cx="2664296" cy="273630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Elipsa 6"/>
            <p:cNvSpPr/>
            <p:nvPr/>
          </p:nvSpPr>
          <p:spPr>
            <a:xfrm>
              <a:off x="4572000" y="2348880"/>
              <a:ext cx="576064" cy="57606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Elipsa 7"/>
            <p:cNvSpPr/>
            <p:nvPr/>
          </p:nvSpPr>
          <p:spPr>
            <a:xfrm>
              <a:off x="5796136" y="2924944"/>
              <a:ext cx="576064" cy="57606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Vývojový diagram: nebo 8"/>
            <p:cNvSpPr/>
            <p:nvPr/>
          </p:nvSpPr>
          <p:spPr>
            <a:xfrm>
              <a:off x="4283968" y="3212976"/>
              <a:ext cx="576064" cy="576064"/>
            </a:xfrm>
            <a:prstGeom prst="flowChartOr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" name="Skupina 20"/>
            <p:cNvGrpSpPr/>
            <p:nvPr/>
          </p:nvGrpSpPr>
          <p:grpSpPr>
            <a:xfrm>
              <a:off x="4139952" y="1484784"/>
              <a:ext cx="576064" cy="576064"/>
              <a:chOff x="4211960" y="1484784"/>
              <a:chExt cx="504056" cy="504056"/>
            </a:xfrm>
          </p:grpSpPr>
          <p:sp>
            <p:nvSpPr>
              <p:cNvPr id="12" name="Elipsa 11"/>
              <p:cNvSpPr/>
              <p:nvPr/>
            </p:nvSpPr>
            <p:spPr>
              <a:xfrm>
                <a:off x="4211960" y="1484784"/>
                <a:ext cx="504056" cy="50405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" name="Přímá spojovací čára 12"/>
              <p:cNvCxnSpPr/>
              <p:nvPr/>
            </p:nvCxnSpPr>
            <p:spPr>
              <a:xfrm>
                <a:off x="4283968" y="1700808"/>
                <a:ext cx="360040" cy="36004"/>
              </a:xfrm>
              <a:prstGeom prst="line">
                <a:avLst/>
              </a:prstGeom>
              <a:ln w="28575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" name="Vývojový diagram: nebo 10"/>
            <p:cNvSpPr/>
            <p:nvPr/>
          </p:nvSpPr>
          <p:spPr>
            <a:xfrm>
              <a:off x="5220072" y="3645024"/>
              <a:ext cx="576064" cy="576064"/>
            </a:xfrm>
            <a:prstGeom prst="flowChartOr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2267744" y="2636912"/>
            <a:ext cx="1728192" cy="1728192"/>
            <a:chOff x="2915816" y="1052736"/>
            <a:chExt cx="4608512" cy="4608512"/>
          </a:xfrm>
        </p:grpSpPr>
        <p:sp>
          <p:nvSpPr>
            <p:cNvPr id="15" name="Elipsa 14"/>
            <p:cNvSpPr/>
            <p:nvPr/>
          </p:nvSpPr>
          <p:spPr>
            <a:xfrm>
              <a:off x="3923928" y="1988840"/>
              <a:ext cx="2664296" cy="273630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Elipsa 15"/>
            <p:cNvSpPr/>
            <p:nvPr/>
          </p:nvSpPr>
          <p:spPr>
            <a:xfrm>
              <a:off x="2915816" y="1052736"/>
              <a:ext cx="4608512" cy="46085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Elipsa 16"/>
            <p:cNvSpPr/>
            <p:nvPr/>
          </p:nvSpPr>
          <p:spPr>
            <a:xfrm>
              <a:off x="4572000" y="2348880"/>
              <a:ext cx="576064" cy="57606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8" name="Skupina 20"/>
            <p:cNvGrpSpPr/>
            <p:nvPr/>
          </p:nvGrpSpPr>
          <p:grpSpPr>
            <a:xfrm>
              <a:off x="4139952" y="1484784"/>
              <a:ext cx="576064" cy="576064"/>
              <a:chOff x="4211960" y="1484784"/>
              <a:chExt cx="504056" cy="504056"/>
            </a:xfrm>
          </p:grpSpPr>
          <p:sp>
            <p:nvSpPr>
              <p:cNvPr id="23" name="Elipsa 22"/>
              <p:cNvSpPr/>
              <p:nvPr/>
            </p:nvSpPr>
            <p:spPr>
              <a:xfrm>
                <a:off x="4211960" y="1484784"/>
                <a:ext cx="504056" cy="50405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4" name="Přímá spojovací čára 23"/>
              <p:cNvCxnSpPr/>
              <p:nvPr/>
            </p:nvCxnSpPr>
            <p:spPr>
              <a:xfrm>
                <a:off x="4283968" y="1700808"/>
                <a:ext cx="360040" cy="36004"/>
              </a:xfrm>
              <a:prstGeom prst="line">
                <a:avLst/>
              </a:prstGeom>
              <a:ln w="28575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" name="Skupina 21"/>
            <p:cNvGrpSpPr/>
            <p:nvPr/>
          </p:nvGrpSpPr>
          <p:grpSpPr>
            <a:xfrm>
              <a:off x="6444208" y="4005064"/>
              <a:ext cx="576064" cy="576064"/>
              <a:chOff x="4211960" y="1484784"/>
              <a:chExt cx="504056" cy="504056"/>
            </a:xfrm>
          </p:grpSpPr>
          <p:sp>
            <p:nvSpPr>
              <p:cNvPr id="21" name="Elipsa 20"/>
              <p:cNvSpPr/>
              <p:nvPr/>
            </p:nvSpPr>
            <p:spPr>
              <a:xfrm>
                <a:off x="4211960" y="1484784"/>
                <a:ext cx="504056" cy="50405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" name="Přímá spojovací čára 21"/>
              <p:cNvCxnSpPr/>
              <p:nvPr/>
            </p:nvCxnSpPr>
            <p:spPr>
              <a:xfrm>
                <a:off x="4283968" y="1700808"/>
                <a:ext cx="360040" cy="36004"/>
              </a:xfrm>
              <a:prstGeom prst="line">
                <a:avLst/>
              </a:prstGeom>
              <a:ln w="28575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0" name="Vývojový diagram: nebo 19"/>
            <p:cNvSpPr/>
            <p:nvPr/>
          </p:nvSpPr>
          <p:spPr>
            <a:xfrm>
              <a:off x="5220072" y="3645024"/>
              <a:ext cx="576064" cy="576064"/>
            </a:xfrm>
            <a:prstGeom prst="flowChartOr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020272" y="1196752"/>
            <a:ext cx="1728192" cy="1728192"/>
            <a:chOff x="2915816" y="1052736"/>
            <a:chExt cx="4608512" cy="4608512"/>
          </a:xfrm>
        </p:grpSpPr>
        <p:sp>
          <p:nvSpPr>
            <p:cNvPr id="26" name="Elipsa 25"/>
            <p:cNvSpPr/>
            <p:nvPr/>
          </p:nvSpPr>
          <p:spPr>
            <a:xfrm>
              <a:off x="2915816" y="1052736"/>
              <a:ext cx="4608512" cy="46085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Elipsa 26"/>
            <p:cNvSpPr/>
            <p:nvPr/>
          </p:nvSpPr>
          <p:spPr>
            <a:xfrm>
              <a:off x="3923928" y="1988840"/>
              <a:ext cx="2664296" cy="273630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Elipsa 27"/>
            <p:cNvSpPr/>
            <p:nvPr/>
          </p:nvSpPr>
          <p:spPr>
            <a:xfrm>
              <a:off x="4572000" y="2348880"/>
              <a:ext cx="576064" cy="57606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Elipsa 28"/>
            <p:cNvSpPr/>
            <p:nvPr/>
          </p:nvSpPr>
          <p:spPr>
            <a:xfrm>
              <a:off x="5796136" y="2924944"/>
              <a:ext cx="576064" cy="57606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Vývojový diagram: nebo 29"/>
            <p:cNvSpPr/>
            <p:nvPr/>
          </p:nvSpPr>
          <p:spPr>
            <a:xfrm>
              <a:off x="4283968" y="3212976"/>
              <a:ext cx="576064" cy="576064"/>
            </a:xfrm>
            <a:prstGeom prst="flowChartOr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1" name="Skupina 20"/>
            <p:cNvGrpSpPr/>
            <p:nvPr/>
          </p:nvGrpSpPr>
          <p:grpSpPr>
            <a:xfrm>
              <a:off x="4139952" y="1484784"/>
              <a:ext cx="576064" cy="576064"/>
              <a:chOff x="4211960" y="1484784"/>
              <a:chExt cx="504056" cy="504056"/>
            </a:xfrm>
          </p:grpSpPr>
          <p:sp>
            <p:nvSpPr>
              <p:cNvPr id="36" name="Elipsa 35"/>
              <p:cNvSpPr/>
              <p:nvPr/>
            </p:nvSpPr>
            <p:spPr>
              <a:xfrm>
                <a:off x="4211960" y="1484784"/>
                <a:ext cx="504056" cy="50405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7" name="Přímá spojovací čára 36"/>
              <p:cNvCxnSpPr/>
              <p:nvPr/>
            </p:nvCxnSpPr>
            <p:spPr>
              <a:xfrm>
                <a:off x="4283968" y="1700808"/>
                <a:ext cx="360040" cy="36004"/>
              </a:xfrm>
              <a:prstGeom prst="line">
                <a:avLst/>
              </a:prstGeom>
              <a:ln w="28575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2" name="Skupina 21"/>
            <p:cNvGrpSpPr/>
            <p:nvPr/>
          </p:nvGrpSpPr>
          <p:grpSpPr>
            <a:xfrm>
              <a:off x="6444208" y="4005064"/>
              <a:ext cx="576064" cy="576064"/>
              <a:chOff x="4211960" y="1484784"/>
              <a:chExt cx="504056" cy="504056"/>
            </a:xfrm>
          </p:grpSpPr>
          <p:sp>
            <p:nvSpPr>
              <p:cNvPr id="34" name="Elipsa 33"/>
              <p:cNvSpPr/>
              <p:nvPr/>
            </p:nvSpPr>
            <p:spPr>
              <a:xfrm>
                <a:off x="4211960" y="1484784"/>
                <a:ext cx="504056" cy="50405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5" name="Přímá spojovací čára 34"/>
              <p:cNvCxnSpPr/>
              <p:nvPr/>
            </p:nvCxnSpPr>
            <p:spPr>
              <a:xfrm>
                <a:off x="4283968" y="1700808"/>
                <a:ext cx="360040" cy="36004"/>
              </a:xfrm>
              <a:prstGeom prst="line">
                <a:avLst/>
              </a:prstGeom>
              <a:ln w="28575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3" name="Vývojový diagram: nebo 32"/>
            <p:cNvSpPr/>
            <p:nvPr/>
          </p:nvSpPr>
          <p:spPr>
            <a:xfrm>
              <a:off x="5220072" y="3645024"/>
              <a:ext cx="576064" cy="576064"/>
            </a:xfrm>
            <a:prstGeom prst="flowChartOr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6012160" y="2852936"/>
            <a:ext cx="1800200" cy="1800200"/>
            <a:chOff x="2915816" y="1052736"/>
            <a:chExt cx="4608512" cy="4608512"/>
          </a:xfrm>
        </p:grpSpPr>
        <p:sp>
          <p:nvSpPr>
            <p:cNvPr id="39" name="Elipsa 38"/>
            <p:cNvSpPr/>
            <p:nvPr/>
          </p:nvSpPr>
          <p:spPr>
            <a:xfrm>
              <a:off x="2915816" y="1052736"/>
              <a:ext cx="4608512" cy="4608512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Elipsa 39"/>
            <p:cNvSpPr/>
            <p:nvPr/>
          </p:nvSpPr>
          <p:spPr>
            <a:xfrm>
              <a:off x="3923928" y="1988840"/>
              <a:ext cx="2664296" cy="273630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Elipsa 40"/>
            <p:cNvSpPr/>
            <p:nvPr/>
          </p:nvSpPr>
          <p:spPr>
            <a:xfrm>
              <a:off x="4572000" y="2348880"/>
              <a:ext cx="576064" cy="57606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Elipsa 41"/>
            <p:cNvSpPr/>
            <p:nvPr/>
          </p:nvSpPr>
          <p:spPr>
            <a:xfrm>
              <a:off x="5796136" y="2924944"/>
              <a:ext cx="576064" cy="576064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Vývojový diagram: nebo 42"/>
            <p:cNvSpPr/>
            <p:nvPr/>
          </p:nvSpPr>
          <p:spPr>
            <a:xfrm>
              <a:off x="4283968" y="3212976"/>
              <a:ext cx="576064" cy="576064"/>
            </a:xfrm>
            <a:prstGeom prst="flowChartOr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4" name="Skupina 20"/>
            <p:cNvGrpSpPr/>
            <p:nvPr/>
          </p:nvGrpSpPr>
          <p:grpSpPr>
            <a:xfrm>
              <a:off x="4139952" y="1484784"/>
              <a:ext cx="576064" cy="576064"/>
              <a:chOff x="4211960" y="1484784"/>
              <a:chExt cx="504056" cy="504056"/>
            </a:xfrm>
          </p:grpSpPr>
          <p:sp>
            <p:nvSpPr>
              <p:cNvPr id="52" name="Elipsa 51"/>
              <p:cNvSpPr/>
              <p:nvPr/>
            </p:nvSpPr>
            <p:spPr>
              <a:xfrm>
                <a:off x="4211960" y="1484784"/>
                <a:ext cx="504056" cy="50405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3" name="Přímá spojovací čára 52"/>
              <p:cNvCxnSpPr/>
              <p:nvPr/>
            </p:nvCxnSpPr>
            <p:spPr>
              <a:xfrm>
                <a:off x="4283968" y="1700808"/>
                <a:ext cx="360040" cy="36004"/>
              </a:xfrm>
              <a:prstGeom prst="line">
                <a:avLst/>
              </a:prstGeom>
              <a:ln w="28575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Skupina 21"/>
            <p:cNvGrpSpPr/>
            <p:nvPr/>
          </p:nvGrpSpPr>
          <p:grpSpPr>
            <a:xfrm>
              <a:off x="6444208" y="4005064"/>
              <a:ext cx="576064" cy="576064"/>
              <a:chOff x="4211960" y="1484784"/>
              <a:chExt cx="504056" cy="504056"/>
            </a:xfrm>
          </p:grpSpPr>
          <p:sp>
            <p:nvSpPr>
              <p:cNvPr id="50" name="Elipsa 49"/>
              <p:cNvSpPr/>
              <p:nvPr/>
            </p:nvSpPr>
            <p:spPr>
              <a:xfrm>
                <a:off x="4211960" y="1484784"/>
                <a:ext cx="504056" cy="50405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1" name="Přímá spojovací čára 50"/>
              <p:cNvCxnSpPr/>
              <p:nvPr/>
            </p:nvCxnSpPr>
            <p:spPr>
              <a:xfrm>
                <a:off x="4283968" y="1700808"/>
                <a:ext cx="360040" cy="36004"/>
              </a:xfrm>
              <a:prstGeom prst="line">
                <a:avLst/>
              </a:prstGeom>
              <a:ln w="28575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6" name="Skupina 24"/>
            <p:cNvGrpSpPr/>
            <p:nvPr/>
          </p:nvGrpSpPr>
          <p:grpSpPr>
            <a:xfrm>
              <a:off x="5292080" y="2276872"/>
              <a:ext cx="576064" cy="576064"/>
              <a:chOff x="4211960" y="1484784"/>
              <a:chExt cx="504056" cy="504056"/>
            </a:xfrm>
          </p:grpSpPr>
          <p:sp>
            <p:nvSpPr>
              <p:cNvPr id="48" name="Elipsa 47"/>
              <p:cNvSpPr/>
              <p:nvPr/>
            </p:nvSpPr>
            <p:spPr>
              <a:xfrm>
                <a:off x="4211960" y="1484784"/>
                <a:ext cx="504056" cy="504056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49" name="Přímá spojovací čára 48"/>
              <p:cNvCxnSpPr/>
              <p:nvPr/>
            </p:nvCxnSpPr>
            <p:spPr>
              <a:xfrm>
                <a:off x="4283968" y="1700808"/>
                <a:ext cx="360040" cy="36004"/>
              </a:xfrm>
              <a:prstGeom prst="line">
                <a:avLst/>
              </a:prstGeom>
              <a:ln w="28575">
                <a:solidFill>
                  <a:schemeClr val="tx1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7" name="Vývojový diagram: nebo 46"/>
            <p:cNvSpPr/>
            <p:nvPr/>
          </p:nvSpPr>
          <p:spPr>
            <a:xfrm>
              <a:off x="5220072" y="3645024"/>
              <a:ext cx="576064" cy="576064"/>
            </a:xfrm>
            <a:prstGeom prst="flowChartOr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46770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Elektrické vlastnosti látek, test – List 5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94928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Nabídka odpovědí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9.        Součástí atomového obalu                                  A  protony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jsou :                                                                        B  elektrony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C  protony a elektrony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D  neutrony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10.   Atomové jádro má :                           A  záporný elektrický náboj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a skládá se z elektronů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B   záporný elektrický náboj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a skládá se z neutronů a protonů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C  kladný elektrický náboj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a skládá se z neutronů a protonů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D   kladný elektrický náboj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a skládá se z protonů a elektronů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Elektrické vlastnosti látek -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1 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B</a:t>
            </a:r>
            <a:r>
              <a:rPr lang="cs-CZ" sz="1800" dirty="0" smtClean="0">
                <a:latin typeface="Calibri"/>
              </a:rPr>
              <a:t>   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</a:t>
            </a:r>
            <a:r>
              <a:rPr lang="cs-CZ" sz="1800" b="1" dirty="0" smtClean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1 b.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</a:t>
            </a:r>
            <a:r>
              <a:rPr lang="cs-CZ" sz="1800" b="1" dirty="0" smtClean="0">
                <a:latin typeface="Calibri"/>
              </a:rPr>
              <a:t> A 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 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</a:t>
            </a:r>
            <a:r>
              <a:rPr lang="cs-CZ" sz="1800" b="1" dirty="0" smtClean="0">
                <a:latin typeface="Calibri"/>
              </a:rPr>
              <a:t>B 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</a:t>
            </a:r>
            <a:r>
              <a:rPr lang="cs-CZ" sz="1800" b="1" dirty="0" smtClean="0">
                <a:latin typeface="Calibri"/>
              </a:rPr>
              <a:t>D</a:t>
            </a:r>
            <a:r>
              <a:rPr lang="cs-CZ" sz="1800" dirty="0" smtClean="0">
                <a:latin typeface="Calibri"/>
              </a:rPr>
              <a:t>    1b.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</a:t>
            </a:r>
            <a:r>
              <a:rPr lang="cs-CZ" sz="1800" b="1" dirty="0" smtClean="0">
                <a:latin typeface="Calibri"/>
              </a:rPr>
              <a:t>B </a:t>
            </a:r>
            <a:r>
              <a:rPr lang="cs-CZ" sz="1800" dirty="0" smtClean="0">
                <a:latin typeface="Calibri"/>
              </a:rPr>
              <a:t>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10.    </a:t>
            </a:r>
            <a:r>
              <a:rPr lang="cs-CZ" sz="1800" b="1" dirty="0" smtClean="0">
                <a:latin typeface="Calibri"/>
              </a:rPr>
              <a:t>C </a:t>
            </a:r>
            <a:r>
              <a:rPr lang="cs-CZ" sz="1800" dirty="0" smtClean="0">
                <a:latin typeface="Calibri"/>
              </a:rPr>
              <a:t>   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Elektrické vlastnosti látek - test – návrh hodnocení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400" b="1" u="sng" dirty="0" smtClean="0">
                <a:latin typeface="Calibri"/>
              </a:rPr>
              <a:t>          </a:t>
            </a:r>
            <a:r>
              <a:rPr lang="cs-CZ" sz="2400" b="1" u="sng" dirty="0" smtClean="0">
                <a:latin typeface="Calibri"/>
              </a:rPr>
              <a:t> počet bodů         známka                                                        </a:t>
            </a:r>
            <a:endParaRPr lang="cs-CZ" sz="24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400" dirty="0" smtClean="0">
                <a:latin typeface="Calibri"/>
              </a:rPr>
              <a:t>            10 b. – 9 </a:t>
            </a:r>
            <a:r>
              <a:rPr lang="cs-CZ" sz="2400" dirty="0" err="1" smtClean="0">
                <a:latin typeface="Calibri"/>
              </a:rPr>
              <a:t>b</a:t>
            </a:r>
            <a:r>
              <a:rPr lang="cs-CZ" sz="2400" dirty="0" smtClean="0">
                <a:latin typeface="Calibri"/>
              </a:rPr>
              <a:t>.        </a:t>
            </a:r>
            <a:r>
              <a:rPr lang="cs-CZ" sz="2400" dirty="0" smtClean="0">
                <a:latin typeface="Calibri"/>
              </a:rPr>
              <a:t>      </a:t>
            </a:r>
            <a:r>
              <a:rPr lang="cs-CZ" sz="2400" b="1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400" dirty="0" smtClean="0">
                <a:latin typeface="Calibri"/>
              </a:rPr>
              <a:t>    </a:t>
            </a:r>
            <a:r>
              <a:rPr lang="cs-CZ" sz="2400" dirty="0">
                <a:latin typeface="Calibri"/>
              </a:rPr>
              <a:t> </a:t>
            </a:r>
            <a:r>
              <a:rPr lang="cs-CZ" sz="2400" dirty="0" smtClean="0">
                <a:latin typeface="Calibri"/>
              </a:rPr>
              <a:t>      </a:t>
            </a:r>
            <a:r>
              <a:rPr lang="cs-CZ" sz="2400" b="1" dirty="0" smtClean="0">
                <a:latin typeface="Calibri"/>
              </a:rPr>
              <a:t>   </a:t>
            </a:r>
            <a:r>
              <a:rPr lang="cs-CZ" sz="2400" dirty="0" smtClean="0">
                <a:latin typeface="Calibri"/>
              </a:rPr>
              <a:t>8 </a:t>
            </a:r>
            <a:r>
              <a:rPr lang="cs-CZ" sz="2400" dirty="0">
                <a:latin typeface="Calibri"/>
              </a:rPr>
              <a:t>b. </a:t>
            </a:r>
            <a:r>
              <a:rPr lang="cs-CZ" sz="2400" dirty="0" smtClean="0">
                <a:latin typeface="Calibri"/>
              </a:rPr>
              <a:t>–  </a:t>
            </a:r>
            <a:r>
              <a:rPr lang="cs-CZ" sz="2400" dirty="0" smtClean="0">
                <a:latin typeface="Calibri"/>
              </a:rPr>
              <a:t>7 </a:t>
            </a:r>
            <a:r>
              <a:rPr lang="cs-CZ" sz="2400" dirty="0" err="1" smtClean="0">
                <a:latin typeface="Calibri"/>
              </a:rPr>
              <a:t>b</a:t>
            </a:r>
            <a:r>
              <a:rPr lang="cs-CZ" sz="2400" dirty="0">
                <a:latin typeface="Calibri"/>
              </a:rPr>
              <a:t>. </a:t>
            </a:r>
            <a:r>
              <a:rPr lang="cs-CZ" sz="2400" b="1" dirty="0">
                <a:latin typeface="Calibri"/>
              </a:rPr>
              <a:t>  </a:t>
            </a:r>
            <a:r>
              <a:rPr lang="cs-CZ" sz="2400" b="1" dirty="0" smtClean="0">
                <a:latin typeface="Calibri"/>
              </a:rPr>
              <a:t>   </a:t>
            </a:r>
            <a:r>
              <a:rPr lang="cs-CZ" sz="2400" b="1" dirty="0" smtClean="0">
                <a:latin typeface="Calibri"/>
              </a:rPr>
              <a:t>       </a:t>
            </a:r>
            <a:r>
              <a:rPr lang="cs-CZ" sz="2400" b="1" dirty="0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400" b="1" dirty="0" smtClean="0">
                <a:latin typeface="Calibri"/>
              </a:rPr>
              <a:t>             </a:t>
            </a:r>
            <a:endParaRPr lang="cs-CZ" sz="24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400" dirty="0" smtClean="0">
                <a:latin typeface="Calibri"/>
              </a:rPr>
              <a:t>              </a:t>
            </a:r>
            <a:r>
              <a:rPr lang="cs-CZ" sz="2400" dirty="0" smtClean="0">
                <a:latin typeface="Calibri"/>
              </a:rPr>
              <a:t>6 </a:t>
            </a:r>
            <a:r>
              <a:rPr lang="cs-CZ" sz="2400" dirty="0" err="1" smtClean="0">
                <a:latin typeface="Calibri"/>
              </a:rPr>
              <a:t>b</a:t>
            </a:r>
            <a:r>
              <a:rPr lang="cs-CZ" sz="2400" dirty="0" smtClean="0">
                <a:latin typeface="Calibri"/>
              </a:rPr>
              <a:t>. –  4 b.</a:t>
            </a:r>
            <a:r>
              <a:rPr lang="cs-CZ" sz="2400" b="1" dirty="0" smtClean="0">
                <a:latin typeface="Calibri"/>
              </a:rPr>
              <a:t>      </a:t>
            </a:r>
            <a:r>
              <a:rPr lang="cs-CZ" sz="2400" b="1" dirty="0" smtClean="0">
                <a:latin typeface="Calibri"/>
              </a:rPr>
              <a:t>       </a:t>
            </a:r>
            <a:r>
              <a:rPr lang="cs-CZ" sz="2400" b="1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400" dirty="0" smtClean="0">
                <a:latin typeface="Calibri"/>
              </a:rPr>
              <a:t>              3 b. –  2 b.       </a:t>
            </a:r>
            <a:r>
              <a:rPr lang="cs-CZ" sz="2400" dirty="0" smtClean="0">
                <a:latin typeface="Calibri"/>
              </a:rPr>
              <a:t>      </a:t>
            </a:r>
            <a:r>
              <a:rPr lang="cs-CZ" sz="2400" b="1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400" dirty="0" smtClean="0">
                <a:latin typeface="Calibri"/>
              </a:rPr>
              <a:t>              1 b. –  0 </a:t>
            </a:r>
            <a:r>
              <a:rPr lang="cs-CZ" sz="2400" dirty="0" err="1" smtClean="0">
                <a:latin typeface="Calibri"/>
              </a:rPr>
              <a:t>b</a:t>
            </a:r>
            <a:r>
              <a:rPr lang="cs-CZ" sz="2400" dirty="0" smtClean="0">
                <a:latin typeface="Calibri"/>
              </a:rPr>
              <a:t>.  </a:t>
            </a:r>
            <a:r>
              <a:rPr lang="cs-CZ" sz="2400" b="1" dirty="0" smtClean="0">
                <a:latin typeface="Calibri"/>
              </a:rPr>
              <a:t>       </a:t>
            </a:r>
            <a:r>
              <a:rPr lang="cs-CZ" sz="2400" b="1" dirty="0" smtClean="0">
                <a:latin typeface="Calibri"/>
              </a:rPr>
              <a:t>    </a:t>
            </a:r>
            <a:r>
              <a:rPr lang="cs-CZ" sz="2400" b="1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1380995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893</TotalTime>
  <Words>712</Words>
  <Application>Microsoft Office PowerPoint</Application>
  <PresentationFormat>Předvádění na obrazovce (4:3)</PresentationFormat>
  <Paragraphs>129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Elektrické vlastnosti látek, test – List 1 </vt:lpstr>
      <vt:lpstr>Elektrické vlastnosti látek, test – List 2 </vt:lpstr>
      <vt:lpstr>Elektrické vlastnosti látek, test – List 3 </vt:lpstr>
      <vt:lpstr>Elektrické vlastnosti látek, test – List 4 </vt:lpstr>
      <vt:lpstr>Elektrické vlastnosti látek, test – List 5</vt:lpstr>
      <vt:lpstr>Elektrické vlastnosti látek - test – řešení</vt:lpstr>
      <vt:lpstr>Elektrické vlastnosti látek - test – návrh hodnocení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Škola</cp:lastModifiedBy>
  <cp:revision>76</cp:revision>
  <dcterms:created xsi:type="dcterms:W3CDTF">2012-06-01T22:10:47Z</dcterms:created>
  <dcterms:modified xsi:type="dcterms:W3CDTF">2012-12-14T14:38:26Z</dcterms:modified>
</cp:coreProperties>
</file>