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51" r:id="rId2"/>
    <p:sldId id="318" r:id="rId3"/>
    <p:sldId id="317" r:id="rId4"/>
    <p:sldId id="321" r:id="rId5"/>
    <p:sldId id="320" r:id="rId6"/>
    <p:sldId id="285" r:id="rId7"/>
    <p:sldId id="352" r:id="rId8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333300"/>
    <a:srgbClr val="336600"/>
    <a:srgbClr val="3333CC"/>
    <a:srgbClr val="FFCC00"/>
    <a:srgbClr val="00FFCC"/>
    <a:srgbClr val="FFFFCC"/>
    <a:srgbClr val="FFFF99"/>
    <a:srgbClr val="00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8DB2C3EE-E620-4878-AFDF-4F8BBB094C6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5C3FA-BAD2-4C86-B21B-21D20BFC4E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5F65DC-AB95-488B-8706-A8A3E4A3B64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D47163-D4D6-4634-AA62-05154707CE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86DBB-68F2-4414-BDDE-9AEB5B9C9F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B3345-18E1-4A3C-9AA3-A1A907D0BF3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BAF174-9190-4821-85F5-BEF7FEBDB3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FD1F00-754D-4690-B7A2-1B961C44A7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A1B989-69D6-41D4-9EE7-01EF314EFC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49E873-02DA-4B08-B50B-9784F77332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F9A706-8352-42B0-8B9F-02D43B6814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0C0831-E71B-4607-9EC9-23B976770F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C584901-8D5B-43CF-A9B6-E4757712FA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96DF282-26CD-4658-A8D0-894CFBC1F0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A92F93E-E7FC-4F50-A359-5754E156A7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B94445B-FF1E-4559-A2E3-2DF461EBED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8C4671C-5951-4317-A4F6-6986D42A5A0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B7D7B6B0-7CBA-4AE3-A610-8EB44C4AA75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VY_32_INOVACE_CH_1_BAR_16_OBECNACHEMIE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Diagramy molekulových orbitalů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s tvorbou molekulových orbitalů.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474" name="Group 2"/>
          <p:cNvGrpSpPr>
            <a:grpSpLocks/>
          </p:cNvGrpSpPr>
          <p:nvPr/>
        </p:nvGrpSpPr>
        <p:grpSpPr bwMode="auto">
          <a:xfrm>
            <a:off x="323850" y="1341438"/>
            <a:ext cx="4897438" cy="4608512"/>
            <a:chOff x="204" y="845"/>
            <a:chExt cx="3085" cy="2903"/>
          </a:xfrm>
        </p:grpSpPr>
        <p:grpSp>
          <p:nvGrpSpPr>
            <p:cNvPr id="105475" name="Group 3"/>
            <p:cNvGrpSpPr>
              <a:grpSpLocks/>
            </p:cNvGrpSpPr>
            <p:nvPr/>
          </p:nvGrpSpPr>
          <p:grpSpPr bwMode="auto">
            <a:xfrm>
              <a:off x="567" y="845"/>
              <a:ext cx="2314" cy="2903"/>
              <a:chOff x="113" y="890"/>
              <a:chExt cx="2314" cy="2903"/>
            </a:xfrm>
          </p:grpSpPr>
          <p:grpSp>
            <p:nvGrpSpPr>
              <p:cNvPr id="105476" name="Group 4"/>
              <p:cNvGrpSpPr>
                <a:grpSpLocks/>
              </p:cNvGrpSpPr>
              <p:nvPr/>
            </p:nvGrpSpPr>
            <p:grpSpPr bwMode="auto">
              <a:xfrm>
                <a:off x="113" y="890"/>
                <a:ext cx="2314" cy="1679"/>
                <a:chOff x="2744" y="1706"/>
                <a:chExt cx="2314" cy="1679"/>
              </a:xfrm>
            </p:grpSpPr>
            <p:grpSp>
              <p:nvGrpSpPr>
                <p:cNvPr id="105477" name="Group 5"/>
                <p:cNvGrpSpPr>
                  <a:grpSpLocks/>
                </p:cNvGrpSpPr>
                <p:nvPr/>
              </p:nvGrpSpPr>
              <p:grpSpPr bwMode="auto">
                <a:xfrm>
                  <a:off x="2744" y="1706"/>
                  <a:ext cx="2314" cy="1679"/>
                  <a:chOff x="2744" y="1706"/>
                  <a:chExt cx="2314" cy="1679"/>
                </a:xfrm>
              </p:grpSpPr>
              <p:sp>
                <p:nvSpPr>
                  <p:cNvPr id="105478" name="Rectangle 6"/>
                  <p:cNvSpPr>
                    <a:spLocks noChangeArrowheads="1"/>
                  </p:cNvSpPr>
                  <p:nvPr/>
                </p:nvSpPr>
                <p:spPr bwMode="auto">
                  <a:xfrm>
                    <a:off x="3763" y="1706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 dirty="0"/>
                  </a:p>
                </p:txBody>
              </p:sp>
              <p:sp>
                <p:nvSpPr>
                  <p:cNvPr id="105479" name="Rectangle 7"/>
                  <p:cNvSpPr>
                    <a:spLocks noChangeArrowheads="1"/>
                  </p:cNvSpPr>
                  <p:nvPr/>
                </p:nvSpPr>
                <p:spPr bwMode="auto">
                  <a:xfrm>
                    <a:off x="3763" y="3158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 dirty="0"/>
                  </a:p>
                </p:txBody>
              </p:sp>
              <p:grpSp>
                <p:nvGrpSpPr>
                  <p:cNvPr id="105480" name="Group 8"/>
                  <p:cNvGrpSpPr>
                    <a:grpSpLocks/>
                  </p:cNvGrpSpPr>
                  <p:nvPr/>
                </p:nvGrpSpPr>
                <p:grpSpPr bwMode="auto">
                  <a:xfrm>
                    <a:off x="3651" y="2024"/>
                    <a:ext cx="454" cy="227"/>
                    <a:chOff x="2880" y="3339"/>
                    <a:chExt cx="454" cy="227"/>
                  </a:xfrm>
                </p:grpSpPr>
                <p:sp>
                  <p:nvSpPr>
                    <p:cNvPr id="105481" name="Rectangle 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107" y="3339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  <p:sp>
                  <p:nvSpPr>
                    <p:cNvPr id="105482" name="Rectangle 1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880" y="3339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</p:grpSp>
              <p:grpSp>
                <p:nvGrpSpPr>
                  <p:cNvPr id="105483" name="Group 11"/>
                  <p:cNvGrpSpPr>
                    <a:grpSpLocks/>
                  </p:cNvGrpSpPr>
                  <p:nvPr/>
                </p:nvGrpSpPr>
                <p:grpSpPr bwMode="auto">
                  <a:xfrm>
                    <a:off x="3651" y="2840"/>
                    <a:ext cx="454" cy="227"/>
                    <a:chOff x="2880" y="3339"/>
                    <a:chExt cx="454" cy="227"/>
                  </a:xfrm>
                </p:grpSpPr>
                <p:sp>
                  <p:nvSpPr>
                    <p:cNvPr id="105484" name="Rectangle 12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107" y="3339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  <p:sp>
                  <p:nvSpPr>
                    <p:cNvPr id="105485" name="Rectangle 13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880" y="3339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</p:grpSp>
              <p:grpSp>
                <p:nvGrpSpPr>
                  <p:cNvPr id="105486" name="Group 14"/>
                  <p:cNvGrpSpPr>
                    <a:grpSpLocks/>
                  </p:cNvGrpSpPr>
                  <p:nvPr/>
                </p:nvGrpSpPr>
                <p:grpSpPr bwMode="auto">
                  <a:xfrm>
                    <a:off x="4377" y="2432"/>
                    <a:ext cx="681" cy="227"/>
                    <a:chOff x="748" y="1616"/>
                    <a:chExt cx="681" cy="227"/>
                  </a:xfrm>
                </p:grpSpPr>
                <p:sp>
                  <p:nvSpPr>
                    <p:cNvPr id="105487" name="Rectangle 1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202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  <p:sp>
                  <p:nvSpPr>
                    <p:cNvPr id="105488" name="Rectangle 16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975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  <p:sp>
                  <p:nvSpPr>
                    <p:cNvPr id="105489" name="Rectangle 17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748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</p:grpSp>
              <p:grpSp>
                <p:nvGrpSpPr>
                  <p:cNvPr id="105490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744" y="2432"/>
                    <a:ext cx="681" cy="227"/>
                    <a:chOff x="748" y="1616"/>
                    <a:chExt cx="681" cy="227"/>
                  </a:xfrm>
                </p:grpSpPr>
                <p:sp>
                  <p:nvSpPr>
                    <p:cNvPr id="105491" name="Rectangle 1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202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  <p:sp>
                  <p:nvSpPr>
                    <p:cNvPr id="105492" name="Rectangle 2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975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  <p:sp>
                  <p:nvSpPr>
                    <p:cNvPr id="105493" name="Rectangle 21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748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 dirty="0"/>
                    </a:p>
                  </p:txBody>
                </p:sp>
              </p:grpSp>
            </p:grpSp>
            <p:sp>
              <p:nvSpPr>
                <p:cNvPr id="105494" name="Line 22"/>
                <p:cNvSpPr>
                  <a:spLocks noChangeShapeType="1"/>
                </p:cNvSpPr>
                <p:nvPr/>
              </p:nvSpPr>
              <p:spPr bwMode="auto">
                <a:xfrm flipV="1">
                  <a:off x="3334" y="2115"/>
                  <a:ext cx="317" cy="31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495" name="Line 23"/>
                <p:cNvSpPr>
                  <a:spLocks noChangeShapeType="1"/>
                </p:cNvSpPr>
                <p:nvPr/>
              </p:nvSpPr>
              <p:spPr bwMode="auto">
                <a:xfrm flipV="1">
                  <a:off x="3334" y="1797"/>
                  <a:ext cx="408" cy="63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496" name="Line 24"/>
                <p:cNvSpPr>
                  <a:spLocks noChangeShapeType="1"/>
                </p:cNvSpPr>
                <p:nvPr/>
              </p:nvSpPr>
              <p:spPr bwMode="auto">
                <a:xfrm>
                  <a:off x="3334" y="2659"/>
                  <a:ext cx="317" cy="31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497" name="Line 25"/>
                <p:cNvSpPr>
                  <a:spLocks noChangeShapeType="1"/>
                </p:cNvSpPr>
                <p:nvPr/>
              </p:nvSpPr>
              <p:spPr bwMode="auto">
                <a:xfrm>
                  <a:off x="3334" y="2659"/>
                  <a:ext cx="408" cy="63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498" name="Line 26"/>
                <p:cNvSpPr>
                  <a:spLocks noChangeShapeType="1"/>
                </p:cNvSpPr>
                <p:nvPr/>
              </p:nvSpPr>
              <p:spPr bwMode="auto">
                <a:xfrm>
                  <a:off x="4105" y="2115"/>
                  <a:ext cx="363" cy="31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499" name="Line 27"/>
                <p:cNvSpPr>
                  <a:spLocks noChangeShapeType="1"/>
                </p:cNvSpPr>
                <p:nvPr/>
              </p:nvSpPr>
              <p:spPr bwMode="auto">
                <a:xfrm>
                  <a:off x="4014" y="1797"/>
                  <a:ext cx="454" cy="63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500" name="Line 28"/>
                <p:cNvSpPr>
                  <a:spLocks noChangeShapeType="1"/>
                </p:cNvSpPr>
                <p:nvPr/>
              </p:nvSpPr>
              <p:spPr bwMode="auto">
                <a:xfrm flipV="1">
                  <a:off x="4014" y="2659"/>
                  <a:ext cx="454" cy="63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501" name="Line 29"/>
                <p:cNvSpPr>
                  <a:spLocks noChangeShapeType="1"/>
                </p:cNvSpPr>
                <p:nvPr/>
              </p:nvSpPr>
              <p:spPr bwMode="auto">
                <a:xfrm flipV="1">
                  <a:off x="4105" y="2659"/>
                  <a:ext cx="363" cy="31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</p:grpSp>
          <p:grpSp>
            <p:nvGrpSpPr>
              <p:cNvPr id="105502" name="Group 30"/>
              <p:cNvGrpSpPr>
                <a:grpSpLocks/>
              </p:cNvGrpSpPr>
              <p:nvPr/>
            </p:nvGrpSpPr>
            <p:grpSpPr bwMode="auto">
              <a:xfrm>
                <a:off x="340" y="2886"/>
                <a:ext cx="1860" cy="907"/>
                <a:chOff x="340" y="2886"/>
                <a:chExt cx="1860" cy="907"/>
              </a:xfrm>
            </p:grpSpPr>
            <p:grpSp>
              <p:nvGrpSpPr>
                <p:cNvPr id="105503" name="Group 31"/>
                <p:cNvGrpSpPr>
                  <a:grpSpLocks/>
                </p:cNvGrpSpPr>
                <p:nvPr/>
              </p:nvGrpSpPr>
              <p:grpSpPr bwMode="auto">
                <a:xfrm>
                  <a:off x="340" y="2886"/>
                  <a:ext cx="1860" cy="907"/>
                  <a:chOff x="340" y="2886"/>
                  <a:chExt cx="1860" cy="907"/>
                </a:xfrm>
              </p:grpSpPr>
              <p:sp>
                <p:nvSpPr>
                  <p:cNvPr id="105504" name="Rectangle 32"/>
                  <p:cNvSpPr>
                    <a:spLocks noChangeArrowheads="1"/>
                  </p:cNvSpPr>
                  <p:nvPr/>
                </p:nvSpPr>
                <p:spPr bwMode="auto">
                  <a:xfrm>
                    <a:off x="1122" y="2886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 dirty="0"/>
                  </a:p>
                </p:txBody>
              </p:sp>
              <p:sp>
                <p:nvSpPr>
                  <p:cNvPr id="105505" name="Rectangle 33"/>
                  <p:cNvSpPr>
                    <a:spLocks noChangeArrowheads="1"/>
                  </p:cNvSpPr>
                  <p:nvPr/>
                </p:nvSpPr>
                <p:spPr bwMode="auto">
                  <a:xfrm>
                    <a:off x="1122" y="3566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 dirty="0"/>
                  </a:p>
                </p:txBody>
              </p:sp>
              <p:sp>
                <p:nvSpPr>
                  <p:cNvPr id="105506" name="Rectangle 34"/>
                  <p:cNvSpPr>
                    <a:spLocks noChangeArrowheads="1"/>
                  </p:cNvSpPr>
                  <p:nvPr/>
                </p:nvSpPr>
                <p:spPr bwMode="auto">
                  <a:xfrm>
                    <a:off x="1973" y="3203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 dirty="0"/>
                  </a:p>
                </p:txBody>
              </p:sp>
              <p:sp>
                <p:nvSpPr>
                  <p:cNvPr id="105507" name="Rectangle 35"/>
                  <p:cNvSpPr>
                    <a:spLocks noChangeArrowheads="1"/>
                  </p:cNvSpPr>
                  <p:nvPr/>
                </p:nvSpPr>
                <p:spPr bwMode="auto">
                  <a:xfrm>
                    <a:off x="340" y="3203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 dirty="0"/>
                  </a:p>
                </p:txBody>
              </p:sp>
            </p:grpSp>
            <p:sp>
              <p:nvSpPr>
                <p:cNvPr id="105508" name="Line 36"/>
                <p:cNvSpPr>
                  <a:spLocks noChangeShapeType="1"/>
                </p:cNvSpPr>
                <p:nvPr/>
              </p:nvSpPr>
              <p:spPr bwMode="auto">
                <a:xfrm flipV="1">
                  <a:off x="567" y="2977"/>
                  <a:ext cx="554" cy="22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509" name="Line 37"/>
                <p:cNvSpPr>
                  <a:spLocks noChangeShapeType="1"/>
                </p:cNvSpPr>
                <p:nvPr/>
              </p:nvSpPr>
              <p:spPr bwMode="auto">
                <a:xfrm>
                  <a:off x="567" y="3430"/>
                  <a:ext cx="554" cy="273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510" name="Line 38"/>
                <p:cNvSpPr>
                  <a:spLocks noChangeShapeType="1"/>
                </p:cNvSpPr>
                <p:nvPr/>
              </p:nvSpPr>
              <p:spPr bwMode="auto">
                <a:xfrm flipV="1">
                  <a:off x="1348" y="3430"/>
                  <a:ext cx="625" cy="273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105511" name="Line 39"/>
                <p:cNvSpPr>
                  <a:spLocks noChangeShapeType="1"/>
                </p:cNvSpPr>
                <p:nvPr/>
              </p:nvSpPr>
              <p:spPr bwMode="auto">
                <a:xfrm>
                  <a:off x="1338" y="2976"/>
                  <a:ext cx="635" cy="22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105512" name="Text Box 40"/>
            <p:cNvSpPr txBox="1">
              <a:spLocks noChangeArrowheads="1"/>
            </p:cNvSpPr>
            <p:nvPr/>
          </p:nvSpPr>
          <p:spPr bwMode="auto">
            <a:xfrm>
              <a:off x="431" y="3126"/>
              <a:ext cx="318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000" dirty="0"/>
                <a:t>2s</a:t>
              </a:r>
            </a:p>
          </p:txBody>
        </p:sp>
        <p:sp>
          <p:nvSpPr>
            <p:cNvPr id="105513" name="Text Box 41"/>
            <p:cNvSpPr txBox="1">
              <a:spLocks noChangeArrowheads="1"/>
            </p:cNvSpPr>
            <p:nvPr/>
          </p:nvSpPr>
          <p:spPr bwMode="auto">
            <a:xfrm>
              <a:off x="204" y="1584"/>
              <a:ext cx="317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000" dirty="0"/>
                <a:t>2p</a:t>
              </a:r>
            </a:p>
          </p:txBody>
        </p:sp>
        <p:sp>
          <p:nvSpPr>
            <p:cNvPr id="105514" name="Text Box 42"/>
            <p:cNvSpPr txBox="1">
              <a:spLocks noChangeArrowheads="1"/>
            </p:cNvSpPr>
            <p:nvPr/>
          </p:nvSpPr>
          <p:spPr bwMode="auto">
            <a:xfrm>
              <a:off x="2971" y="1584"/>
              <a:ext cx="318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000" dirty="0"/>
                <a:t>2p</a:t>
              </a:r>
            </a:p>
          </p:txBody>
        </p:sp>
        <p:sp>
          <p:nvSpPr>
            <p:cNvPr id="105515" name="Text Box 43"/>
            <p:cNvSpPr txBox="1">
              <a:spLocks noChangeArrowheads="1"/>
            </p:cNvSpPr>
            <p:nvPr/>
          </p:nvSpPr>
          <p:spPr bwMode="auto">
            <a:xfrm>
              <a:off x="2699" y="3119"/>
              <a:ext cx="318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000" dirty="0"/>
                <a:t>2s</a:t>
              </a:r>
            </a:p>
          </p:txBody>
        </p:sp>
      </p:grpSp>
      <p:grpSp>
        <p:nvGrpSpPr>
          <p:cNvPr id="105516" name="Group 44"/>
          <p:cNvGrpSpPr>
            <a:grpSpLocks/>
          </p:cNvGrpSpPr>
          <p:nvPr/>
        </p:nvGrpSpPr>
        <p:grpSpPr bwMode="auto">
          <a:xfrm>
            <a:off x="2987675" y="1341438"/>
            <a:ext cx="1016000" cy="4660900"/>
            <a:chOff x="1882" y="845"/>
            <a:chExt cx="640" cy="2936"/>
          </a:xfrm>
        </p:grpSpPr>
        <p:sp>
          <p:nvSpPr>
            <p:cNvPr id="105517" name="Text Box 45"/>
            <p:cNvSpPr txBox="1">
              <a:spLocks noChangeArrowheads="1"/>
            </p:cNvSpPr>
            <p:nvPr/>
          </p:nvSpPr>
          <p:spPr bwMode="auto">
            <a:xfrm>
              <a:off x="1883" y="3531"/>
              <a:ext cx="362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l-GR" sz="2000" dirty="0">
                  <a:cs typeface="Times New Roman" pitchFamily="18" charset="0"/>
                </a:rPr>
                <a:t>σ</a:t>
              </a:r>
              <a:r>
                <a:rPr lang="cs-CZ" sz="2000" baseline="-25000" dirty="0" err="1">
                  <a:cs typeface="Times New Roman" pitchFamily="18" charset="0"/>
                </a:rPr>
                <a:t>s</a:t>
              </a:r>
              <a:r>
                <a:rPr lang="cs-CZ" sz="2000" baseline="30000" dirty="0" err="1">
                  <a:cs typeface="Times New Roman" pitchFamily="18" charset="0"/>
                </a:rPr>
                <a:t>b</a:t>
              </a:r>
              <a:endParaRPr lang="el-GR" sz="2000" dirty="0">
                <a:cs typeface="Times New Roman" pitchFamily="18" charset="0"/>
              </a:endParaRPr>
            </a:p>
          </p:txBody>
        </p:sp>
        <p:sp>
          <p:nvSpPr>
            <p:cNvPr id="105518" name="Text Box 46"/>
            <p:cNvSpPr txBox="1">
              <a:spLocks noChangeArrowheads="1"/>
            </p:cNvSpPr>
            <p:nvPr/>
          </p:nvSpPr>
          <p:spPr bwMode="auto">
            <a:xfrm>
              <a:off x="1883" y="2847"/>
              <a:ext cx="362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l-GR" sz="2000">
                  <a:cs typeface="Times New Roman" pitchFamily="18" charset="0"/>
                </a:rPr>
                <a:t>σ</a:t>
              </a:r>
              <a:r>
                <a:rPr lang="cs-CZ" sz="2000" baseline="-25000">
                  <a:cs typeface="Times New Roman" pitchFamily="18" charset="0"/>
                </a:rPr>
                <a:t>s</a:t>
              </a:r>
              <a:r>
                <a:rPr lang="cs-CZ" sz="2000" baseline="30000">
                  <a:cs typeface="Times New Roman" pitchFamily="18" charset="0"/>
                </a:rPr>
                <a:t>a</a:t>
              </a:r>
              <a:endParaRPr lang="el-GR" sz="2000" baseline="30000">
                <a:cs typeface="Times New Roman" pitchFamily="18" charset="0"/>
              </a:endParaRPr>
            </a:p>
          </p:txBody>
        </p:sp>
        <p:sp>
          <p:nvSpPr>
            <p:cNvPr id="105519" name="Text Box 47"/>
            <p:cNvSpPr txBox="1">
              <a:spLocks noChangeArrowheads="1"/>
            </p:cNvSpPr>
            <p:nvPr/>
          </p:nvSpPr>
          <p:spPr bwMode="auto">
            <a:xfrm>
              <a:off x="1882" y="2296"/>
              <a:ext cx="409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l-GR" sz="2000">
                  <a:cs typeface="Times New Roman" pitchFamily="18" charset="0"/>
                </a:rPr>
                <a:t>σ</a:t>
              </a:r>
              <a:r>
                <a:rPr lang="cs-CZ" sz="2000" baseline="-25000">
                  <a:cs typeface="Times New Roman" pitchFamily="18" charset="0"/>
                </a:rPr>
                <a:t>z</a:t>
              </a:r>
              <a:r>
                <a:rPr lang="cs-CZ" sz="2000" baseline="30000">
                  <a:cs typeface="Times New Roman" pitchFamily="18" charset="0"/>
                </a:rPr>
                <a:t>b</a:t>
              </a:r>
              <a:endParaRPr lang="el-GR" sz="2000">
                <a:cs typeface="Times New Roman" pitchFamily="18" charset="0"/>
              </a:endParaRPr>
            </a:p>
          </p:txBody>
        </p:sp>
        <p:sp>
          <p:nvSpPr>
            <p:cNvPr id="105520" name="Text Box 48"/>
            <p:cNvSpPr txBox="1">
              <a:spLocks noChangeArrowheads="1"/>
            </p:cNvSpPr>
            <p:nvPr/>
          </p:nvSpPr>
          <p:spPr bwMode="auto">
            <a:xfrm>
              <a:off x="1883" y="845"/>
              <a:ext cx="408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l-GR" sz="2000">
                  <a:cs typeface="Times New Roman" pitchFamily="18" charset="0"/>
                </a:rPr>
                <a:t>σ</a:t>
              </a:r>
              <a:r>
                <a:rPr lang="cs-CZ" sz="2000" baseline="-25000">
                  <a:cs typeface="Times New Roman" pitchFamily="18" charset="0"/>
                </a:rPr>
                <a:t>z</a:t>
              </a:r>
              <a:r>
                <a:rPr lang="cs-CZ" sz="2000" baseline="30000">
                  <a:cs typeface="Times New Roman" pitchFamily="18" charset="0"/>
                </a:rPr>
                <a:t>a</a:t>
              </a:r>
              <a:endParaRPr lang="el-GR" sz="2000">
                <a:cs typeface="Times New Roman" pitchFamily="18" charset="0"/>
              </a:endParaRPr>
            </a:p>
          </p:txBody>
        </p:sp>
        <p:sp>
          <p:nvSpPr>
            <p:cNvPr id="105521" name="Text Box 49"/>
            <p:cNvSpPr txBox="1">
              <a:spLocks noChangeArrowheads="1"/>
            </p:cNvSpPr>
            <p:nvPr/>
          </p:nvSpPr>
          <p:spPr bwMode="auto">
            <a:xfrm>
              <a:off x="1973" y="1979"/>
              <a:ext cx="544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l-GR" sz="2000">
                  <a:cs typeface="Times New Roman" pitchFamily="18" charset="0"/>
                </a:rPr>
                <a:t>π</a:t>
              </a:r>
              <a:r>
                <a:rPr lang="cs-CZ" sz="2000" baseline="-25000">
                  <a:cs typeface="Times New Roman" pitchFamily="18" charset="0"/>
                </a:rPr>
                <a:t>x</a:t>
              </a:r>
              <a:r>
                <a:rPr lang="cs-CZ" sz="2000" baseline="30000">
                  <a:cs typeface="Times New Roman" pitchFamily="18" charset="0"/>
                </a:rPr>
                <a:t>b</a:t>
              </a:r>
              <a:r>
                <a:rPr lang="el-GR" sz="2000">
                  <a:cs typeface="Times New Roman" pitchFamily="18" charset="0"/>
                </a:rPr>
                <a:t>π</a:t>
              </a:r>
              <a:r>
                <a:rPr lang="cs-CZ" sz="2000" baseline="-25000">
                  <a:cs typeface="Times New Roman" pitchFamily="18" charset="0"/>
                </a:rPr>
                <a:t>y</a:t>
              </a:r>
              <a:r>
                <a:rPr lang="cs-CZ" sz="2000" baseline="30000">
                  <a:cs typeface="Times New Roman" pitchFamily="18" charset="0"/>
                </a:rPr>
                <a:t>b</a:t>
              </a:r>
              <a:endParaRPr lang="el-GR" sz="2000">
                <a:cs typeface="Times New Roman" pitchFamily="18" charset="0"/>
              </a:endParaRPr>
            </a:p>
          </p:txBody>
        </p:sp>
        <p:sp>
          <p:nvSpPr>
            <p:cNvPr id="105522" name="Text Box 50"/>
            <p:cNvSpPr txBox="1">
              <a:spLocks noChangeArrowheads="1"/>
            </p:cNvSpPr>
            <p:nvPr/>
          </p:nvSpPr>
          <p:spPr bwMode="auto">
            <a:xfrm>
              <a:off x="1977" y="1162"/>
              <a:ext cx="545" cy="25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l-GR" sz="2000">
                  <a:cs typeface="Times New Roman" pitchFamily="18" charset="0"/>
                </a:rPr>
                <a:t>π</a:t>
              </a:r>
              <a:r>
                <a:rPr lang="cs-CZ" sz="2000" baseline="-25000">
                  <a:cs typeface="Times New Roman" pitchFamily="18" charset="0"/>
                </a:rPr>
                <a:t>x</a:t>
              </a:r>
              <a:r>
                <a:rPr lang="cs-CZ" sz="2000" baseline="30000">
                  <a:cs typeface="Times New Roman" pitchFamily="18" charset="0"/>
                </a:rPr>
                <a:t>a</a:t>
              </a:r>
              <a:r>
                <a:rPr lang="el-GR" sz="2000">
                  <a:cs typeface="Times New Roman" pitchFamily="18" charset="0"/>
                </a:rPr>
                <a:t>π</a:t>
              </a:r>
              <a:r>
                <a:rPr lang="cs-CZ" sz="2000" baseline="-25000">
                  <a:cs typeface="Times New Roman" pitchFamily="18" charset="0"/>
                </a:rPr>
                <a:t>y</a:t>
              </a:r>
              <a:r>
                <a:rPr lang="cs-CZ" sz="2000" baseline="30000">
                  <a:cs typeface="Times New Roman" pitchFamily="18" charset="0"/>
                </a:rPr>
                <a:t>a</a:t>
              </a:r>
              <a:endParaRPr lang="el-GR" sz="2000">
                <a:cs typeface="Times New Roman" pitchFamily="18" charset="0"/>
              </a:endParaRPr>
            </a:p>
          </p:txBody>
        </p:sp>
      </p:grpSp>
      <p:sp>
        <p:nvSpPr>
          <p:cNvPr id="105523" name="Rectangle 51"/>
          <p:cNvSpPr>
            <a:spLocks noGrp="1" noChangeArrowheads="1"/>
          </p:cNvSpPr>
          <p:nvPr>
            <p:ph type="title"/>
          </p:nvPr>
        </p:nvSpPr>
        <p:spPr>
          <a:xfrm>
            <a:off x="1979613" y="476250"/>
            <a:ext cx="5181600" cy="431800"/>
          </a:xfrm>
          <a:solidFill>
            <a:schemeClr val="accent1"/>
          </a:solidFill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 diagram O</a:t>
            </a:r>
            <a:r>
              <a:rPr lang="cs-CZ" sz="2400" b="1" baseline="-25000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</a:t>
            </a:r>
            <a:endParaRPr lang="cs-CZ" sz="2400" b="1" dirty="0">
              <a:solidFill>
                <a:srgbClr val="3366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grpSp>
        <p:nvGrpSpPr>
          <p:cNvPr id="105524" name="Group 52"/>
          <p:cNvGrpSpPr>
            <a:grpSpLocks/>
          </p:cNvGrpSpPr>
          <p:nvPr/>
        </p:nvGrpSpPr>
        <p:grpSpPr bwMode="auto">
          <a:xfrm>
            <a:off x="1187450" y="6165850"/>
            <a:ext cx="3059113" cy="360363"/>
            <a:chOff x="908" y="3838"/>
            <a:chExt cx="1927" cy="227"/>
          </a:xfrm>
        </p:grpSpPr>
        <p:sp>
          <p:nvSpPr>
            <p:cNvPr id="105525" name="Text Box 53"/>
            <p:cNvSpPr txBox="1">
              <a:spLocks noChangeArrowheads="1"/>
            </p:cNvSpPr>
            <p:nvPr/>
          </p:nvSpPr>
          <p:spPr bwMode="auto">
            <a:xfrm>
              <a:off x="908" y="3853"/>
              <a:ext cx="227" cy="212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666699"/>
              </a:solidFill>
              <a:miter lim="800000"/>
              <a:headEnd/>
              <a:tailEnd/>
            </a:ln>
          </p:spPr>
          <p:txBody>
            <a:bodyPr tIns="25200" bIns="25200"/>
            <a:lstStyle/>
            <a:p>
              <a:pPr eaLnBrk="0" hangingPunct="0"/>
              <a:r>
                <a:rPr lang="cs-CZ" sz="2000"/>
                <a:t>O</a:t>
              </a:r>
            </a:p>
          </p:txBody>
        </p:sp>
        <p:sp>
          <p:nvSpPr>
            <p:cNvPr id="105526" name="Text Box 54"/>
            <p:cNvSpPr txBox="1">
              <a:spLocks noChangeArrowheads="1"/>
            </p:cNvSpPr>
            <p:nvPr/>
          </p:nvSpPr>
          <p:spPr bwMode="auto">
            <a:xfrm>
              <a:off x="2608" y="3853"/>
              <a:ext cx="227" cy="212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666699"/>
              </a:solidFill>
              <a:miter lim="800000"/>
              <a:headEnd/>
              <a:tailEnd/>
            </a:ln>
          </p:spPr>
          <p:txBody>
            <a:bodyPr lIns="28800" tIns="25200" rIns="25200" bIns="25200"/>
            <a:lstStyle/>
            <a:p>
              <a:pPr eaLnBrk="0" hangingPunct="0"/>
              <a:r>
                <a:rPr lang="cs-CZ" sz="2000"/>
                <a:t>O</a:t>
              </a:r>
            </a:p>
          </p:txBody>
        </p:sp>
        <p:sp>
          <p:nvSpPr>
            <p:cNvPr id="105527" name="Text Box 55"/>
            <p:cNvSpPr txBox="1">
              <a:spLocks noChangeArrowheads="1"/>
            </p:cNvSpPr>
            <p:nvPr/>
          </p:nvSpPr>
          <p:spPr bwMode="auto">
            <a:xfrm>
              <a:off x="1746" y="3838"/>
              <a:ext cx="249" cy="224"/>
            </a:xfrm>
            <a:prstGeom prst="rect">
              <a:avLst/>
            </a:prstGeom>
            <a:solidFill>
              <a:schemeClr val="bg2">
                <a:lumMod val="60000"/>
                <a:lumOff val="40000"/>
              </a:schemeClr>
            </a:solidFill>
            <a:ln w="12700">
              <a:solidFill>
                <a:schemeClr val="accent2"/>
              </a:solidFill>
              <a:miter lim="800000"/>
              <a:headEnd/>
              <a:tailEnd/>
            </a:ln>
          </p:spPr>
          <p:txBody>
            <a:bodyPr lIns="21600" tIns="18000" rIns="18000" bIns="25200"/>
            <a:lstStyle/>
            <a:p>
              <a:pPr eaLnBrk="0" hangingPunct="0"/>
              <a:r>
                <a:rPr lang="cs-CZ" sz="2000" dirty="0"/>
                <a:t>O</a:t>
              </a:r>
              <a:r>
                <a:rPr lang="cs-CZ" sz="2000" baseline="-25000" dirty="0"/>
                <a:t>2</a:t>
              </a:r>
            </a:p>
          </p:txBody>
        </p:sp>
      </p:grpSp>
      <p:grpSp>
        <p:nvGrpSpPr>
          <p:cNvPr id="105528" name="Group 56"/>
          <p:cNvGrpSpPr>
            <a:grpSpLocks/>
          </p:cNvGrpSpPr>
          <p:nvPr/>
        </p:nvGrpSpPr>
        <p:grpSpPr bwMode="auto">
          <a:xfrm>
            <a:off x="827088" y="2492375"/>
            <a:ext cx="3673475" cy="2928938"/>
            <a:chOff x="521" y="1570"/>
            <a:chExt cx="2314" cy="1845"/>
          </a:xfrm>
        </p:grpSpPr>
        <p:sp>
          <p:nvSpPr>
            <p:cNvPr id="105529" name="Rectangle 57"/>
            <p:cNvSpPr>
              <a:spLocks noChangeArrowheads="1"/>
            </p:cNvSpPr>
            <p:nvPr/>
          </p:nvSpPr>
          <p:spPr bwMode="auto">
            <a:xfrm>
              <a:off x="748" y="3158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5530" name="Rectangle 58"/>
            <p:cNvSpPr>
              <a:spLocks noChangeArrowheads="1"/>
            </p:cNvSpPr>
            <p:nvPr/>
          </p:nvSpPr>
          <p:spPr bwMode="auto">
            <a:xfrm>
              <a:off x="2380" y="3165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5531" name="Text Box 59"/>
            <p:cNvSpPr txBox="1">
              <a:spLocks noChangeArrowheads="1"/>
            </p:cNvSpPr>
            <p:nvPr/>
          </p:nvSpPr>
          <p:spPr bwMode="auto">
            <a:xfrm>
              <a:off x="521" y="1570"/>
              <a:ext cx="77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2000">
                  <a:sym typeface="Symbol" pitchFamily="18" charset="2"/>
                </a:rPr>
                <a:t></a:t>
              </a:r>
              <a:r>
                <a:rPr lang="cs-CZ" sz="2000">
                  <a:sym typeface="Symbol" pitchFamily="18" charset="2"/>
                </a:rPr>
                <a:t> </a:t>
              </a:r>
              <a:r>
                <a:rPr lang="en-US" sz="2000">
                  <a:sym typeface="Symbol" pitchFamily="18" charset="2"/>
                </a:rPr>
                <a:t> </a:t>
              </a:r>
              <a:r>
                <a:rPr lang="cs-CZ" sz="2000">
                  <a:sym typeface="Symbol" pitchFamily="18" charset="2"/>
                </a:rPr>
                <a:t>  </a:t>
              </a:r>
              <a:r>
                <a:rPr lang="en-US" sz="2000">
                  <a:sym typeface="Symbol" pitchFamily="18" charset="2"/>
                </a:rPr>
                <a:t>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5532" name="Text Box 60"/>
            <p:cNvSpPr txBox="1">
              <a:spLocks noChangeArrowheads="1"/>
            </p:cNvSpPr>
            <p:nvPr/>
          </p:nvSpPr>
          <p:spPr bwMode="auto">
            <a:xfrm>
              <a:off x="2154" y="1570"/>
              <a:ext cx="68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2000">
                  <a:sym typeface="Symbol" pitchFamily="18" charset="2"/>
                </a:rPr>
                <a:t></a:t>
              </a:r>
              <a:r>
                <a:rPr lang="cs-CZ" sz="2000">
                  <a:sym typeface="Symbol" pitchFamily="18" charset="2"/>
                </a:rPr>
                <a:t> </a:t>
              </a:r>
              <a:r>
                <a:rPr lang="en-US" sz="2000">
                  <a:sym typeface="Symbol" pitchFamily="18" charset="2"/>
                </a:rPr>
                <a:t> </a:t>
              </a:r>
              <a:r>
                <a:rPr lang="cs-CZ" sz="2000">
                  <a:sym typeface="Symbol" pitchFamily="18" charset="2"/>
                </a:rPr>
                <a:t>  </a:t>
              </a:r>
              <a:r>
                <a:rPr lang="en-US" sz="2000">
                  <a:sym typeface="Symbol" pitchFamily="18" charset="2"/>
                </a:rPr>
                <a:t></a:t>
              </a:r>
              <a:endParaRPr lang="cs-CZ" sz="2000">
                <a:sym typeface="Symbol" pitchFamily="18" charset="2"/>
              </a:endParaRPr>
            </a:p>
          </p:txBody>
        </p:sp>
      </p:grpSp>
      <p:sp>
        <p:nvSpPr>
          <p:cNvPr id="105533" name="Rectangle 61"/>
          <p:cNvSpPr>
            <a:spLocks noChangeArrowheads="1"/>
          </p:cNvSpPr>
          <p:nvPr/>
        </p:nvSpPr>
        <p:spPr bwMode="auto">
          <a:xfrm>
            <a:off x="2446338" y="3644900"/>
            <a:ext cx="492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sp>
        <p:nvSpPr>
          <p:cNvPr id="105534" name="Rectangle 62"/>
          <p:cNvSpPr>
            <a:spLocks noChangeArrowheads="1"/>
          </p:cNvSpPr>
          <p:nvPr/>
        </p:nvSpPr>
        <p:spPr bwMode="auto">
          <a:xfrm>
            <a:off x="2411413" y="4508500"/>
            <a:ext cx="492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sp>
        <p:nvSpPr>
          <p:cNvPr id="105535" name="Rectangle 63"/>
          <p:cNvSpPr>
            <a:spLocks noChangeArrowheads="1"/>
          </p:cNvSpPr>
          <p:nvPr/>
        </p:nvSpPr>
        <p:spPr bwMode="auto">
          <a:xfrm>
            <a:off x="2411413" y="5589588"/>
            <a:ext cx="492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grpSp>
        <p:nvGrpSpPr>
          <p:cNvPr id="105536" name="Group 64"/>
          <p:cNvGrpSpPr>
            <a:grpSpLocks/>
          </p:cNvGrpSpPr>
          <p:nvPr/>
        </p:nvGrpSpPr>
        <p:grpSpPr bwMode="auto">
          <a:xfrm>
            <a:off x="2268538" y="3141663"/>
            <a:ext cx="841375" cy="396875"/>
            <a:chOff x="1632" y="2205"/>
            <a:chExt cx="530" cy="250"/>
          </a:xfrm>
        </p:grpSpPr>
        <p:sp>
          <p:nvSpPr>
            <p:cNvPr id="105537" name="Rectangle 65"/>
            <p:cNvSpPr>
              <a:spLocks noChangeArrowheads="1"/>
            </p:cNvSpPr>
            <p:nvPr/>
          </p:nvSpPr>
          <p:spPr bwMode="auto">
            <a:xfrm>
              <a:off x="1632" y="2205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5538" name="Rectangle 66"/>
            <p:cNvSpPr>
              <a:spLocks noChangeArrowheads="1"/>
            </p:cNvSpPr>
            <p:nvPr/>
          </p:nvSpPr>
          <p:spPr bwMode="auto">
            <a:xfrm>
              <a:off x="1852" y="2205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</p:grpSp>
      <p:sp>
        <p:nvSpPr>
          <p:cNvPr id="105539" name="Text Box 67"/>
          <p:cNvSpPr txBox="1">
            <a:spLocks noChangeArrowheads="1"/>
          </p:cNvSpPr>
          <p:nvPr/>
        </p:nvSpPr>
        <p:spPr bwMode="auto">
          <a:xfrm>
            <a:off x="2268538" y="1844675"/>
            <a:ext cx="8636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2000">
                <a:sym typeface="Symbol" pitchFamily="18" charset="2"/>
              </a:rPr>
              <a:t> </a:t>
            </a:r>
            <a:r>
              <a:rPr lang="cs-CZ" sz="2000">
                <a:sym typeface="Symbol" pitchFamily="18" charset="2"/>
              </a:rPr>
              <a:t>  </a:t>
            </a:r>
            <a:r>
              <a:rPr lang="en-US" sz="2000">
                <a:sym typeface="Symbol" pitchFamily="18" charset="2"/>
              </a:rPr>
              <a:t></a:t>
            </a:r>
            <a:endParaRPr lang="cs-CZ" sz="2000">
              <a:sym typeface="Symbol" pitchFamily="18" charset="2"/>
            </a:endParaRPr>
          </a:p>
        </p:txBody>
      </p:sp>
      <p:sp>
        <p:nvSpPr>
          <p:cNvPr id="105541" name="Text Box 69"/>
          <p:cNvSpPr txBox="1">
            <a:spLocks noChangeArrowheads="1"/>
          </p:cNvSpPr>
          <p:nvPr/>
        </p:nvSpPr>
        <p:spPr bwMode="auto">
          <a:xfrm>
            <a:off x="6516688" y="1484313"/>
            <a:ext cx="1511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000" dirty="0">
                <a:solidFill>
                  <a:srgbClr val="3333CC"/>
                </a:solidFill>
              </a:rPr>
              <a:t>O: 2s</a:t>
            </a:r>
            <a:r>
              <a:rPr lang="cs-CZ" sz="2000" baseline="30000" dirty="0">
                <a:solidFill>
                  <a:srgbClr val="3333CC"/>
                </a:solidFill>
              </a:rPr>
              <a:t>2</a:t>
            </a:r>
            <a:r>
              <a:rPr lang="cs-CZ" sz="2000" dirty="0">
                <a:solidFill>
                  <a:srgbClr val="3333CC"/>
                </a:solidFill>
              </a:rPr>
              <a:t>2p</a:t>
            </a:r>
            <a:r>
              <a:rPr lang="cs-CZ" sz="2000" baseline="30000" dirty="0">
                <a:solidFill>
                  <a:srgbClr val="3333CC"/>
                </a:solidFill>
              </a:rPr>
              <a:t>4</a:t>
            </a:r>
            <a:endParaRPr lang="cs-CZ" sz="2000" dirty="0">
              <a:solidFill>
                <a:srgbClr val="3333CC"/>
              </a:solidFill>
            </a:endParaRPr>
          </a:p>
        </p:txBody>
      </p:sp>
      <p:sp>
        <p:nvSpPr>
          <p:cNvPr id="105542" name="Text Box 70"/>
          <p:cNvSpPr txBox="1">
            <a:spLocks noChangeArrowheads="1"/>
          </p:cNvSpPr>
          <p:nvPr/>
        </p:nvSpPr>
        <p:spPr bwMode="auto">
          <a:xfrm>
            <a:off x="6300788" y="3716338"/>
            <a:ext cx="25923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000"/>
              <a:t>řád vazby</a:t>
            </a:r>
            <a:r>
              <a:rPr lang="cs-CZ"/>
              <a:t> = </a:t>
            </a:r>
            <a:r>
              <a:rPr lang="cs-CZ" sz="200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05543" name="Text Box 71"/>
          <p:cNvSpPr txBox="1">
            <a:spLocks noChangeArrowheads="1"/>
          </p:cNvSpPr>
          <p:nvPr/>
        </p:nvSpPr>
        <p:spPr bwMode="auto">
          <a:xfrm>
            <a:off x="5940425" y="4581525"/>
            <a:ext cx="25923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>
                <a:solidFill>
                  <a:srgbClr val="C00000"/>
                </a:solidFill>
              </a:rPr>
              <a:t>paramagnetická molekula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5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5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5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5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5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5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5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5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5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5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5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5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5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55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55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55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5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533" grpId="0"/>
      <p:bldP spid="105535" grpId="0"/>
      <p:bldP spid="105539" grpId="0"/>
      <p:bldP spid="105542" grpId="0"/>
      <p:bldP spid="10554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>
          <a:xfrm>
            <a:off x="2124075" y="404813"/>
            <a:ext cx="5108575" cy="431800"/>
          </a:xfrm>
          <a:solidFill>
            <a:schemeClr val="accent1"/>
          </a:solidFill>
          <a:ln/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>
              <a:lnSpc>
                <a:spcPct val="75000"/>
              </a:lnSpc>
            </a:pPr>
            <a:r>
              <a:rPr lang="cs-CZ" sz="2400" b="1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 diagram N</a:t>
            </a:r>
            <a:r>
              <a:rPr lang="cs-CZ" sz="2400" b="1" baseline="-25000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</a:t>
            </a:r>
          </a:p>
        </p:txBody>
      </p:sp>
      <p:grpSp>
        <p:nvGrpSpPr>
          <p:cNvPr id="104451" name="Group 3"/>
          <p:cNvGrpSpPr>
            <a:grpSpLocks/>
          </p:cNvGrpSpPr>
          <p:nvPr/>
        </p:nvGrpSpPr>
        <p:grpSpPr bwMode="auto">
          <a:xfrm>
            <a:off x="1476375" y="6092825"/>
            <a:ext cx="3059113" cy="360363"/>
            <a:chOff x="908" y="3838"/>
            <a:chExt cx="1927" cy="227"/>
          </a:xfrm>
        </p:grpSpPr>
        <p:sp>
          <p:nvSpPr>
            <p:cNvPr id="104452" name="Text Box 4"/>
            <p:cNvSpPr txBox="1">
              <a:spLocks noChangeArrowheads="1"/>
            </p:cNvSpPr>
            <p:nvPr/>
          </p:nvSpPr>
          <p:spPr bwMode="auto">
            <a:xfrm>
              <a:off x="908" y="3853"/>
              <a:ext cx="227" cy="212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666699"/>
              </a:solidFill>
              <a:miter lim="800000"/>
              <a:headEnd/>
              <a:tailEnd/>
            </a:ln>
          </p:spPr>
          <p:txBody>
            <a:bodyPr tIns="25200" bIns="25200"/>
            <a:lstStyle/>
            <a:p>
              <a:pPr eaLnBrk="0" hangingPunct="0"/>
              <a:r>
                <a:rPr lang="cs-CZ" sz="2000"/>
                <a:t>N</a:t>
              </a:r>
            </a:p>
          </p:txBody>
        </p:sp>
        <p:sp>
          <p:nvSpPr>
            <p:cNvPr id="104453" name="Text Box 5"/>
            <p:cNvSpPr txBox="1">
              <a:spLocks noChangeArrowheads="1"/>
            </p:cNvSpPr>
            <p:nvPr/>
          </p:nvSpPr>
          <p:spPr bwMode="auto">
            <a:xfrm>
              <a:off x="2608" y="3853"/>
              <a:ext cx="227" cy="212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666699"/>
              </a:solidFill>
              <a:miter lim="800000"/>
              <a:headEnd/>
              <a:tailEnd/>
            </a:ln>
          </p:spPr>
          <p:txBody>
            <a:bodyPr lIns="28800" tIns="25200" rIns="25200" bIns="25200"/>
            <a:lstStyle/>
            <a:p>
              <a:pPr eaLnBrk="0" hangingPunct="0"/>
              <a:r>
                <a:rPr lang="cs-CZ" sz="2000"/>
                <a:t>N</a:t>
              </a:r>
            </a:p>
          </p:txBody>
        </p:sp>
        <p:sp>
          <p:nvSpPr>
            <p:cNvPr id="104454" name="Text Box 6"/>
            <p:cNvSpPr txBox="1">
              <a:spLocks noChangeArrowheads="1"/>
            </p:cNvSpPr>
            <p:nvPr/>
          </p:nvSpPr>
          <p:spPr bwMode="auto">
            <a:xfrm>
              <a:off x="1746" y="3838"/>
              <a:ext cx="249" cy="224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accent2"/>
              </a:solidFill>
              <a:miter lim="800000"/>
              <a:headEnd/>
              <a:tailEnd/>
            </a:ln>
          </p:spPr>
          <p:txBody>
            <a:bodyPr lIns="21600" tIns="18000" rIns="18000" bIns="25200"/>
            <a:lstStyle/>
            <a:p>
              <a:pPr eaLnBrk="0" hangingPunct="0"/>
              <a:r>
                <a:rPr lang="cs-CZ" sz="2000"/>
                <a:t>N</a:t>
              </a:r>
              <a:r>
                <a:rPr lang="cs-CZ" sz="2000" baseline="-25000"/>
                <a:t>2</a:t>
              </a:r>
            </a:p>
          </p:txBody>
        </p:sp>
      </p:grpSp>
      <p:sp>
        <p:nvSpPr>
          <p:cNvPr id="104455" name="Rectangle 7"/>
          <p:cNvSpPr>
            <a:spLocks noChangeArrowheads="1"/>
          </p:cNvSpPr>
          <p:nvPr/>
        </p:nvSpPr>
        <p:spPr bwMode="auto">
          <a:xfrm>
            <a:off x="6516688" y="3789363"/>
            <a:ext cx="1784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000"/>
              <a:t>řád vazby =</a:t>
            </a:r>
            <a:r>
              <a:rPr lang="cs-CZ" sz="200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</a:t>
            </a:r>
            <a:endParaRPr lang="cs-CZ" sz="2000">
              <a:solidFill>
                <a:srgbClr val="FFCC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grpSp>
        <p:nvGrpSpPr>
          <p:cNvPr id="104456" name="Group 8"/>
          <p:cNvGrpSpPr>
            <a:grpSpLocks/>
          </p:cNvGrpSpPr>
          <p:nvPr/>
        </p:nvGrpSpPr>
        <p:grpSpPr bwMode="auto">
          <a:xfrm>
            <a:off x="611188" y="1196975"/>
            <a:ext cx="4897437" cy="4664075"/>
            <a:chOff x="385" y="748"/>
            <a:chExt cx="3085" cy="2938"/>
          </a:xfrm>
        </p:grpSpPr>
        <p:grpSp>
          <p:nvGrpSpPr>
            <p:cNvPr id="104457" name="Group 9"/>
            <p:cNvGrpSpPr>
              <a:grpSpLocks/>
            </p:cNvGrpSpPr>
            <p:nvPr/>
          </p:nvGrpSpPr>
          <p:grpSpPr bwMode="auto">
            <a:xfrm>
              <a:off x="748" y="754"/>
              <a:ext cx="2314" cy="2932"/>
              <a:chOff x="2744" y="45"/>
              <a:chExt cx="2314" cy="2932"/>
            </a:xfrm>
          </p:grpSpPr>
          <p:sp>
            <p:nvSpPr>
              <p:cNvPr id="104458" name="Line 10"/>
              <p:cNvSpPr>
                <a:spLocks noChangeShapeType="1"/>
              </p:cNvSpPr>
              <p:nvPr/>
            </p:nvSpPr>
            <p:spPr bwMode="auto">
              <a:xfrm flipH="1">
                <a:off x="4014" y="1026"/>
                <a:ext cx="363" cy="22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4459" name="Group 11"/>
              <p:cNvGrpSpPr>
                <a:grpSpLocks/>
              </p:cNvGrpSpPr>
              <p:nvPr/>
            </p:nvGrpSpPr>
            <p:grpSpPr bwMode="auto">
              <a:xfrm>
                <a:off x="2744" y="45"/>
                <a:ext cx="2314" cy="2932"/>
                <a:chOff x="2744" y="45"/>
                <a:chExt cx="2314" cy="2932"/>
              </a:xfrm>
            </p:grpSpPr>
            <p:grpSp>
              <p:nvGrpSpPr>
                <p:cNvPr id="104460" name="Group 12"/>
                <p:cNvGrpSpPr>
                  <a:grpSpLocks/>
                </p:cNvGrpSpPr>
                <p:nvPr/>
              </p:nvGrpSpPr>
              <p:grpSpPr bwMode="auto">
                <a:xfrm>
                  <a:off x="2744" y="45"/>
                  <a:ext cx="2314" cy="2932"/>
                  <a:chOff x="2744" y="45"/>
                  <a:chExt cx="2314" cy="2932"/>
                </a:xfrm>
              </p:grpSpPr>
              <p:sp>
                <p:nvSpPr>
                  <p:cNvPr id="104461" name="Rectangle 13"/>
                  <p:cNvSpPr>
                    <a:spLocks noChangeArrowheads="1"/>
                  </p:cNvSpPr>
                  <p:nvPr/>
                </p:nvSpPr>
                <p:spPr bwMode="auto">
                  <a:xfrm>
                    <a:off x="4604" y="2341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04462" name="Rectangle 14"/>
                  <p:cNvSpPr>
                    <a:spLocks noChangeArrowheads="1"/>
                  </p:cNvSpPr>
                  <p:nvPr/>
                </p:nvSpPr>
                <p:spPr bwMode="auto">
                  <a:xfrm>
                    <a:off x="2972" y="2341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04463" name="Rectangle 15"/>
                  <p:cNvSpPr>
                    <a:spLocks noChangeArrowheads="1"/>
                  </p:cNvSpPr>
                  <p:nvPr/>
                </p:nvSpPr>
                <p:spPr bwMode="auto">
                  <a:xfrm>
                    <a:off x="3785" y="1162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04464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3787" y="2069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04465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787" y="45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04466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787" y="2750"/>
                    <a:ext cx="227" cy="227"/>
                  </a:xfrm>
                  <a:prstGeom prst="rect">
                    <a:avLst/>
                  </a:prstGeom>
                  <a:solidFill>
                    <a:schemeClr val="accent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grpSp>
                <p:nvGrpSpPr>
                  <p:cNvPr id="104467" name="Group 19"/>
                  <p:cNvGrpSpPr>
                    <a:grpSpLocks/>
                  </p:cNvGrpSpPr>
                  <p:nvPr/>
                </p:nvGrpSpPr>
                <p:grpSpPr bwMode="auto">
                  <a:xfrm>
                    <a:off x="3672" y="362"/>
                    <a:ext cx="454" cy="227"/>
                    <a:chOff x="2880" y="3339"/>
                    <a:chExt cx="454" cy="227"/>
                  </a:xfrm>
                </p:grpSpPr>
                <p:sp>
                  <p:nvSpPr>
                    <p:cNvPr id="104468" name="Rectangle 2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107" y="3339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4469" name="Rectangle 21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880" y="3339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04470" name="Group 22"/>
                  <p:cNvGrpSpPr>
                    <a:grpSpLocks/>
                  </p:cNvGrpSpPr>
                  <p:nvPr/>
                </p:nvGrpSpPr>
                <p:grpSpPr bwMode="auto">
                  <a:xfrm>
                    <a:off x="3672" y="1480"/>
                    <a:ext cx="454" cy="227"/>
                    <a:chOff x="2880" y="3339"/>
                    <a:chExt cx="454" cy="227"/>
                  </a:xfrm>
                </p:grpSpPr>
                <p:sp>
                  <p:nvSpPr>
                    <p:cNvPr id="104471" name="Rectangle 23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107" y="3339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4472" name="Rectangle 2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880" y="3339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04473" name="Group 25"/>
                  <p:cNvGrpSpPr>
                    <a:grpSpLocks/>
                  </p:cNvGrpSpPr>
                  <p:nvPr/>
                </p:nvGrpSpPr>
                <p:grpSpPr bwMode="auto">
                  <a:xfrm>
                    <a:off x="4377" y="799"/>
                    <a:ext cx="681" cy="227"/>
                    <a:chOff x="748" y="1616"/>
                    <a:chExt cx="681" cy="227"/>
                  </a:xfrm>
                </p:grpSpPr>
                <p:sp>
                  <p:nvSpPr>
                    <p:cNvPr id="104474" name="Rectangle 26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202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4475" name="Rectangle 27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975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4476" name="Rectangle 28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748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104477" name="Group 29"/>
                  <p:cNvGrpSpPr>
                    <a:grpSpLocks/>
                  </p:cNvGrpSpPr>
                  <p:nvPr/>
                </p:nvGrpSpPr>
                <p:grpSpPr bwMode="auto">
                  <a:xfrm>
                    <a:off x="2744" y="799"/>
                    <a:ext cx="681" cy="227"/>
                    <a:chOff x="748" y="1616"/>
                    <a:chExt cx="681" cy="227"/>
                  </a:xfrm>
                </p:grpSpPr>
                <p:sp>
                  <p:nvSpPr>
                    <p:cNvPr id="104478" name="Rectangle 3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202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4479" name="Rectangle 31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975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4480" name="Rectangle 32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748" y="1616"/>
                      <a:ext cx="227" cy="227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  <p:grpSp>
              <p:nvGrpSpPr>
                <p:cNvPr id="104481" name="Group 33"/>
                <p:cNvGrpSpPr>
                  <a:grpSpLocks/>
                </p:cNvGrpSpPr>
                <p:nvPr/>
              </p:nvGrpSpPr>
              <p:grpSpPr bwMode="auto">
                <a:xfrm>
                  <a:off x="3198" y="119"/>
                  <a:ext cx="1406" cy="2721"/>
                  <a:chOff x="3198" y="119"/>
                  <a:chExt cx="1406" cy="2721"/>
                </a:xfrm>
              </p:grpSpPr>
              <p:sp>
                <p:nvSpPr>
                  <p:cNvPr id="104482" name="Line 34"/>
                  <p:cNvSpPr>
                    <a:spLocks noChangeShapeType="1"/>
                  </p:cNvSpPr>
                  <p:nvPr/>
                </p:nvSpPr>
                <p:spPr bwMode="auto">
                  <a:xfrm>
                    <a:off x="3198" y="2568"/>
                    <a:ext cx="589" cy="272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83" name="Line 3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014" y="2568"/>
                    <a:ext cx="590" cy="272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84" name="Line 3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198" y="1298"/>
                    <a:ext cx="589" cy="1043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85" name="Line 37"/>
                  <p:cNvSpPr>
                    <a:spLocks noChangeShapeType="1"/>
                  </p:cNvSpPr>
                  <p:nvPr/>
                </p:nvSpPr>
                <p:spPr bwMode="auto">
                  <a:xfrm>
                    <a:off x="4014" y="1298"/>
                    <a:ext cx="590" cy="1043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86" name="Line 38"/>
                  <p:cNvSpPr>
                    <a:spLocks noChangeShapeType="1"/>
                  </p:cNvSpPr>
                  <p:nvPr/>
                </p:nvSpPr>
                <p:spPr bwMode="auto">
                  <a:xfrm>
                    <a:off x="3424" y="981"/>
                    <a:ext cx="363" cy="1179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87" name="Line 3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014" y="1026"/>
                    <a:ext cx="363" cy="1134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88" name="Line 4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198" y="2160"/>
                    <a:ext cx="589" cy="181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89" name="Line 41"/>
                  <p:cNvSpPr>
                    <a:spLocks noChangeShapeType="1"/>
                  </p:cNvSpPr>
                  <p:nvPr/>
                </p:nvSpPr>
                <p:spPr bwMode="auto">
                  <a:xfrm>
                    <a:off x="4014" y="2160"/>
                    <a:ext cx="590" cy="181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0" name="Line 42"/>
                  <p:cNvSpPr>
                    <a:spLocks noChangeShapeType="1"/>
                  </p:cNvSpPr>
                  <p:nvPr/>
                </p:nvSpPr>
                <p:spPr bwMode="auto">
                  <a:xfrm>
                    <a:off x="3424" y="981"/>
                    <a:ext cx="363" cy="317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1" name="Line 4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424" y="164"/>
                    <a:ext cx="363" cy="635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2" name="Line 44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4014" y="119"/>
                    <a:ext cx="363" cy="680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3" name="Line 4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424" y="527"/>
                    <a:ext cx="227" cy="272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4" name="Line 46"/>
                  <p:cNvSpPr>
                    <a:spLocks noChangeShapeType="1"/>
                  </p:cNvSpPr>
                  <p:nvPr/>
                </p:nvSpPr>
                <p:spPr bwMode="auto">
                  <a:xfrm>
                    <a:off x="4150" y="527"/>
                    <a:ext cx="227" cy="272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5" name="Line 47"/>
                  <p:cNvSpPr>
                    <a:spLocks noChangeShapeType="1"/>
                  </p:cNvSpPr>
                  <p:nvPr/>
                </p:nvSpPr>
                <p:spPr bwMode="auto">
                  <a:xfrm>
                    <a:off x="3424" y="981"/>
                    <a:ext cx="363" cy="1859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6" name="Line 4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014" y="1026"/>
                    <a:ext cx="363" cy="1814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7" name="Line 49"/>
                  <p:cNvSpPr>
                    <a:spLocks noChangeShapeType="1"/>
                  </p:cNvSpPr>
                  <p:nvPr/>
                </p:nvSpPr>
                <p:spPr bwMode="auto">
                  <a:xfrm>
                    <a:off x="3424" y="1026"/>
                    <a:ext cx="227" cy="544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104498" name="Line 5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150" y="1026"/>
                    <a:ext cx="227" cy="590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104499" name="Group 51"/>
            <p:cNvGrpSpPr>
              <a:grpSpLocks/>
            </p:cNvGrpSpPr>
            <p:nvPr/>
          </p:nvGrpSpPr>
          <p:grpSpPr bwMode="auto">
            <a:xfrm>
              <a:off x="385" y="748"/>
              <a:ext cx="3085" cy="2936"/>
              <a:chOff x="385" y="748"/>
              <a:chExt cx="3085" cy="2936"/>
            </a:xfrm>
          </p:grpSpPr>
          <p:sp>
            <p:nvSpPr>
              <p:cNvPr id="104500" name="Text Box 52"/>
              <p:cNvSpPr txBox="1">
                <a:spLocks noChangeArrowheads="1"/>
              </p:cNvSpPr>
              <p:nvPr/>
            </p:nvSpPr>
            <p:spPr bwMode="auto">
              <a:xfrm>
                <a:off x="612" y="3022"/>
                <a:ext cx="318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2000"/>
                  <a:t>2s</a:t>
                </a:r>
              </a:p>
            </p:txBody>
          </p:sp>
          <p:sp>
            <p:nvSpPr>
              <p:cNvPr id="104501" name="Text Box 53"/>
              <p:cNvSpPr txBox="1">
                <a:spLocks noChangeArrowheads="1"/>
              </p:cNvSpPr>
              <p:nvPr/>
            </p:nvSpPr>
            <p:spPr bwMode="auto">
              <a:xfrm>
                <a:off x="385" y="1480"/>
                <a:ext cx="317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2000"/>
                  <a:t>2p</a:t>
                </a:r>
              </a:p>
            </p:txBody>
          </p:sp>
          <p:sp>
            <p:nvSpPr>
              <p:cNvPr id="104502" name="Text Box 54"/>
              <p:cNvSpPr txBox="1">
                <a:spLocks noChangeArrowheads="1"/>
              </p:cNvSpPr>
              <p:nvPr/>
            </p:nvSpPr>
            <p:spPr bwMode="auto">
              <a:xfrm>
                <a:off x="2064" y="3434"/>
                <a:ext cx="362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el-GR" sz="2000">
                    <a:cs typeface="Times New Roman" pitchFamily="18" charset="0"/>
                  </a:rPr>
                  <a:t>σ</a:t>
                </a:r>
                <a:r>
                  <a:rPr lang="cs-CZ" sz="2000" baseline="-25000">
                    <a:cs typeface="Times New Roman" pitchFamily="18" charset="0"/>
                  </a:rPr>
                  <a:t>s</a:t>
                </a:r>
                <a:r>
                  <a:rPr lang="cs-CZ" sz="2000" baseline="30000">
                    <a:cs typeface="Times New Roman" pitchFamily="18" charset="0"/>
                  </a:rPr>
                  <a:t>b</a:t>
                </a:r>
                <a:endParaRPr lang="el-GR" sz="2000">
                  <a:cs typeface="Times New Roman" pitchFamily="18" charset="0"/>
                </a:endParaRPr>
              </a:p>
            </p:txBody>
          </p:sp>
          <p:sp>
            <p:nvSpPr>
              <p:cNvPr id="104503" name="Text Box 55"/>
              <p:cNvSpPr txBox="1">
                <a:spLocks noChangeArrowheads="1"/>
              </p:cNvSpPr>
              <p:nvPr/>
            </p:nvSpPr>
            <p:spPr bwMode="auto">
              <a:xfrm>
                <a:off x="2064" y="2750"/>
                <a:ext cx="362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el-GR" sz="2000">
                    <a:cs typeface="Times New Roman" pitchFamily="18" charset="0"/>
                  </a:rPr>
                  <a:t>σ</a:t>
                </a:r>
                <a:r>
                  <a:rPr lang="cs-CZ" sz="2000" baseline="-25000">
                    <a:cs typeface="Times New Roman" pitchFamily="18" charset="0"/>
                  </a:rPr>
                  <a:t>s</a:t>
                </a:r>
                <a:r>
                  <a:rPr lang="cs-CZ" sz="2000" baseline="30000">
                    <a:cs typeface="Times New Roman" pitchFamily="18" charset="0"/>
                  </a:rPr>
                  <a:t>a</a:t>
                </a:r>
                <a:endParaRPr lang="el-GR" sz="2000" baseline="30000">
                  <a:cs typeface="Times New Roman" pitchFamily="18" charset="0"/>
                </a:endParaRPr>
              </a:p>
            </p:txBody>
          </p:sp>
          <p:sp>
            <p:nvSpPr>
              <p:cNvPr id="104504" name="Text Box 56"/>
              <p:cNvSpPr txBox="1">
                <a:spLocks noChangeArrowheads="1"/>
              </p:cNvSpPr>
              <p:nvPr/>
            </p:nvSpPr>
            <p:spPr bwMode="auto">
              <a:xfrm>
                <a:off x="2064" y="1842"/>
                <a:ext cx="409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el-GR" sz="2000">
                    <a:cs typeface="Times New Roman" pitchFamily="18" charset="0"/>
                  </a:rPr>
                  <a:t>σ</a:t>
                </a:r>
                <a:r>
                  <a:rPr lang="cs-CZ" sz="2000" baseline="-25000">
                    <a:cs typeface="Times New Roman" pitchFamily="18" charset="0"/>
                  </a:rPr>
                  <a:t>z</a:t>
                </a:r>
                <a:r>
                  <a:rPr lang="cs-CZ" sz="2000" baseline="30000">
                    <a:cs typeface="Times New Roman" pitchFamily="18" charset="0"/>
                  </a:rPr>
                  <a:t>b</a:t>
                </a:r>
                <a:endParaRPr lang="el-GR" sz="2000">
                  <a:cs typeface="Times New Roman" pitchFamily="18" charset="0"/>
                </a:endParaRPr>
              </a:p>
            </p:txBody>
          </p:sp>
          <p:sp>
            <p:nvSpPr>
              <p:cNvPr id="104505" name="Text Box 57"/>
              <p:cNvSpPr txBox="1">
                <a:spLocks noChangeArrowheads="1"/>
              </p:cNvSpPr>
              <p:nvPr/>
            </p:nvSpPr>
            <p:spPr bwMode="auto">
              <a:xfrm>
                <a:off x="2064" y="748"/>
                <a:ext cx="408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el-GR" sz="2000">
                    <a:cs typeface="Times New Roman" pitchFamily="18" charset="0"/>
                  </a:rPr>
                  <a:t>σ</a:t>
                </a:r>
                <a:r>
                  <a:rPr lang="cs-CZ" sz="2000" baseline="-25000">
                    <a:cs typeface="Times New Roman" pitchFamily="18" charset="0"/>
                  </a:rPr>
                  <a:t>z</a:t>
                </a:r>
                <a:r>
                  <a:rPr lang="cs-CZ" sz="2000" baseline="30000">
                    <a:cs typeface="Times New Roman" pitchFamily="18" charset="0"/>
                  </a:rPr>
                  <a:t>a</a:t>
                </a:r>
                <a:endParaRPr lang="el-GR" sz="2000">
                  <a:cs typeface="Times New Roman" pitchFamily="18" charset="0"/>
                </a:endParaRPr>
              </a:p>
            </p:txBody>
          </p:sp>
          <p:sp>
            <p:nvSpPr>
              <p:cNvPr id="104506" name="Text Box 58"/>
              <p:cNvSpPr txBox="1">
                <a:spLocks noChangeArrowheads="1"/>
              </p:cNvSpPr>
              <p:nvPr/>
            </p:nvSpPr>
            <p:spPr bwMode="auto">
              <a:xfrm>
                <a:off x="2158" y="2167"/>
                <a:ext cx="544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el-GR" sz="2000">
                    <a:cs typeface="Times New Roman" pitchFamily="18" charset="0"/>
                  </a:rPr>
                  <a:t>π</a:t>
                </a:r>
                <a:r>
                  <a:rPr lang="cs-CZ" sz="2000" baseline="-25000">
                    <a:cs typeface="Times New Roman" pitchFamily="18" charset="0"/>
                  </a:rPr>
                  <a:t>x</a:t>
                </a:r>
                <a:r>
                  <a:rPr lang="cs-CZ" sz="2000" baseline="30000">
                    <a:cs typeface="Times New Roman" pitchFamily="18" charset="0"/>
                  </a:rPr>
                  <a:t>b</a:t>
                </a:r>
                <a:r>
                  <a:rPr lang="el-GR" sz="2000">
                    <a:cs typeface="Times New Roman" pitchFamily="18" charset="0"/>
                  </a:rPr>
                  <a:t>π</a:t>
                </a:r>
                <a:r>
                  <a:rPr lang="cs-CZ" sz="2000" baseline="-25000">
                    <a:cs typeface="Times New Roman" pitchFamily="18" charset="0"/>
                  </a:rPr>
                  <a:t>y</a:t>
                </a:r>
                <a:r>
                  <a:rPr lang="cs-CZ" sz="2000" baseline="30000">
                    <a:cs typeface="Times New Roman" pitchFamily="18" charset="0"/>
                  </a:rPr>
                  <a:t>b</a:t>
                </a:r>
                <a:endParaRPr lang="el-GR" sz="2000">
                  <a:cs typeface="Times New Roman" pitchFamily="18" charset="0"/>
                </a:endParaRPr>
              </a:p>
            </p:txBody>
          </p:sp>
          <p:sp>
            <p:nvSpPr>
              <p:cNvPr id="104507" name="Text Box 59"/>
              <p:cNvSpPr txBox="1">
                <a:spLocks noChangeArrowheads="1"/>
              </p:cNvSpPr>
              <p:nvPr/>
            </p:nvSpPr>
            <p:spPr bwMode="auto">
              <a:xfrm>
                <a:off x="2158" y="1065"/>
                <a:ext cx="545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el-GR" sz="2000">
                    <a:cs typeface="Times New Roman" pitchFamily="18" charset="0"/>
                  </a:rPr>
                  <a:t>π</a:t>
                </a:r>
                <a:r>
                  <a:rPr lang="cs-CZ" sz="2000" baseline="-25000">
                    <a:cs typeface="Times New Roman" pitchFamily="18" charset="0"/>
                  </a:rPr>
                  <a:t>x</a:t>
                </a:r>
                <a:r>
                  <a:rPr lang="cs-CZ" sz="2000" baseline="30000">
                    <a:cs typeface="Times New Roman" pitchFamily="18" charset="0"/>
                  </a:rPr>
                  <a:t>a</a:t>
                </a:r>
                <a:r>
                  <a:rPr lang="el-GR" sz="2000">
                    <a:cs typeface="Times New Roman" pitchFamily="18" charset="0"/>
                  </a:rPr>
                  <a:t>π</a:t>
                </a:r>
                <a:r>
                  <a:rPr lang="cs-CZ" sz="2000" baseline="-25000">
                    <a:cs typeface="Times New Roman" pitchFamily="18" charset="0"/>
                  </a:rPr>
                  <a:t>y</a:t>
                </a:r>
                <a:r>
                  <a:rPr lang="cs-CZ" sz="2000" baseline="30000">
                    <a:cs typeface="Times New Roman" pitchFamily="18" charset="0"/>
                  </a:rPr>
                  <a:t>a</a:t>
                </a:r>
                <a:endParaRPr lang="el-GR" sz="2000">
                  <a:cs typeface="Times New Roman" pitchFamily="18" charset="0"/>
                </a:endParaRPr>
              </a:p>
            </p:txBody>
          </p:sp>
          <p:sp>
            <p:nvSpPr>
              <p:cNvPr id="104508" name="Text Box 60"/>
              <p:cNvSpPr txBox="1">
                <a:spLocks noChangeArrowheads="1"/>
              </p:cNvSpPr>
              <p:nvPr/>
            </p:nvSpPr>
            <p:spPr bwMode="auto">
              <a:xfrm>
                <a:off x="3152" y="1480"/>
                <a:ext cx="318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2000"/>
                  <a:t>2p</a:t>
                </a:r>
              </a:p>
            </p:txBody>
          </p:sp>
          <p:sp>
            <p:nvSpPr>
              <p:cNvPr id="104509" name="Text Box 61"/>
              <p:cNvSpPr txBox="1">
                <a:spLocks noChangeArrowheads="1"/>
              </p:cNvSpPr>
              <p:nvPr/>
            </p:nvSpPr>
            <p:spPr bwMode="auto">
              <a:xfrm>
                <a:off x="2880" y="3022"/>
                <a:ext cx="318" cy="250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2000"/>
                  <a:t>2s</a:t>
                </a:r>
              </a:p>
            </p:txBody>
          </p:sp>
        </p:grpSp>
      </p:grpSp>
      <p:sp>
        <p:nvSpPr>
          <p:cNvPr id="104510" name="Rectangle 62"/>
          <p:cNvSpPr>
            <a:spLocks noChangeArrowheads="1"/>
          </p:cNvSpPr>
          <p:nvPr/>
        </p:nvSpPr>
        <p:spPr bwMode="auto">
          <a:xfrm>
            <a:off x="2771775" y="5516563"/>
            <a:ext cx="492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sp>
        <p:nvSpPr>
          <p:cNvPr id="104511" name="Rectangle 63"/>
          <p:cNvSpPr>
            <a:spLocks noChangeArrowheads="1"/>
          </p:cNvSpPr>
          <p:nvPr/>
        </p:nvSpPr>
        <p:spPr bwMode="auto">
          <a:xfrm>
            <a:off x="2771775" y="4437063"/>
            <a:ext cx="492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grpSp>
        <p:nvGrpSpPr>
          <p:cNvPr id="104512" name="Group 64"/>
          <p:cNvGrpSpPr>
            <a:grpSpLocks/>
          </p:cNvGrpSpPr>
          <p:nvPr/>
        </p:nvGrpSpPr>
        <p:grpSpPr bwMode="auto">
          <a:xfrm>
            <a:off x="2590800" y="3500438"/>
            <a:ext cx="841375" cy="396875"/>
            <a:chOff x="1632" y="2205"/>
            <a:chExt cx="530" cy="250"/>
          </a:xfrm>
        </p:grpSpPr>
        <p:sp>
          <p:nvSpPr>
            <p:cNvPr id="104513" name="Rectangle 65"/>
            <p:cNvSpPr>
              <a:spLocks noChangeArrowheads="1"/>
            </p:cNvSpPr>
            <p:nvPr/>
          </p:nvSpPr>
          <p:spPr bwMode="auto">
            <a:xfrm>
              <a:off x="1632" y="2205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4514" name="Rectangle 66"/>
            <p:cNvSpPr>
              <a:spLocks noChangeArrowheads="1"/>
            </p:cNvSpPr>
            <p:nvPr/>
          </p:nvSpPr>
          <p:spPr bwMode="auto">
            <a:xfrm>
              <a:off x="1852" y="2205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</p:grpSp>
      <p:grpSp>
        <p:nvGrpSpPr>
          <p:cNvPr id="104515" name="Group 67"/>
          <p:cNvGrpSpPr>
            <a:grpSpLocks/>
          </p:cNvGrpSpPr>
          <p:nvPr/>
        </p:nvGrpSpPr>
        <p:grpSpPr bwMode="auto">
          <a:xfrm>
            <a:off x="1187450" y="2420938"/>
            <a:ext cx="3673475" cy="2844800"/>
            <a:chOff x="748" y="1525"/>
            <a:chExt cx="2314" cy="1792"/>
          </a:xfrm>
        </p:grpSpPr>
        <p:sp>
          <p:nvSpPr>
            <p:cNvPr id="104516" name="Rectangle 68"/>
            <p:cNvSpPr>
              <a:spLocks noChangeArrowheads="1"/>
            </p:cNvSpPr>
            <p:nvPr/>
          </p:nvSpPr>
          <p:spPr bwMode="auto">
            <a:xfrm>
              <a:off x="930" y="3060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4517" name="Rectangle 69"/>
            <p:cNvSpPr>
              <a:spLocks noChangeArrowheads="1"/>
            </p:cNvSpPr>
            <p:nvPr/>
          </p:nvSpPr>
          <p:spPr bwMode="auto">
            <a:xfrm>
              <a:off x="2562" y="3067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4518" name="Text Box 70"/>
            <p:cNvSpPr txBox="1">
              <a:spLocks noChangeArrowheads="1"/>
            </p:cNvSpPr>
            <p:nvPr/>
          </p:nvSpPr>
          <p:spPr bwMode="auto">
            <a:xfrm>
              <a:off x="748" y="1525"/>
              <a:ext cx="77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2000">
                  <a:sym typeface="Symbol" pitchFamily="18" charset="2"/>
                </a:rPr>
                <a:t></a:t>
              </a:r>
              <a:r>
                <a:rPr lang="cs-CZ" sz="2000">
                  <a:sym typeface="Symbol" pitchFamily="18" charset="2"/>
                </a:rPr>
                <a:t>   </a:t>
              </a:r>
              <a:r>
                <a:rPr lang="en-US" sz="2000">
                  <a:sym typeface="Symbol" pitchFamily="18" charset="2"/>
                </a:rPr>
                <a:t> </a:t>
              </a:r>
              <a:r>
                <a:rPr lang="cs-CZ" sz="2000">
                  <a:sym typeface="Symbol" pitchFamily="18" charset="2"/>
                </a:rPr>
                <a:t>  </a:t>
              </a:r>
              <a:r>
                <a:rPr lang="en-US" sz="2000">
                  <a:sym typeface="Symbol" pitchFamily="18" charset="2"/>
                </a:rPr>
                <a:t>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4519" name="Text Box 71"/>
            <p:cNvSpPr txBox="1">
              <a:spLocks noChangeArrowheads="1"/>
            </p:cNvSpPr>
            <p:nvPr/>
          </p:nvSpPr>
          <p:spPr bwMode="auto">
            <a:xfrm>
              <a:off x="2381" y="1525"/>
              <a:ext cx="68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2000">
                  <a:sym typeface="Symbol" pitchFamily="18" charset="2"/>
                </a:rPr>
                <a:t></a:t>
              </a:r>
              <a:r>
                <a:rPr lang="cs-CZ" sz="2000">
                  <a:sym typeface="Symbol" pitchFamily="18" charset="2"/>
                </a:rPr>
                <a:t>   </a:t>
              </a:r>
              <a:r>
                <a:rPr lang="en-US" sz="2000">
                  <a:sym typeface="Symbol" pitchFamily="18" charset="2"/>
                </a:rPr>
                <a:t> </a:t>
              </a:r>
              <a:r>
                <a:rPr lang="cs-CZ" sz="2000">
                  <a:sym typeface="Symbol" pitchFamily="18" charset="2"/>
                </a:rPr>
                <a:t>  </a:t>
              </a:r>
              <a:r>
                <a:rPr lang="en-US" sz="2000">
                  <a:sym typeface="Symbol" pitchFamily="18" charset="2"/>
                </a:rPr>
                <a:t></a:t>
              </a:r>
              <a:endParaRPr lang="cs-CZ" sz="2000">
                <a:sym typeface="Symbol" pitchFamily="18" charset="2"/>
              </a:endParaRPr>
            </a:p>
          </p:txBody>
        </p:sp>
      </p:grpSp>
      <p:sp>
        <p:nvSpPr>
          <p:cNvPr id="104521" name="Rectangle 73"/>
          <p:cNvSpPr>
            <a:spLocks noChangeArrowheads="1"/>
          </p:cNvSpPr>
          <p:nvPr/>
        </p:nvSpPr>
        <p:spPr bwMode="auto">
          <a:xfrm>
            <a:off x="2771775" y="2997200"/>
            <a:ext cx="492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sp>
        <p:nvSpPr>
          <p:cNvPr id="104522" name="Text Box 74"/>
          <p:cNvSpPr txBox="1">
            <a:spLocks noChangeArrowheads="1"/>
          </p:cNvSpPr>
          <p:nvPr/>
        </p:nvSpPr>
        <p:spPr bwMode="auto">
          <a:xfrm>
            <a:off x="6804025" y="1557338"/>
            <a:ext cx="13684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000" dirty="0">
                <a:solidFill>
                  <a:srgbClr val="3333CC"/>
                </a:solidFill>
              </a:rPr>
              <a:t>N: 2s</a:t>
            </a:r>
            <a:r>
              <a:rPr lang="cs-CZ" sz="2000" baseline="30000" dirty="0">
                <a:solidFill>
                  <a:srgbClr val="3333CC"/>
                </a:solidFill>
              </a:rPr>
              <a:t>2</a:t>
            </a:r>
            <a:r>
              <a:rPr lang="cs-CZ" sz="2000" dirty="0">
                <a:solidFill>
                  <a:srgbClr val="3333CC"/>
                </a:solidFill>
              </a:rPr>
              <a:t>2p</a:t>
            </a:r>
            <a:r>
              <a:rPr lang="cs-CZ" sz="2000" baseline="30000" dirty="0">
                <a:solidFill>
                  <a:srgbClr val="3333CC"/>
                </a:solidFill>
              </a:rPr>
              <a:t>3</a:t>
            </a:r>
            <a:endParaRPr lang="cs-CZ" sz="2000" dirty="0">
              <a:solidFill>
                <a:srgbClr val="3333CC"/>
              </a:solidFill>
            </a:endParaRPr>
          </a:p>
        </p:txBody>
      </p:sp>
      <p:sp>
        <p:nvSpPr>
          <p:cNvPr id="104523" name="Text Box 75"/>
          <p:cNvSpPr txBox="1">
            <a:spLocks noChangeArrowheads="1"/>
          </p:cNvSpPr>
          <p:nvPr/>
        </p:nvSpPr>
        <p:spPr bwMode="auto">
          <a:xfrm>
            <a:off x="6443663" y="4797425"/>
            <a:ext cx="20161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>
                <a:solidFill>
                  <a:srgbClr val="C00000"/>
                </a:solidFill>
              </a:rPr>
              <a:t>diamagnetická molekula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5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5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5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5" grpId="0"/>
      <p:bldP spid="104510" grpId="0"/>
      <p:bldP spid="104521" grpId="0"/>
      <p:bldP spid="1045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88913"/>
            <a:ext cx="8066088" cy="576262"/>
          </a:xfrm>
          <a:solidFill>
            <a:schemeClr val="accent1"/>
          </a:solidFill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 diagramy dvouatomových molekul 2. periody</a:t>
            </a:r>
          </a:p>
        </p:txBody>
      </p:sp>
      <p:pic>
        <p:nvPicPr>
          <p:cNvPr id="108547" name="Picture 3" descr="Obrázek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052513"/>
            <a:ext cx="5743575" cy="4065587"/>
          </a:xfrm>
          <a:prstGeom prst="rect">
            <a:avLst/>
          </a:prstGeom>
          <a:noFill/>
        </p:spPr>
      </p:pic>
      <p:graphicFrame>
        <p:nvGraphicFramePr>
          <p:cNvPr id="108548" name="Group 4"/>
          <p:cNvGraphicFramePr>
            <a:graphicFrameLocks noGrp="1"/>
          </p:cNvGraphicFramePr>
          <p:nvPr/>
        </p:nvGraphicFramePr>
        <p:xfrm>
          <a:off x="468313" y="5084763"/>
          <a:ext cx="7272337" cy="1572833"/>
        </p:xfrm>
        <a:graphic>
          <a:graphicData uri="http://schemas.openxmlformats.org/drawingml/2006/table">
            <a:tbl>
              <a:tblPr/>
              <a:tblGrid>
                <a:gridCol w="1368425"/>
                <a:gridCol w="863600"/>
                <a:gridCol w="865187"/>
                <a:gridCol w="863600"/>
                <a:gridCol w="863600"/>
                <a:gridCol w="865188"/>
                <a:gridCol w="792162"/>
                <a:gridCol w="790575"/>
              </a:tblGrid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Li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(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Be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)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B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C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N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F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Řád vazby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0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3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373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Vazebná energie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[kJ mol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-!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]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110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x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272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602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941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439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138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Magn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etické vlast.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dia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x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para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dia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dia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para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dia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8595" name="Text Box 51"/>
          <p:cNvSpPr txBox="1">
            <a:spLocks noChangeArrowheads="1"/>
          </p:cNvSpPr>
          <p:nvPr/>
        </p:nvSpPr>
        <p:spPr bwMode="auto">
          <a:xfrm>
            <a:off x="1331913" y="3500438"/>
            <a:ext cx="5762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l-GR" sz="2000">
                <a:cs typeface="Times New Roman" pitchFamily="18" charset="0"/>
              </a:rPr>
              <a:t>σ</a:t>
            </a:r>
            <a:r>
              <a:rPr lang="cs-CZ" sz="2000" baseline="-25000">
                <a:cs typeface="Times New Roman" pitchFamily="18" charset="0"/>
              </a:rPr>
              <a:t>s</a:t>
            </a:r>
            <a:r>
              <a:rPr lang="cs-CZ" sz="2000" baseline="30000">
                <a:cs typeface="Times New Roman" pitchFamily="18" charset="0"/>
              </a:rPr>
              <a:t>b</a:t>
            </a:r>
            <a:endParaRPr lang="el-GR" sz="2000">
              <a:cs typeface="Times New Roman" pitchFamily="18" charset="0"/>
            </a:endParaRPr>
          </a:p>
        </p:txBody>
      </p:sp>
      <p:sp>
        <p:nvSpPr>
          <p:cNvPr id="108596" name="Rectangle 52"/>
          <p:cNvSpPr>
            <a:spLocks noChangeArrowheads="1"/>
          </p:cNvSpPr>
          <p:nvPr/>
        </p:nvSpPr>
        <p:spPr bwMode="auto">
          <a:xfrm>
            <a:off x="1331913" y="3071813"/>
            <a:ext cx="5064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l-GR" sz="2000">
                <a:latin typeface="Times New Roman" pitchFamily="18" charset="0"/>
              </a:rPr>
              <a:t>σ</a:t>
            </a:r>
            <a:r>
              <a:rPr lang="cs-CZ" sz="2000" baseline="-25000"/>
              <a:t>s</a:t>
            </a:r>
            <a:r>
              <a:rPr lang="cs-CZ" sz="2000" baseline="30000"/>
              <a:t>a</a:t>
            </a:r>
          </a:p>
        </p:txBody>
      </p:sp>
      <p:sp>
        <p:nvSpPr>
          <p:cNvPr id="108597" name="Text Box 53"/>
          <p:cNvSpPr txBox="1">
            <a:spLocks noChangeArrowheads="1"/>
          </p:cNvSpPr>
          <p:nvPr/>
        </p:nvSpPr>
        <p:spPr bwMode="auto">
          <a:xfrm>
            <a:off x="971550" y="2636838"/>
            <a:ext cx="9350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l-GR" sz="2000">
                <a:solidFill>
                  <a:srgbClr val="FF0000"/>
                </a:solidFill>
                <a:cs typeface="Times New Roman" pitchFamily="18" charset="0"/>
              </a:rPr>
              <a:t>π</a:t>
            </a:r>
            <a:r>
              <a:rPr lang="cs-CZ" sz="2000" baseline="-25000">
                <a:solidFill>
                  <a:srgbClr val="FF0000"/>
                </a:solidFill>
                <a:cs typeface="Times New Roman" pitchFamily="18" charset="0"/>
              </a:rPr>
              <a:t>x</a:t>
            </a:r>
            <a:r>
              <a:rPr lang="cs-CZ" sz="2000" baseline="30000">
                <a:solidFill>
                  <a:srgbClr val="FF0000"/>
                </a:solidFill>
                <a:cs typeface="Times New Roman" pitchFamily="18" charset="0"/>
              </a:rPr>
              <a:t>b</a:t>
            </a:r>
            <a:r>
              <a:rPr lang="el-GR" sz="2000">
                <a:solidFill>
                  <a:srgbClr val="FF0000"/>
                </a:solidFill>
                <a:cs typeface="Times New Roman" pitchFamily="18" charset="0"/>
              </a:rPr>
              <a:t>π</a:t>
            </a:r>
            <a:r>
              <a:rPr lang="cs-CZ" sz="2000" baseline="-25000">
                <a:solidFill>
                  <a:srgbClr val="FF0000"/>
                </a:solidFill>
                <a:cs typeface="Times New Roman" pitchFamily="18" charset="0"/>
              </a:rPr>
              <a:t>y</a:t>
            </a:r>
            <a:r>
              <a:rPr lang="cs-CZ" sz="2000" baseline="30000">
                <a:solidFill>
                  <a:srgbClr val="FF0000"/>
                </a:solidFill>
                <a:cs typeface="Times New Roman" pitchFamily="18" charset="0"/>
              </a:rPr>
              <a:t>b</a:t>
            </a:r>
            <a:endParaRPr lang="el-GR" sz="200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108598" name="Rectangle 54"/>
          <p:cNvSpPr>
            <a:spLocks noChangeArrowheads="1"/>
          </p:cNvSpPr>
          <p:nvPr/>
        </p:nvSpPr>
        <p:spPr bwMode="auto">
          <a:xfrm>
            <a:off x="1042988" y="1341438"/>
            <a:ext cx="8318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l-GR" sz="2000">
                <a:latin typeface="Times New Roman" pitchFamily="18" charset="0"/>
              </a:rPr>
              <a:t>π</a:t>
            </a:r>
            <a:r>
              <a:rPr lang="cs-CZ" sz="2000" baseline="-25000"/>
              <a:t>x</a:t>
            </a:r>
            <a:r>
              <a:rPr lang="cs-CZ" sz="2000" baseline="30000"/>
              <a:t>a</a:t>
            </a:r>
            <a:r>
              <a:rPr lang="el-GR" sz="2000">
                <a:latin typeface="Times New Roman" pitchFamily="18" charset="0"/>
              </a:rPr>
              <a:t>π</a:t>
            </a:r>
            <a:r>
              <a:rPr lang="cs-CZ" sz="2000" baseline="-25000"/>
              <a:t>y</a:t>
            </a:r>
            <a:r>
              <a:rPr lang="cs-CZ" sz="2000" baseline="30000"/>
              <a:t>a</a:t>
            </a:r>
          </a:p>
        </p:txBody>
      </p:sp>
      <p:sp>
        <p:nvSpPr>
          <p:cNvPr id="108599" name="Rectangle 55"/>
          <p:cNvSpPr>
            <a:spLocks noChangeArrowheads="1"/>
          </p:cNvSpPr>
          <p:nvPr/>
        </p:nvSpPr>
        <p:spPr bwMode="auto">
          <a:xfrm>
            <a:off x="1331913" y="1916113"/>
            <a:ext cx="5254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l-GR" sz="2000">
                <a:solidFill>
                  <a:srgbClr val="FF0000"/>
                </a:solidFill>
                <a:latin typeface="Times New Roman" pitchFamily="18" charset="0"/>
              </a:rPr>
              <a:t>σ</a:t>
            </a:r>
            <a:r>
              <a:rPr lang="cs-CZ" sz="2400" baseline="-25000">
                <a:solidFill>
                  <a:srgbClr val="FF0000"/>
                </a:solidFill>
                <a:latin typeface="Times New Roman" pitchFamily="18" charset="0"/>
              </a:rPr>
              <a:t>z</a:t>
            </a:r>
            <a:r>
              <a:rPr lang="cs-CZ" sz="2400" baseline="30000">
                <a:solidFill>
                  <a:srgbClr val="FF0000"/>
                </a:solidFill>
                <a:latin typeface="Times New Roman" pitchFamily="18" charset="0"/>
              </a:rPr>
              <a:t>b</a:t>
            </a:r>
          </a:p>
        </p:txBody>
      </p:sp>
      <p:sp>
        <p:nvSpPr>
          <p:cNvPr id="108600" name="Text Box 56"/>
          <p:cNvSpPr txBox="1">
            <a:spLocks noChangeArrowheads="1"/>
          </p:cNvSpPr>
          <p:nvPr/>
        </p:nvSpPr>
        <p:spPr bwMode="auto">
          <a:xfrm>
            <a:off x="1331913" y="981075"/>
            <a:ext cx="5762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l-GR" sz="2000" dirty="0">
                <a:latin typeface="Times New Roman" pitchFamily="18" charset="0"/>
              </a:rPr>
              <a:t>σ</a:t>
            </a:r>
            <a:r>
              <a:rPr lang="cs-CZ" sz="2000" baseline="-25000" dirty="0" err="1"/>
              <a:t>s</a:t>
            </a:r>
            <a:r>
              <a:rPr lang="cs-CZ" sz="2000" baseline="30000" dirty="0" err="1"/>
              <a:t>a</a:t>
            </a:r>
            <a:endParaRPr lang="cs-CZ" sz="2000" baseline="30000" dirty="0"/>
          </a:p>
        </p:txBody>
      </p:sp>
      <p:sp>
        <p:nvSpPr>
          <p:cNvPr id="108601" name="Line 57"/>
          <p:cNvSpPr>
            <a:spLocks noChangeShapeType="1"/>
          </p:cNvSpPr>
          <p:nvPr/>
        </p:nvSpPr>
        <p:spPr bwMode="auto">
          <a:xfrm>
            <a:off x="5940425" y="2852738"/>
            <a:ext cx="287338" cy="5048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8602" name="Line 58"/>
          <p:cNvSpPr>
            <a:spLocks noChangeShapeType="1"/>
          </p:cNvSpPr>
          <p:nvPr/>
        </p:nvSpPr>
        <p:spPr bwMode="auto">
          <a:xfrm>
            <a:off x="5940425" y="3068638"/>
            <a:ext cx="287338" cy="144462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8603" name="Rectangle 59"/>
          <p:cNvSpPr>
            <a:spLocks noChangeArrowheads="1"/>
          </p:cNvSpPr>
          <p:nvPr/>
        </p:nvSpPr>
        <p:spPr bwMode="auto">
          <a:xfrm>
            <a:off x="7667625" y="3357563"/>
            <a:ext cx="6540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l-GR" sz="2000">
                <a:solidFill>
                  <a:srgbClr val="FF0000"/>
                </a:solidFill>
                <a:latin typeface="Times New Roman" pitchFamily="18" charset="0"/>
              </a:rPr>
              <a:t>σ</a:t>
            </a:r>
            <a:r>
              <a:rPr lang="cs-CZ" sz="2000" baseline="-25000">
                <a:solidFill>
                  <a:srgbClr val="FF0000"/>
                </a:solidFill>
              </a:rPr>
              <a:t>z</a:t>
            </a:r>
            <a:r>
              <a:rPr lang="cs-CZ" sz="2000" baseline="3000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108604" name="Rectangle 60"/>
          <p:cNvSpPr>
            <a:spLocks noChangeArrowheads="1"/>
          </p:cNvSpPr>
          <p:nvPr/>
        </p:nvSpPr>
        <p:spPr bwMode="auto">
          <a:xfrm>
            <a:off x="7667625" y="2997200"/>
            <a:ext cx="8509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l-GR" sz="2000">
                <a:solidFill>
                  <a:srgbClr val="FF0000"/>
                </a:solidFill>
                <a:latin typeface="Times New Roman" pitchFamily="18" charset="0"/>
              </a:rPr>
              <a:t>π</a:t>
            </a:r>
            <a:r>
              <a:rPr lang="cs-CZ" sz="2000" baseline="-25000">
                <a:solidFill>
                  <a:srgbClr val="FF0000"/>
                </a:solidFill>
              </a:rPr>
              <a:t>x</a:t>
            </a:r>
            <a:r>
              <a:rPr lang="cs-CZ" sz="2000" baseline="30000">
                <a:solidFill>
                  <a:srgbClr val="FF0000"/>
                </a:solidFill>
              </a:rPr>
              <a:t>b</a:t>
            </a:r>
            <a:r>
              <a:rPr lang="el-GR" sz="2000">
                <a:solidFill>
                  <a:srgbClr val="FF0000"/>
                </a:solidFill>
                <a:latin typeface="Times New Roman" pitchFamily="18" charset="0"/>
              </a:rPr>
              <a:t>π</a:t>
            </a:r>
            <a:r>
              <a:rPr lang="cs-CZ" sz="2000" baseline="-25000">
                <a:solidFill>
                  <a:srgbClr val="FF0000"/>
                </a:solidFill>
              </a:rPr>
              <a:t>y</a:t>
            </a:r>
            <a:r>
              <a:rPr lang="cs-CZ" sz="2000" baseline="30000">
                <a:solidFill>
                  <a:srgbClr val="FF0000"/>
                </a:solidFill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04813"/>
            <a:ext cx="7197725" cy="900112"/>
          </a:xfrm>
          <a:solidFill>
            <a:schemeClr val="accent1"/>
          </a:solidFill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 dirty="0" smtClean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Ukázka složitější molekuly</a:t>
            </a:r>
            <a:r>
              <a:rPr lang="cs-CZ" sz="2400" b="1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2400" b="1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400" b="1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 diagram HF</a:t>
            </a:r>
          </a:p>
        </p:txBody>
      </p:sp>
      <p:grpSp>
        <p:nvGrpSpPr>
          <p:cNvPr id="107523" name="Group 3"/>
          <p:cNvGrpSpPr>
            <a:grpSpLocks/>
          </p:cNvGrpSpPr>
          <p:nvPr/>
        </p:nvGrpSpPr>
        <p:grpSpPr bwMode="auto">
          <a:xfrm>
            <a:off x="1152525" y="1700213"/>
            <a:ext cx="3313113" cy="3889375"/>
            <a:chOff x="431" y="1071"/>
            <a:chExt cx="2087" cy="2450"/>
          </a:xfrm>
        </p:grpSpPr>
        <p:grpSp>
          <p:nvGrpSpPr>
            <p:cNvPr id="107524" name="Group 4"/>
            <p:cNvGrpSpPr>
              <a:grpSpLocks/>
            </p:cNvGrpSpPr>
            <p:nvPr/>
          </p:nvGrpSpPr>
          <p:grpSpPr bwMode="auto">
            <a:xfrm>
              <a:off x="1837" y="2341"/>
              <a:ext cx="681" cy="227"/>
              <a:chOff x="748" y="1616"/>
              <a:chExt cx="681" cy="227"/>
            </a:xfrm>
          </p:grpSpPr>
          <p:sp>
            <p:nvSpPr>
              <p:cNvPr id="107525" name="Rectangle 5"/>
              <p:cNvSpPr>
                <a:spLocks noChangeArrowheads="1"/>
              </p:cNvSpPr>
              <p:nvPr/>
            </p:nvSpPr>
            <p:spPr bwMode="auto">
              <a:xfrm>
                <a:off x="1202" y="1616"/>
                <a:ext cx="227" cy="227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526" name="Rectangle 6"/>
              <p:cNvSpPr>
                <a:spLocks noChangeArrowheads="1"/>
              </p:cNvSpPr>
              <p:nvPr/>
            </p:nvSpPr>
            <p:spPr bwMode="auto">
              <a:xfrm>
                <a:off x="975" y="1616"/>
                <a:ext cx="227" cy="227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527" name="Rectangle 7"/>
              <p:cNvSpPr>
                <a:spLocks noChangeArrowheads="1"/>
              </p:cNvSpPr>
              <p:nvPr/>
            </p:nvSpPr>
            <p:spPr bwMode="auto">
              <a:xfrm>
                <a:off x="748" y="1616"/>
                <a:ext cx="227" cy="227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07528" name="Rectangle 8"/>
            <p:cNvSpPr>
              <a:spLocks noChangeArrowheads="1"/>
            </p:cNvSpPr>
            <p:nvPr/>
          </p:nvSpPr>
          <p:spPr bwMode="auto">
            <a:xfrm>
              <a:off x="1157" y="3294"/>
              <a:ext cx="227" cy="22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529" name="Rectangle 9"/>
            <p:cNvSpPr>
              <a:spLocks noChangeArrowheads="1"/>
            </p:cNvSpPr>
            <p:nvPr/>
          </p:nvSpPr>
          <p:spPr bwMode="auto">
            <a:xfrm>
              <a:off x="1156" y="2750"/>
              <a:ext cx="227" cy="22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530" name="Rectangle 10"/>
            <p:cNvSpPr>
              <a:spLocks noChangeArrowheads="1"/>
            </p:cNvSpPr>
            <p:nvPr/>
          </p:nvSpPr>
          <p:spPr bwMode="auto">
            <a:xfrm>
              <a:off x="2064" y="3294"/>
              <a:ext cx="227" cy="22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531" name="Rectangle 11"/>
            <p:cNvSpPr>
              <a:spLocks noChangeArrowheads="1"/>
            </p:cNvSpPr>
            <p:nvPr/>
          </p:nvSpPr>
          <p:spPr bwMode="auto">
            <a:xfrm>
              <a:off x="431" y="1434"/>
              <a:ext cx="227" cy="22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107532" name="Line 12"/>
            <p:cNvSpPr>
              <a:spLocks noChangeShapeType="1"/>
            </p:cNvSpPr>
            <p:nvPr/>
          </p:nvSpPr>
          <p:spPr bwMode="auto">
            <a:xfrm flipV="1">
              <a:off x="657" y="1207"/>
              <a:ext cx="499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7533" name="Line 13"/>
            <p:cNvSpPr>
              <a:spLocks noChangeShapeType="1"/>
            </p:cNvSpPr>
            <p:nvPr/>
          </p:nvSpPr>
          <p:spPr bwMode="auto">
            <a:xfrm>
              <a:off x="1383" y="1207"/>
              <a:ext cx="454" cy="113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7534" name="Line 14"/>
            <p:cNvSpPr>
              <a:spLocks noChangeShapeType="1"/>
            </p:cNvSpPr>
            <p:nvPr/>
          </p:nvSpPr>
          <p:spPr bwMode="auto">
            <a:xfrm flipV="1">
              <a:off x="1383" y="2568"/>
              <a:ext cx="454" cy="31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7535" name="Line 15"/>
            <p:cNvSpPr>
              <a:spLocks noChangeShapeType="1"/>
            </p:cNvSpPr>
            <p:nvPr/>
          </p:nvSpPr>
          <p:spPr bwMode="auto">
            <a:xfrm>
              <a:off x="1383" y="3430"/>
              <a:ext cx="68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7536" name="Group 16"/>
            <p:cNvGrpSpPr>
              <a:grpSpLocks/>
            </p:cNvGrpSpPr>
            <p:nvPr/>
          </p:nvGrpSpPr>
          <p:grpSpPr bwMode="auto">
            <a:xfrm>
              <a:off x="1066" y="2341"/>
              <a:ext cx="454" cy="227"/>
              <a:chOff x="4422" y="3158"/>
              <a:chExt cx="454" cy="227"/>
            </a:xfrm>
          </p:grpSpPr>
          <p:sp>
            <p:nvSpPr>
              <p:cNvPr id="107537" name="Rectangle 17"/>
              <p:cNvSpPr>
                <a:spLocks noChangeArrowheads="1"/>
              </p:cNvSpPr>
              <p:nvPr/>
            </p:nvSpPr>
            <p:spPr bwMode="auto">
              <a:xfrm>
                <a:off x="4649" y="3158"/>
                <a:ext cx="227" cy="227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538" name="Rectangle 18"/>
              <p:cNvSpPr>
                <a:spLocks noChangeArrowheads="1"/>
              </p:cNvSpPr>
              <p:nvPr/>
            </p:nvSpPr>
            <p:spPr bwMode="auto">
              <a:xfrm>
                <a:off x="4422" y="3158"/>
                <a:ext cx="227" cy="227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07539" name="Line 19"/>
            <p:cNvSpPr>
              <a:spLocks noChangeShapeType="1"/>
            </p:cNvSpPr>
            <p:nvPr/>
          </p:nvSpPr>
          <p:spPr bwMode="auto">
            <a:xfrm>
              <a:off x="657" y="1661"/>
              <a:ext cx="499" cy="12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7540" name="Line 20"/>
            <p:cNvSpPr>
              <a:spLocks noChangeShapeType="1"/>
            </p:cNvSpPr>
            <p:nvPr/>
          </p:nvSpPr>
          <p:spPr bwMode="auto">
            <a:xfrm>
              <a:off x="1519" y="2432"/>
              <a:ext cx="31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7541" name="Rectangle 21"/>
            <p:cNvSpPr>
              <a:spLocks noChangeArrowheads="1"/>
            </p:cNvSpPr>
            <p:nvPr/>
          </p:nvSpPr>
          <p:spPr bwMode="auto">
            <a:xfrm>
              <a:off x="1156" y="1071"/>
              <a:ext cx="227" cy="22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 sz="2400" b="0">
                <a:latin typeface="Times New Roman" pitchFamily="18" charset="0"/>
              </a:endParaRPr>
            </a:p>
          </p:txBody>
        </p:sp>
      </p:grpSp>
      <p:sp>
        <p:nvSpPr>
          <p:cNvPr id="107542" name="Text Box 22"/>
          <p:cNvSpPr txBox="1">
            <a:spLocks noChangeArrowheads="1"/>
          </p:cNvSpPr>
          <p:nvPr/>
        </p:nvSpPr>
        <p:spPr bwMode="auto">
          <a:xfrm>
            <a:off x="611188" y="2276475"/>
            <a:ext cx="503237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000"/>
              <a:t>1s</a:t>
            </a:r>
          </a:p>
        </p:txBody>
      </p:sp>
      <p:sp>
        <p:nvSpPr>
          <p:cNvPr id="107543" name="Text Box 23"/>
          <p:cNvSpPr txBox="1">
            <a:spLocks noChangeArrowheads="1"/>
          </p:cNvSpPr>
          <p:nvPr/>
        </p:nvSpPr>
        <p:spPr bwMode="auto">
          <a:xfrm>
            <a:off x="4176713" y="5229225"/>
            <a:ext cx="576262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000"/>
              <a:t>2s</a:t>
            </a:r>
          </a:p>
        </p:txBody>
      </p:sp>
      <p:sp>
        <p:nvSpPr>
          <p:cNvPr id="107544" name="Text Box 24"/>
          <p:cNvSpPr txBox="1">
            <a:spLocks noChangeArrowheads="1"/>
          </p:cNvSpPr>
          <p:nvPr/>
        </p:nvSpPr>
        <p:spPr bwMode="auto">
          <a:xfrm>
            <a:off x="4572000" y="3716338"/>
            <a:ext cx="503238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000"/>
              <a:t>2p</a:t>
            </a:r>
          </a:p>
        </p:txBody>
      </p:sp>
      <p:sp>
        <p:nvSpPr>
          <p:cNvPr id="107545" name="Text Box 25"/>
          <p:cNvSpPr txBox="1">
            <a:spLocks noChangeArrowheads="1"/>
          </p:cNvSpPr>
          <p:nvPr/>
        </p:nvSpPr>
        <p:spPr bwMode="auto">
          <a:xfrm>
            <a:off x="2771775" y="4365625"/>
            <a:ext cx="720725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l-GR" sz="2000">
                <a:cs typeface="Times New Roman" pitchFamily="18" charset="0"/>
              </a:rPr>
              <a:t>σ</a:t>
            </a:r>
            <a:r>
              <a:rPr lang="cs-CZ" sz="2000" baseline="-25000">
                <a:cs typeface="Times New Roman" pitchFamily="18" charset="0"/>
              </a:rPr>
              <a:t>s,z</a:t>
            </a:r>
            <a:r>
              <a:rPr lang="cs-CZ" sz="2000" baseline="30000">
                <a:cs typeface="Times New Roman" pitchFamily="18" charset="0"/>
              </a:rPr>
              <a:t>b</a:t>
            </a:r>
            <a:endParaRPr lang="el-GR" sz="2000">
              <a:cs typeface="Times New Roman" pitchFamily="18" charset="0"/>
            </a:endParaRPr>
          </a:p>
        </p:txBody>
      </p:sp>
      <p:sp>
        <p:nvSpPr>
          <p:cNvPr id="107546" name="Text Box 26"/>
          <p:cNvSpPr txBox="1">
            <a:spLocks noChangeArrowheads="1"/>
          </p:cNvSpPr>
          <p:nvPr/>
        </p:nvSpPr>
        <p:spPr bwMode="auto">
          <a:xfrm>
            <a:off x="2843213" y="1700213"/>
            <a:ext cx="647700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l-GR" sz="2000">
                <a:cs typeface="Times New Roman" pitchFamily="18" charset="0"/>
              </a:rPr>
              <a:t>σ</a:t>
            </a:r>
            <a:r>
              <a:rPr lang="cs-CZ" sz="2000" baseline="-25000">
                <a:cs typeface="Times New Roman" pitchFamily="18" charset="0"/>
              </a:rPr>
              <a:t>s,z</a:t>
            </a:r>
            <a:r>
              <a:rPr lang="cs-CZ" sz="2000" baseline="30000">
                <a:cs typeface="Times New Roman" pitchFamily="18" charset="0"/>
              </a:rPr>
              <a:t>a</a:t>
            </a:r>
            <a:endParaRPr lang="el-GR" sz="2000">
              <a:cs typeface="Times New Roman" pitchFamily="18" charset="0"/>
            </a:endParaRPr>
          </a:p>
        </p:txBody>
      </p:sp>
      <p:sp>
        <p:nvSpPr>
          <p:cNvPr id="107547" name="Text Box 27"/>
          <p:cNvSpPr txBox="1">
            <a:spLocks noChangeArrowheads="1"/>
          </p:cNvSpPr>
          <p:nvPr/>
        </p:nvSpPr>
        <p:spPr bwMode="auto">
          <a:xfrm>
            <a:off x="1571604" y="3716338"/>
            <a:ext cx="515959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l-GR" sz="2000" dirty="0">
                <a:cs typeface="Times New Roman" pitchFamily="18" charset="0"/>
              </a:rPr>
              <a:t>π</a:t>
            </a:r>
            <a:r>
              <a:rPr lang="cs-CZ" sz="2000" baseline="-25000" dirty="0">
                <a:cs typeface="Times New Roman" pitchFamily="18" charset="0"/>
              </a:rPr>
              <a:t>n</a:t>
            </a:r>
            <a:endParaRPr lang="el-GR" sz="2000" dirty="0">
              <a:cs typeface="Times New Roman" pitchFamily="18" charset="0"/>
            </a:endParaRPr>
          </a:p>
        </p:txBody>
      </p:sp>
      <p:sp>
        <p:nvSpPr>
          <p:cNvPr id="107548" name="Rectangle 28"/>
          <p:cNvSpPr>
            <a:spLocks noChangeArrowheads="1"/>
          </p:cNvSpPr>
          <p:nvPr/>
        </p:nvSpPr>
        <p:spPr bwMode="auto">
          <a:xfrm>
            <a:off x="2051050" y="3716338"/>
            <a:ext cx="8699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r>
              <a:rPr lang="cs-CZ" sz="2000">
                <a:sym typeface="Symbol" pitchFamily="18" charset="2"/>
              </a:rPr>
              <a:t> </a:t>
            </a:r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sp>
        <p:nvSpPr>
          <p:cNvPr id="107549" name="Rectangle 29"/>
          <p:cNvSpPr>
            <a:spLocks noChangeArrowheads="1"/>
          </p:cNvSpPr>
          <p:nvPr/>
        </p:nvSpPr>
        <p:spPr bwMode="auto">
          <a:xfrm>
            <a:off x="2230438" y="5229225"/>
            <a:ext cx="492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sp>
        <p:nvSpPr>
          <p:cNvPr id="107550" name="Rectangle 30"/>
          <p:cNvSpPr>
            <a:spLocks noChangeArrowheads="1"/>
          </p:cNvSpPr>
          <p:nvPr/>
        </p:nvSpPr>
        <p:spPr bwMode="auto">
          <a:xfrm>
            <a:off x="2230438" y="4365625"/>
            <a:ext cx="492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2000">
                <a:sym typeface="Symbol" pitchFamily="18" charset="2"/>
              </a:rPr>
              <a:t></a:t>
            </a:r>
            <a:endParaRPr lang="cs-CZ" sz="2000">
              <a:sym typeface="Symbol" pitchFamily="18" charset="2"/>
            </a:endParaRPr>
          </a:p>
        </p:txBody>
      </p:sp>
      <p:grpSp>
        <p:nvGrpSpPr>
          <p:cNvPr id="107551" name="Group 31"/>
          <p:cNvGrpSpPr>
            <a:grpSpLocks/>
          </p:cNvGrpSpPr>
          <p:nvPr/>
        </p:nvGrpSpPr>
        <p:grpSpPr bwMode="auto">
          <a:xfrm>
            <a:off x="1150938" y="2276475"/>
            <a:ext cx="3289300" cy="3349625"/>
            <a:chOff x="431" y="1434"/>
            <a:chExt cx="2072" cy="2110"/>
          </a:xfrm>
        </p:grpSpPr>
        <p:sp>
          <p:nvSpPr>
            <p:cNvPr id="107552" name="Text Box 32"/>
            <p:cNvSpPr txBox="1">
              <a:spLocks noChangeArrowheads="1"/>
            </p:cNvSpPr>
            <p:nvPr/>
          </p:nvSpPr>
          <p:spPr bwMode="auto">
            <a:xfrm>
              <a:off x="1791" y="2341"/>
              <a:ext cx="58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2000">
                  <a:sym typeface="Symbol" pitchFamily="18" charset="2"/>
                </a:rPr>
                <a:t></a:t>
              </a:r>
              <a:r>
                <a:rPr lang="cs-CZ" sz="2000">
                  <a:sym typeface="Symbol" pitchFamily="18" charset="2"/>
                </a:rPr>
                <a:t> </a:t>
              </a:r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7553" name="Rectangle 33"/>
            <p:cNvSpPr>
              <a:spLocks noChangeArrowheads="1"/>
            </p:cNvSpPr>
            <p:nvPr/>
          </p:nvSpPr>
          <p:spPr bwMode="auto">
            <a:xfrm>
              <a:off x="2018" y="3294"/>
              <a:ext cx="31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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7554" name="Rectangle 34"/>
            <p:cNvSpPr>
              <a:spLocks noChangeArrowheads="1"/>
            </p:cNvSpPr>
            <p:nvPr/>
          </p:nvSpPr>
          <p:spPr bwMode="auto">
            <a:xfrm>
              <a:off x="2290" y="2341"/>
              <a:ext cx="21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</a:t>
              </a:r>
              <a:endParaRPr lang="cs-CZ" sz="2000">
                <a:sym typeface="Symbol" pitchFamily="18" charset="2"/>
              </a:endParaRPr>
            </a:p>
          </p:txBody>
        </p:sp>
        <p:sp>
          <p:nvSpPr>
            <p:cNvPr id="107555" name="Rectangle 35"/>
            <p:cNvSpPr>
              <a:spLocks noChangeArrowheads="1"/>
            </p:cNvSpPr>
            <p:nvPr/>
          </p:nvSpPr>
          <p:spPr bwMode="auto">
            <a:xfrm>
              <a:off x="431" y="1434"/>
              <a:ext cx="21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en-US" sz="2000">
                  <a:sym typeface="Symbol" pitchFamily="18" charset="2"/>
                </a:rPr>
                <a:t></a:t>
              </a:r>
              <a:endParaRPr lang="cs-CZ" sz="2000">
                <a:sym typeface="Symbol" pitchFamily="18" charset="2"/>
              </a:endParaRPr>
            </a:p>
          </p:txBody>
        </p:sp>
      </p:grpSp>
      <p:grpSp>
        <p:nvGrpSpPr>
          <p:cNvPr id="107556" name="Group 36"/>
          <p:cNvGrpSpPr>
            <a:grpSpLocks/>
          </p:cNvGrpSpPr>
          <p:nvPr/>
        </p:nvGrpSpPr>
        <p:grpSpPr bwMode="auto">
          <a:xfrm>
            <a:off x="1150938" y="5876925"/>
            <a:ext cx="2952750" cy="406400"/>
            <a:chOff x="431" y="3702"/>
            <a:chExt cx="1860" cy="256"/>
          </a:xfrm>
        </p:grpSpPr>
        <p:sp>
          <p:nvSpPr>
            <p:cNvPr id="107557" name="Text Box 37"/>
            <p:cNvSpPr txBox="1">
              <a:spLocks noChangeArrowheads="1"/>
            </p:cNvSpPr>
            <p:nvPr/>
          </p:nvSpPr>
          <p:spPr bwMode="auto">
            <a:xfrm>
              <a:off x="431" y="3702"/>
              <a:ext cx="227" cy="25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2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000"/>
                <a:t>H</a:t>
              </a:r>
            </a:p>
          </p:txBody>
        </p:sp>
        <p:sp>
          <p:nvSpPr>
            <p:cNvPr id="107558" name="Text Box 38"/>
            <p:cNvSpPr txBox="1">
              <a:spLocks noChangeArrowheads="1"/>
            </p:cNvSpPr>
            <p:nvPr/>
          </p:nvSpPr>
          <p:spPr bwMode="auto">
            <a:xfrm>
              <a:off x="2064" y="3702"/>
              <a:ext cx="227" cy="25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2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000"/>
                <a:t>F</a:t>
              </a:r>
            </a:p>
          </p:txBody>
        </p:sp>
        <p:sp>
          <p:nvSpPr>
            <p:cNvPr id="107559" name="Text Box 39"/>
            <p:cNvSpPr txBox="1">
              <a:spLocks noChangeArrowheads="1"/>
            </p:cNvSpPr>
            <p:nvPr/>
          </p:nvSpPr>
          <p:spPr bwMode="auto">
            <a:xfrm>
              <a:off x="1111" y="3702"/>
              <a:ext cx="363" cy="256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bg2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000" dirty="0"/>
                <a:t>HF</a:t>
              </a:r>
            </a:p>
          </p:txBody>
        </p:sp>
      </p:grpSp>
      <p:sp>
        <p:nvSpPr>
          <p:cNvPr id="107560" name="Text Box 40"/>
          <p:cNvSpPr txBox="1">
            <a:spLocks noChangeArrowheads="1"/>
          </p:cNvSpPr>
          <p:nvPr/>
        </p:nvSpPr>
        <p:spPr bwMode="auto">
          <a:xfrm>
            <a:off x="5580063" y="2349500"/>
            <a:ext cx="22320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l-GR" sz="2000" dirty="0">
                <a:solidFill>
                  <a:schemeClr val="bg1">
                    <a:lumMod val="25000"/>
                  </a:schemeClr>
                </a:solidFill>
                <a:cs typeface="Times New Roman" pitchFamily="18" charset="0"/>
              </a:rPr>
              <a:t>π</a:t>
            </a:r>
            <a:r>
              <a:rPr lang="cs-CZ" sz="2000" baseline="-25000" dirty="0">
                <a:solidFill>
                  <a:schemeClr val="bg1">
                    <a:lumMod val="25000"/>
                  </a:schemeClr>
                </a:solidFill>
                <a:cs typeface="Times New Roman" pitchFamily="18" charset="0"/>
              </a:rPr>
              <a:t>n</a:t>
            </a:r>
            <a:r>
              <a:rPr lang="cs-CZ" sz="2000" dirty="0">
                <a:solidFill>
                  <a:schemeClr val="bg1">
                    <a:lumMod val="25000"/>
                  </a:schemeClr>
                </a:solidFill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1">
                    <a:lumMod val="25000"/>
                  </a:schemeClr>
                </a:solidFill>
                <a:cs typeface="Arial" pitchFamily="34" charset="0"/>
              </a:rPr>
              <a:t>= </a:t>
            </a:r>
            <a:r>
              <a:rPr lang="cs-CZ" sz="2000" dirty="0">
                <a:solidFill>
                  <a:schemeClr val="bg1">
                    <a:lumMod val="25000"/>
                  </a:schemeClr>
                </a:solidFill>
                <a:cs typeface="Arial" pitchFamily="34" charset="0"/>
              </a:rPr>
              <a:t>nevazebné elektronové páry</a:t>
            </a:r>
            <a:endParaRPr lang="en-US" sz="2000" dirty="0">
              <a:solidFill>
                <a:schemeClr val="bg1">
                  <a:lumMod val="25000"/>
                </a:schemeClr>
              </a:solidFill>
              <a:cs typeface="Arial" pitchFamily="34" charset="0"/>
            </a:endParaRPr>
          </a:p>
        </p:txBody>
      </p:sp>
      <p:sp>
        <p:nvSpPr>
          <p:cNvPr id="107561" name="Text Box 41"/>
          <p:cNvSpPr txBox="1">
            <a:spLocks noChangeArrowheads="1"/>
          </p:cNvSpPr>
          <p:nvPr/>
        </p:nvSpPr>
        <p:spPr bwMode="auto">
          <a:xfrm>
            <a:off x="5795963" y="3573463"/>
            <a:ext cx="18002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000"/>
              <a:t>řád vazby = </a:t>
            </a:r>
            <a:r>
              <a:rPr lang="cs-CZ" sz="200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07562" name="Text Box 42"/>
          <p:cNvSpPr txBox="1">
            <a:spLocks noChangeArrowheads="1"/>
          </p:cNvSpPr>
          <p:nvPr/>
        </p:nvSpPr>
        <p:spPr bwMode="auto">
          <a:xfrm>
            <a:off x="5435600" y="4437063"/>
            <a:ext cx="24479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>
                <a:solidFill>
                  <a:srgbClr val="800000"/>
                </a:solidFill>
              </a:rPr>
              <a:t>diamagnetická molekula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6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5300663"/>
            <a:ext cx="1800225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5064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3141663"/>
            <a:ext cx="1706562" cy="195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5065" name="Rectangle 9"/>
          <p:cNvSpPr>
            <a:spLocks noChangeArrowheads="1"/>
          </p:cNvSpPr>
          <p:nvPr/>
        </p:nvSpPr>
        <p:spPr bwMode="auto">
          <a:xfrm>
            <a:off x="395288" y="620713"/>
            <a:ext cx="6840537" cy="161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endParaRPr lang="cs-CZ" dirty="0">
              <a:solidFill>
                <a:srgbClr val="FF0000"/>
              </a:solidFill>
            </a:endParaRPr>
          </a:p>
          <a:p>
            <a:pPr algn="l"/>
            <a:r>
              <a:rPr lang="cs-CZ" dirty="0" smtClean="0">
                <a:solidFill>
                  <a:srgbClr val="FF0000"/>
                </a:solidFill>
                <a:cs typeface="Arial" pitchFamily="34" charset="0"/>
              </a:rPr>
              <a:t>  </a:t>
            </a:r>
            <a:r>
              <a:rPr lang="cs-CZ" dirty="0" smtClean="0">
                <a:solidFill>
                  <a:srgbClr val="3333CC"/>
                </a:solidFill>
              </a:rPr>
              <a:t>udává míru </a:t>
            </a:r>
            <a:r>
              <a:rPr lang="cs-CZ" dirty="0">
                <a:solidFill>
                  <a:srgbClr val="3333CC"/>
                </a:solidFill>
              </a:rPr>
              <a:t>polarity vazby</a:t>
            </a:r>
            <a:endParaRPr lang="en-US" dirty="0">
              <a:solidFill>
                <a:srgbClr val="3333CC"/>
              </a:solidFill>
            </a:endParaRPr>
          </a:p>
          <a:p>
            <a:pPr algn="l"/>
            <a:endParaRPr lang="cs-CZ" dirty="0">
              <a:solidFill>
                <a:srgbClr val="FF0000"/>
              </a:solidFill>
            </a:endParaRPr>
          </a:p>
          <a:p>
            <a:pPr algn="l"/>
            <a:r>
              <a:rPr lang="cs-CZ" dirty="0">
                <a:solidFill>
                  <a:srgbClr val="FF0000"/>
                </a:solidFill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3333CC"/>
                </a:solidFill>
              </a:rPr>
              <a:t>vektorová </a:t>
            </a:r>
            <a:r>
              <a:rPr lang="cs-CZ" dirty="0">
                <a:solidFill>
                  <a:srgbClr val="3333CC"/>
                </a:solidFill>
              </a:rPr>
              <a:t>veličina         </a:t>
            </a:r>
            <a:r>
              <a:rPr lang="en-US" dirty="0">
                <a:solidFill>
                  <a:srgbClr val="3333CC"/>
                </a:solidFill>
              </a:rPr>
              <a:t> </a:t>
            </a:r>
            <a:r>
              <a:rPr lang="cs-CZ" sz="2400" dirty="0"/>
              <a:t>µ = </a:t>
            </a:r>
            <a:r>
              <a:rPr lang="cs-CZ" sz="2400" i="1" dirty="0"/>
              <a:t>q e r</a:t>
            </a:r>
            <a:r>
              <a:rPr lang="cs-CZ" sz="2400" dirty="0"/>
              <a:t> </a:t>
            </a:r>
            <a:r>
              <a:rPr lang="en-US" sz="2400" dirty="0"/>
              <a:t>[Cm]</a:t>
            </a:r>
            <a:endParaRPr lang="cs-CZ" sz="2400" dirty="0"/>
          </a:p>
          <a:p>
            <a:pPr algn="l" eaLnBrk="0" hangingPunct="0">
              <a:spcBef>
                <a:spcPct val="20000"/>
              </a:spcBef>
              <a:buFontTx/>
              <a:buChar char="•"/>
            </a:pPr>
            <a:endParaRPr lang="cs-CZ" dirty="0">
              <a:solidFill>
                <a:schemeClr val="folHlink"/>
              </a:solidFill>
            </a:endParaRPr>
          </a:p>
        </p:txBody>
      </p:sp>
      <p:grpSp>
        <p:nvGrpSpPr>
          <p:cNvPr id="45079" name="Group 23"/>
          <p:cNvGrpSpPr>
            <a:grpSpLocks/>
          </p:cNvGrpSpPr>
          <p:nvPr/>
        </p:nvGrpSpPr>
        <p:grpSpPr bwMode="auto">
          <a:xfrm>
            <a:off x="7164388" y="908050"/>
            <a:ext cx="1587500" cy="1014413"/>
            <a:chOff x="385" y="1752"/>
            <a:chExt cx="1000" cy="639"/>
          </a:xfrm>
        </p:grpSpPr>
        <p:pic>
          <p:nvPicPr>
            <p:cNvPr id="45076" name="Picture 20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85" y="1979"/>
              <a:ext cx="1000" cy="3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45071" name="Rectangle 15"/>
            <p:cNvSpPr>
              <a:spLocks noChangeArrowheads="1"/>
            </p:cNvSpPr>
            <p:nvPr/>
          </p:nvSpPr>
          <p:spPr bwMode="auto">
            <a:xfrm>
              <a:off x="1066" y="1752"/>
              <a:ext cx="24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sz="2000" i="1">
                  <a:cs typeface="Arial" pitchFamily="34" charset="0"/>
                </a:rPr>
                <a:t>q</a:t>
              </a:r>
              <a:r>
                <a:rPr lang="cs-CZ" sz="2000" baseline="30000"/>
                <a:t>-</a:t>
              </a:r>
            </a:p>
          </p:txBody>
        </p:sp>
        <p:sp>
          <p:nvSpPr>
            <p:cNvPr id="45072" name="Rectangle 16"/>
            <p:cNvSpPr>
              <a:spLocks noChangeArrowheads="1"/>
            </p:cNvSpPr>
            <p:nvPr/>
          </p:nvSpPr>
          <p:spPr bwMode="auto">
            <a:xfrm>
              <a:off x="476" y="1752"/>
              <a:ext cx="26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i="1">
                  <a:cs typeface="Arial" pitchFamily="34" charset="0"/>
                </a:rPr>
                <a:t>q</a:t>
              </a:r>
              <a:r>
                <a:rPr lang="cs-CZ" baseline="30000"/>
                <a:t>+</a:t>
              </a:r>
            </a:p>
          </p:txBody>
        </p:sp>
        <p:sp>
          <p:nvSpPr>
            <p:cNvPr id="45073" name="Rectangle 17"/>
            <p:cNvSpPr>
              <a:spLocks noChangeArrowheads="1"/>
            </p:cNvSpPr>
            <p:nvPr/>
          </p:nvSpPr>
          <p:spPr bwMode="auto">
            <a:xfrm>
              <a:off x="793" y="2160"/>
              <a:ext cx="17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i="1"/>
                <a:t>r</a:t>
              </a:r>
              <a:endParaRPr lang="cs-CZ"/>
            </a:p>
          </p:txBody>
        </p:sp>
      </p:grpSp>
      <p:sp>
        <p:nvSpPr>
          <p:cNvPr id="45075" name="Rectangle 19"/>
          <p:cNvSpPr>
            <a:spLocks noChangeArrowheads="1"/>
          </p:cNvSpPr>
          <p:nvPr/>
        </p:nvSpPr>
        <p:spPr bwMode="auto">
          <a:xfrm>
            <a:off x="3708400" y="1916113"/>
            <a:ext cx="28733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0"/>
              <a:t>1 Debye = 3</a:t>
            </a:r>
            <a:r>
              <a:rPr lang="en-US" b="0"/>
              <a:t>,3</a:t>
            </a:r>
            <a:r>
              <a:rPr lang="cs-CZ" b="0"/>
              <a:t> x 10</a:t>
            </a:r>
            <a:r>
              <a:rPr lang="cs-CZ" b="0" baseline="30000"/>
              <a:t>-</a:t>
            </a:r>
            <a:r>
              <a:rPr lang="en-US" b="0" baseline="30000"/>
              <a:t>30</a:t>
            </a:r>
            <a:r>
              <a:rPr lang="cs-CZ" b="0"/>
              <a:t> C. m</a:t>
            </a:r>
          </a:p>
        </p:txBody>
      </p:sp>
      <p:grpSp>
        <p:nvGrpSpPr>
          <p:cNvPr id="45088" name="Group 32"/>
          <p:cNvGrpSpPr>
            <a:grpSpLocks/>
          </p:cNvGrpSpPr>
          <p:nvPr/>
        </p:nvGrpSpPr>
        <p:grpSpPr bwMode="auto">
          <a:xfrm>
            <a:off x="6372225" y="3716338"/>
            <a:ext cx="2511425" cy="2684462"/>
            <a:chOff x="2608" y="3793"/>
            <a:chExt cx="1582" cy="1691"/>
          </a:xfrm>
        </p:grpSpPr>
        <p:pic>
          <p:nvPicPr>
            <p:cNvPr id="45078" name="Picture 22"/>
            <p:cNvPicPr>
              <a:picLocks noChangeAspect="1" noChangeArrowheads="1"/>
            </p:cNvPicPr>
            <p:nvPr/>
          </p:nvPicPr>
          <p:blipFill>
            <a:blip r:embed="rId5"/>
            <a:srcRect b="28885"/>
            <a:stretch>
              <a:fillRect/>
            </a:stretch>
          </p:blipFill>
          <p:spPr bwMode="auto">
            <a:xfrm>
              <a:off x="2608" y="3793"/>
              <a:ext cx="1582" cy="16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grpSp>
          <p:nvGrpSpPr>
            <p:cNvPr id="45085" name="Group 29"/>
            <p:cNvGrpSpPr>
              <a:grpSpLocks/>
            </p:cNvGrpSpPr>
            <p:nvPr/>
          </p:nvGrpSpPr>
          <p:grpSpPr bwMode="auto">
            <a:xfrm>
              <a:off x="2925" y="3884"/>
              <a:ext cx="817" cy="1482"/>
              <a:chOff x="2925" y="3884"/>
              <a:chExt cx="817" cy="1482"/>
            </a:xfrm>
          </p:grpSpPr>
          <p:sp>
            <p:nvSpPr>
              <p:cNvPr id="45080" name="Text Box 24"/>
              <p:cNvSpPr txBox="1">
                <a:spLocks noChangeArrowheads="1"/>
              </p:cNvSpPr>
              <p:nvPr/>
            </p:nvSpPr>
            <p:spPr bwMode="auto">
              <a:xfrm>
                <a:off x="2925" y="4519"/>
                <a:ext cx="27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1600" b="0"/>
                  <a:t>S</a:t>
                </a:r>
              </a:p>
            </p:txBody>
          </p:sp>
          <p:sp>
            <p:nvSpPr>
              <p:cNvPr id="45081" name="Text Box 25"/>
              <p:cNvSpPr txBox="1">
                <a:spLocks noChangeArrowheads="1"/>
              </p:cNvSpPr>
              <p:nvPr/>
            </p:nvSpPr>
            <p:spPr bwMode="auto">
              <a:xfrm>
                <a:off x="3470" y="4259"/>
                <a:ext cx="27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1600" b="0"/>
                  <a:t>F</a:t>
                </a:r>
              </a:p>
            </p:txBody>
          </p:sp>
          <p:sp>
            <p:nvSpPr>
              <p:cNvPr id="45082" name="Text Box 26"/>
              <p:cNvSpPr txBox="1">
                <a:spLocks noChangeArrowheads="1"/>
              </p:cNvSpPr>
              <p:nvPr/>
            </p:nvSpPr>
            <p:spPr bwMode="auto">
              <a:xfrm>
                <a:off x="2949" y="3884"/>
                <a:ext cx="27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1600" b="0"/>
                  <a:t>F</a:t>
                </a:r>
              </a:p>
            </p:txBody>
          </p:sp>
          <p:sp>
            <p:nvSpPr>
              <p:cNvPr id="45083" name="Text Box 27"/>
              <p:cNvSpPr txBox="1">
                <a:spLocks noChangeArrowheads="1"/>
              </p:cNvSpPr>
              <p:nvPr/>
            </p:nvSpPr>
            <p:spPr bwMode="auto">
              <a:xfrm>
                <a:off x="3470" y="4767"/>
                <a:ext cx="27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1600" b="0"/>
                  <a:t>F</a:t>
                </a:r>
              </a:p>
            </p:txBody>
          </p:sp>
          <p:sp>
            <p:nvSpPr>
              <p:cNvPr id="45084" name="Text Box 28"/>
              <p:cNvSpPr txBox="1">
                <a:spLocks noChangeArrowheads="1"/>
              </p:cNvSpPr>
              <p:nvPr/>
            </p:nvSpPr>
            <p:spPr bwMode="auto">
              <a:xfrm>
                <a:off x="2947" y="5154"/>
                <a:ext cx="27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cs-CZ" sz="1600" b="0"/>
                  <a:t>F</a:t>
                </a:r>
              </a:p>
            </p:txBody>
          </p:sp>
        </p:grpSp>
        <p:sp>
          <p:nvSpPr>
            <p:cNvPr id="45086" name="Rectangle 30"/>
            <p:cNvSpPr>
              <a:spLocks noChangeArrowheads="1"/>
            </p:cNvSpPr>
            <p:nvPr/>
          </p:nvSpPr>
          <p:spPr bwMode="auto">
            <a:xfrm>
              <a:off x="3198" y="5154"/>
              <a:ext cx="907" cy="317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5089" name="Rectangle 33"/>
          <p:cNvSpPr>
            <a:spLocks noChangeArrowheads="1"/>
          </p:cNvSpPr>
          <p:nvPr/>
        </p:nvSpPr>
        <p:spPr bwMode="auto">
          <a:xfrm>
            <a:off x="1979613" y="188913"/>
            <a:ext cx="5329237" cy="5746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en-US" sz="2400" dirty="0" err="1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Polarita</a:t>
            </a:r>
            <a:r>
              <a:rPr lang="en-US" sz="2400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sz="2400" dirty="0" err="1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vazby</a:t>
            </a:r>
            <a:r>
              <a:rPr lang="cs-CZ" sz="2400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- veličina </a:t>
            </a:r>
            <a:r>
              <a:rPr lang="cs-CZ" sz="2400" dirty="0">
                <a:solidFill>
                  <a:srgbClr val="3366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dipólový moment</a:t>
            </a:r>
            <a:endParaRPr lang="en-US" sz="2400" dirty="0">
              <a:solidFill>
                <a:srgbClr val="3366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itchFamily="34" charset="0"/>
            </a:endParaRPr>
          </a:p>
        </p:txBody>
      </p:sp>
      <p:sp>
        <p:nvSpPr>
          <p:cNvPr id="45091" name="Text Box 35"/>
          <p:cNvSpPr txBox="1">
            <a:spLocks noChangeArrowheads="1"/>
          </p:cNvSpPr>
          <p:nvPr/>
        </p:nvSpPr>
        <p:spPr bwMode="auto">
          <a:xfrm>
            <a:off x="395288" y="2492375"/>
            <a:ext cx="7848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3333CC"/>
                </a:solidFill>
              </a:rPr>
              <a:t>vektorový </a:t>
            </a:r>
            <a:r>
              <a:rPr lang="cs-CZ" dirty="0">
                <a:solidFill>
                  <a:srgbClr val="3333CC"/>
                </a:solidFill>
              </a:rPr>
              <a:t>součet </a:t>
            </a:r>
            <a:r>
              <a:rPr lang="cs-CZ" dirty="0" err="1">
                <a:solidFill>
                  <a:srgbClr val="3333CC"/>
                </a:solidFill>
              </a:rPr>
              <a:t>dipolových</a:t>
            </a:r>
            <a:r>
              <a:rPr lang="cs-CZ" dirty="0">
                <a:solidFill>
                  <a:srgbClr val="3333CC"/>
                </a:solidFill>
              </a:rPr>
              <a:t> momentů </a:t>
            </a:r>
            <a:r>
              <a:rPr lang="cs-CZ" dirty="0" smtClean="0">
                <a:solidFill>
                  <a:srgbClr val="3333CC"/>
                </a:solidFill>
              </a:rPr>
              <a:t>vazeb v molekule udává celkový dipólový moment</a:t>
            </a:r>
            <a:endParaRPr lang="cs-CZ" b="0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Kodíček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M.: Chemie pro gymnázia v testových úlohách. Praha: SPN, 2010.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ISBN: 8085937956.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Růžičková, K., Kotlík B.: Chemie I. v kostce. Praha: Fragment, 2005. ISBN: 80-253-0031-5.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Bárta, M., Bartošová M.: Maturitní otázky – Chemie. Praha: Fragment 2007. ISBN: 978-80-253-0498-3.</a:t>
            </a:r>
          </a:p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Streblová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E.: Souhrnné testy z chemie. Praha: Karolinum, 1998. ISBN: 80-7184-628-7.</a:t>
            </a:r>
          </a:p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Břížďala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J.: Obecná chemie pro gymnázia a střední školy. Třebíč: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Radek Veselý, 2011. ISBN: 9788086376417.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Holinka, J.: Chemie komplex.příprava na VŠ. Třebíč: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Radek Veselý, 2011. ISBN: 8086376311.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Mareček, A., Honza, J.: Chemie pro čtyřletá gymnázia - 1.díl. Olomouc: Nakladatelství Olomouc. ISBN: 80-7182-055-5.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Dušek, B.,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Flemr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V.: Chemie pro gymnázia I. Praha: SPN, 2007. ISBN: 80-7235-369-</a:t>
            </a:r>
          </a:p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Klikorka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J., Hájek, B.,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Votínsk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,ý J.: Obecná a anorganická chemie. Praha: SNTL/Alfa, 1985.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2532</TotalTime>
  <Words>392</Words>
  <Application>Microsoft Office PowerPoint</Application>
  <PresentationFormat>Předvádění na obrazovce (4:3)</PresentationFormat>
  <Paragraphs>160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Snímek 1</vt:lpstr>
      <vt:lpstr>MO diagram O2</vt:lpstr>
      <vt:lpstr>MO diagram N2</vt:lpstr>
      <vt:lpstr>MO diagramy dvouatomových molekul 2. periody</vt:lpstr>
      <vt:lpstr>Ukázka složitější molekuly MO diagram HF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dcterms:created xsi:type="dcterms:W3CDTF">2006-09-26T13:26:25Z</dcterms:created>
  <dcterms:modified xsi:type="dcterms:W3CDTF">2012-12-17T18:01:06Z</dcterms:modified>
</cp:coreProperties>
</file>