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61" r:id="rId2"/>
    <p:sldId id="256" r:id="rId3"/>
    <p:sldId id="257" r:id="rId4"/>
    <p:sldId id="258" r:id="rId5"/>
    <p:sldId id="259" r:id="rId6"/>
    <p:sldId id="260" r:id="rId7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F6E8AD35-27B1-4D55-9B48-8BABF05D1D0C}" type="datetimeFigureOut">
              <a:rPr lang="cs-CZ"/>
              <a:pPr>
                <a:defRPr/>
              </a:pPr>
              <a:t>10.3.2012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 smtClean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B385DE8F-2372-4932-91F5-040A6A9BDEA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195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8196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B8D55B19-0174-43CD-B9CE-9571D1BE76AC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05FD2E-5796-48FB-92D8-D7338FC04D79}" type="datetimeFigureOut">
              <a:rPr lang="cs-CZ"/>
              <a:pPr>
                <a:defRPr/>
              </a:pPr>
              <a:t>10.3.2012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C6ED46-95E6-49D5-9DBD-4136A13E0D5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1B82F7-88E8-4BCC-BF23-84E7FCA12119}" type="datetimeFigureOut">
              <a:rPr lang="cs-CZ"/>
              <a:pPr>
                <a:defRPr/>
              </a:pPr>
              <a:t>10.3.2012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E8FA2D-BBE5-411F-8C9F-7E13413AF2A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A27409-3B0F-421B-85ED-B5A94FCF74C4}" type="datetimeFigureOut">
              <a:rPr lang="cs-CZ"/>
              <a:pPr>
                <a:defRPr/>
              </a:pPr>
              <a:t>10.3.2012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484716-1FF3-44AC-AEBC-46A38B4FC76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474DEA-64B7-47A4-BD70-5D8B72720573}" type="datetimeFigureOut">
              <a:rPr lang="cs-CZ"/>
              <a:pPr>
                <a:defRPr/>
              </a:pPr>
              <a:t>10.3.2012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FE2892-B2C2-4AC7-900B-5C4C99B4D1C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6DB402-DE3E-4DB0-9C4D-495F904E3C1D}" type="datetimeFigureOut">
              <a:rPr lang="cs-CZ"/>
              <a:pPr>
                <a:defRPr/>
              </a:pPr>
              <a:t>10.3.2012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A7558A-B2EA-4A3A-93EC-309B222C061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1EECD8-FA54-46FD-9D2B-60E4D0807812}" type="datetimeFigureOut">
              <a:rPr lang="cs-CZ"/>
              <a:pPr>
                <a:defRPr/>
              </a:pPr>
              <a:t>10.3.2012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F6B7DB-3FED-4300-B4BA-4949ED8D56C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B20662-6B02-4F01-967A-9AE170EED011}" type="datetimeFigureOut">
              <a:rPr lang="cs-CZ"/>
              <a:pPr>
                <a:defRPr/>
              </a:pPr>
              <a:t>10.3.2012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FB560A-1FDE-46D1-86DE-B0585579B6C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C5B21C-85D5-4C39-9846-4D6BF736CEE1}" type="datetimeFigureOut">
              <a:rPr lang="cs-CZ"/>
              <a:pPr>
                <a:defRPr/>
              </a:pPr>
              <a:t>10.3.2012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FD4085-B787-4AFA-83A1-88585E07242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87C812-11E5-4F1A-AE04-00286F43B8FC}" type="datetimeFigureOut">
              <a:rPr lang="cs-CZ"/>
              <a:pPr>
                <a:defRPr/>
              </a:pPr>
              <a:t>10.3.2012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EE9FF9-DBAC-4783-A99D-01005801FEB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A02839-7C23-40B5-B3AC-2B29B9B44E98}" type="datetimeFigureOut">
              <a:rPr lang="cs-CZ"/>
              <a:pPr>
                <a:defRPr/>
              </a:pPr>
              <a:t>10.3.2012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9ACD58-A285-4E5C-8C64-A748DD0AD3F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B1FECF-CCE0-4F64-9FB5-A2141A8CA63B}" type="datetimeFigureOut">
              <a:rPr lang="cs-CZ"/>
              <a:pPr>
                <a:defRPr/>
              </a:pPr>
              <a:t>10.3.2012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2F850E-01A0-4461-A345-107E65BFF06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6E0CF7D-0DA2-4FD2-8F61-EAE68E20DD1C}" type="datetimeFigureOut">
              <a:rPr lang="cs-CZ"/>
              <a:pPr>
                <a:defRPr/>
              </a:pPr>
              <a:t>10.3.2012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6154453-9DD9-4CAE-A882-0E28CBDC172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zs-tremosnice.cz/" TargetMode="External"/><Relationship Id="rId2" Type="http://schemas.openxmlformats.org/officeDocument/2006/relationships/hyperlink" Target="mailto:zskola@tremosnice.cz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5800" y="1828800"/>
            <a:ext cx="7696200" cy="4600596"/>
          </a:xfrm>
        </p:spPr>
        <p:txBody>
          <a:bodyPr/>
          <a:lstStyle/>
          <a:p>
            <a:pPr algn="ctr">
              <a:buNone/>
            </a:pPr>
            <a: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Základní škola Třemošnice, okres Chrudim, Pardubický kraj</a:t>
            </a:r>
            <a:b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538 43 Třemošnice, Internátní 217; IČ: 70989176, tel: 469 661 719, </a:t>
            </a:r>
            <a:b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cs-CZ" sz="16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emaiI</a:t>
            </a:r>
            <a: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:  </a:t>
            </a:r>
            <a:r>
              <a:rPr lang="cs-CZ" sz="1600" u="sng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2"/>
              </a:rPr>
              <a:t>zskola</a:t>
            </a:r>
            <a:r>
              <a:rPr lang="cs-CZ" sz="1600" u="sng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2"/>
              </a:rPr>
              <a:t>@</a:t>
            </a:r>
            <a:r>
              <a:rPr lang="cs-CZ" sz="1600" u="sng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2"/>
              </a:rPr>
              <a:t>tremosnice.cz</a:t>
            </a:r>
            <a: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cs-CZ" sz="1600" u="sng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3"/>
              </a:rPr>
              <a:t>www.</a:t>
            </a:r>
            <a:r>
              <a:rPr lang="cs-CZ" sz="1600" u="sng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3"/>
              </a:rPr>
              <a:t>zs</a:t>
            </a:r>
            <a:r>
              <a:rPr lang="cs-CZ" sz="1600" u="sng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3"/>
              </a:rPr>
              <a:t>-</a:t>
            </a:r>
            <a:r>
              <a:rPr lang="cs-CZ" sz="1600" u="sng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3"/>
              </a:rPr>
              <a:t>tremosnice.cz</a:t>
            </a:r>
            <a: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/>
            </a:r>
            <a:b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Registrační číslo: CZ.1.07/1.4.00/21.2459</a:t>
            </a:r>
            <a:b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Název: Škola pro každého – kvalita a efektivnost ve využití lidských zdrojů</a:t>
            </a:r>
          </a:p>
          <a:p>
            <a:pPr algn="ctr">
              <a:buNone/>
            </a:pPr>
            <a:endParaRPr lang="cs-CZ" sz="1800" b="1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algn="ctr">
              <a:buNone/>
            </a:pPr>
            <a:r>
              <a:rPr lang="cs-CZ" sz="1800" b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Výukový materiál</a:t>
            </a:r>
            <a: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/>
            </a:r>
            <a:b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VY_22_INOVACE_06_ </a:t>
            </a:r>
            <a:r>
              <a:rPr lang="en-GB" sz="1800" dirty="0" smtClean="0"/>
              <a:t>Revision-present </a:t>
            </a:r>
            <a:r>
              <a:rPr lang="en-GB" sz="1800" dirty="0" smtClean="0"/>
              <a:t>simple and </a:t>
            </a:r>
            <a:r>
              <a:rPr lang="en-GB" sz="1800" dirty="0" err="1" smtClean="0"/>
              <a:t>contin</a:t>
            </a:r>
            <a:r>
              <a:rPr lang="en-GB" sz="1800" dirty="0" smtClean="0"/>
              <a:t>-affirm</a:t>
            </a:r>
            <a:endParaRPr lang="cs-CZ" sz="18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algn="ctr">
              <a:buNone/>
            </a:pPr>
            <a: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Název materiálu (téma): </a:t>
            </a:r>
            <a:r>
              <a:rPr lang="en-GB" sz="1800" dirty="0" smtClean="0"/>
              <a:t>Revision-present simple and </a:t>
            </a:r>
            <a:r>
              <a:rPr lang="en-GB" sz="1800" dirty="0" err="1" smtClean="0"/>
              <a:t>contin</a:t>
            </a:r>
            <a:r>
              <a:rPr lang="en-GB" sz="1800" dirty="0" smtClean="0"/>
              <a:t>-affirm</a:t>
            </a:r>
            <a:endParaRPr lang="cs-CZ" sz="1800" dirty="0"/>
          </a:p>
          <a:p>
            <a:pPr algn="ctr"/>
            <a: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Sada:Angličtina,2. stupeň</a:t>
            </a:r>
          </a:p>
          <a:p>
            <a:pPr algn="ctr"/>
            <a: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Autor: </a:t>
            </a:r>
            <a:r>
              <a:rPr lang="cs-CZ" sz="1800" dirty="0" smtClean="0"/>
              <a:t>Mgr. Alena Chaloupková</a:t>
            </a:r>
            <a:endParaRPr lang="cs-CZ" sz="18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algn="ctr">
              <a:buNone/>
            </a:pPr>
            <a: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Anotace: </a:t>
            </a:r>
            <a:r>
              <a:rPr lang="en-GB" sz="1800" dirty="0" smtClean="0"/>
              <a:t>Revision-present simple and </a:t>
            </a:r>
            <a:r>
              <a:rPr lang="en-GB" sz="1800" dirty="0" err="1" smtClean="0"/>
              <a:t>contin</a:t>
            </a:r>
            <a:r>
              <a:rPr lang="en-GB" sz="1800" dirty="0" smtClean="0"/>
              <a:t>-affirm </a:t>
            </a:r>
            <a: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/>
            </a:r>
            <a:b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(práce s interaktivní tabulí, pracovní list)</a:t>
            </a:r>
          </a:p>
          <a:p>
            <a:pPr algn="ctr"/>
            <a:endParaRPr lang="cs-CZ" sz="18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algn="ctr"/>
            <a:r>
              <a:rPr lang="cs-CZ" sz="11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© Výukový materiál je majetkem ZŠ Třemošnice, okres Chrudim, Pardubický kraj, 2012</a:t>
            </a:r>
          </a:p>
          <a:p>
            <a:endParaRPr lang="cs-CZ" dirty="0"/>
          </a:p>
        </p:txBody>
      </p:sp>
      <p:pic>
        <p:nvPicPr>
          <p:cNvPr id="4" name="Obrázek 0" descr="logolink_OPVK_IPo_PPv3_color.png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785786" y="428604"/>
            <a:ext cx="5602235" cy="1447803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755650" y="692150"/>
            <a:ext cx="7772400" cy="1152525"/>
          </a:xfrm>
        </p:spPr>
        <p:txBody>
          <a:bodyPr/>
          <a:lstStyle/>
          <a:p>
            <a:r>
              <a:rPr lang="en-GB" sz="2400" dirty="0" smtClean="0"/>
              <a:t>Revision- present simple and continuous  - affirmative</a:t>
            </a:r>
            <a:br>
              <a:rPr lang="en-GB" sz="2400" dirty="0" smtClean="0"/>
            </a:br>
            <a:r>
              <a:rPr lang="en-GB" sz="2400" dirty="0" smtClean="0"/>
              <a:t>Present simple and continuous - questions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827088" y="1844675"/>
            <a:ext cx="7632700" cy="4464050"/>
          </a:xfrm>
        </p:spPr>
        <p:txBody>
          <a:bodyPr rtlCol="0">
            <a:normAutofit fontScale="77500" lnSpcReduction="20000"/>
          </a:bodyPr>
          <a:lstStyle/>
          <a:p>
            <a:pPr algn="l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GB" dirty="0" smtClean="0">
                <a:solidFill>
                  <a:schemeClr val="tx1"/>
                </a:solidFill>
              </a:rPr>
              <a:t>Teacher: Mgr. </a:t>
            </a:r>
            <a:r>
              <a:rPr lang="en-GB" dirty="0" err="1" smtClean="0">
                <a:solidFill>
                  <a:schemeClr val="tx1"/>
                </a:solidFill>
              </a:rPr>
              <a:t>Alena</a:t>
            </a:r>
            <a:r>
              <a:rPr lang="en-GB" dirty="0" smtClean="0">
                <a:solidFill>
                  <a:schemeClr val="tx1"/>
                </a:solidFill>
              </a:rPr>
              <a:t> </a:t>
            </a:r>
            <a:r>
              <a:rPr lang="en-GB" dirty="0" err="1" smtClean="0">
                <a:solidFill>
                  <a:schemeClr val="tx1"/>
                </a:solidFill>
              </a:rPr>
              <a:t>Chaloupková</a:t>
            </a:r>
            <a:r>
              <a:rPr lang="en-GB" dirty="0" smtClean="0">
                <a:solidFill>
                  <a:schemeClr val="tx1"/>
                </a:solidFill>
              </a:rPr>
              <a:t/>
            </a:r>
            <a:br>
              <a:rPr lang="en-GB" dirty="0" smtClean="0">
                <a:solidFill>
                  <a:schemeClr val="tx1"/>
                </a:solidFill>
              </a:rPr>
            </a:br>
            <a:r>
              <a:rPr lang="en-GB" dirty="0" smtClean="0">
                <a:solidFill>
                  <a:schemeClr val="tx1"/>
                </a:solidFill>
              </a:rPr>
              <a:t>Class:      6</a:t>
            </a:r>
            <a:br>
              <a:rPr lang="en-GB" dirty="0" smtClean="0">
                <a:solidFill>
                  <a:schemeClr val="tx1"/>
                </a:solidFill>
              </a:rPr>
            </a:br>
            <a:r>
              <a:rPr lang="en-GB" dirty="0" smtClean="0">
                <a:solidFill>
                  <a:schemeClr val="tx1"/>
                </a:solidFill>
              </a:rPr>
              <a:t>Date :      6th March 2012</a:t>
            </a:r>
            <a:br>
              <a:rPr lang="en-GB" dirty="0" smtClean="0">
                <a:solidFill>
                  <a:schemeClr val="tx1"/>
                </a:solidFill>
              </a:rPr>
            </a:br>
            <a:r>
              <a:rPr lang="en-GB" dirty="0" smtClean="0">
                <a:solidFill>
                  <a:schemeClr val="tx1"/>
                </a:solidFill>
              </a:rPr>
              <a:t>Subject:  English </a:t>
            </a:r>
            <a:br>
              <a:rPr lang="en-GB" dirty="0" smtClean="0">
                <a:solidFill>
                  <a:schemeClr val="tx1"/>
                </a:solidFill>
              </a:rPr>
            </a:br>
            <a:r>
              <a:rPr lang="en-GB" dirty="0" smtClean="0">
                <a:solidFill>
                  <a:schemeClr val="tx1"/>
                </a:solidFill>
              </a:rPr>
              <a:t>Topic:      Revision – English grammar</a:t>
            </a:r>
          </a:p>
          <a:p>
            <a:pPr algn="l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GB" dirty="0" smtClean="0">
                <a:solidFill>
                  <a:schemeClr val="tx1"/>
                </a:solidFill>
              </a:rPr>
              <a:t> Key words:   present simple and continuous affirmative </a:t>
            </a:r>
          </a:p>
          <a:p>
            <a:pPr algn="l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GB" dirty="0" smtClean="0">
                <a:solidFill>
                  <a:schemeClr val="tx1"/>
                </a:solidFill>
              </a:rPr>
              <a:t>                        present simple and continuous  - questions</a:t>
            </a:r>
          </a:p>
          <a:p>
            <a:pPr algn="l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GB" dirty="0" smtClean="0">
                <a:solidFill>
                  <a:schemeClr val="tx1"/>
                </a:solidFill>
              </a:rPr>
              <a:t>                 </a:t>
            </a:r>
            <a:br>
              <a:rPr lang="en-GB" dirty="0" smtClean="0">
                <a:solidFill>
                  <a:schemeClr val="tx1"/>
                </a:solidFill>
              </a:rPr>
            </a:br>
            <a:r>
              <a:rPr lang="en-GB" dirty="0" smtClean="0">
                <a:solidFill>
                  <a:schemeClr val="tx1"/>
                </a:solidFill>
              </a:rPr>
              <a:t>Type of interactivity: Interactive board </a:t>
            </a:r>
            <a:br>
              <a:rPr lang="en-GB" dirty="0" smtClean="0">
                <a:solidFill>
                  <a:schemeClr val="tx1"/>
                </a:solidFill>
              </a:rPr>
            </a:br>
            <a:r>
              <a:rPr lang="en-GB" dirty="0" smtClean="0">
                <a:solidFill>
                  <a:schemeClr val="tx1"/>
                </a:solidFill>
              </a:rPr>
              <a:t>                                       and a worksheet.</a:t>
            </a:r>
          </a:p>
          <a:p>
            <a:pPr algn="l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GB" dirty="0" smtClean="0">
                <a:solidFill>
                  <a:schemeClr val="tx1"/>
                </a:solidFill>
              </a:rPr>
              <a:t/>
            </a:r>
            <a:br>
              <a:rPr lang="en-GB" dirty="0" smtClean="0">
                <a:solidFill>
                  <a:schemeClr val="tx1"/>
                </a:solidFill>
              </a:rPr>
            </a:br>
            <a:r>
              <a:rPr lang="en-GB" dirty="0" smtClean="0">
                <a:solidFill>
                  <a:schemeClr val="tx1"/>
                </a:solidFill>
              </a:rPr>
              <a:t>This exercise can be used for revision</a:t>
            </a:r>
            <a:r>
              <a:rPr lang="cs-CZ" dirty="0" smtClean="0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537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 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288" y="692150"/>
            <a:ext cx="8229600" cy="5616575"/>
          </a:xfrm>
        </p:spPr>
        <p:txBody>
          <a:bodyPr rtlCol="0">
            <a:normAutofit fontScale="925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GB" sz="2400" dirty="0" smtClean="0"/>
              <a:t>Exercise number 1 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GB" sz="2400" dirty="0" smtClean="0"/>
              <a:t>     Complete the exercise: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GB" sz="2400" dirty="0" smtClean="0"/>
              <a:t>     These words</a:t>
            </a:r>
            <a:r>
              <a:rPr lang="cs-CZ" sz="2400" dirty="0" smtClean="0"/>
              <a:t> </a:t>
            </a:r>
            <a:r>
              <a:rPr lang="cs-CZ" sz="2400" dirty="0" err="1" smtClean="0"/>
              <a:t>will</a:t>
            </a:r>
            <a:r>
              <a:rPr lang="en-GB" sz="2400" dirty="0" smtClean="0"/>
              <a:t> help you.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GB" sz="2400" dirty="0" smtClean="0"/>
              <a:t>     doing, taking, is, doing, do, go, plays, play, goes, helps,</a:t>
            </a:r>
            <a:r>
              <a:rPr lang="cs-CZ" sz="2400" dirty="0" smtClean="0"/>
              <a:t> </a:t>
            </a:r>
            <a:r>
              <a:rPr lang="en-GB" sz="2400" dirty="0" smtClean="0"/>
              <a:t>lives, work , writing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GB" sz="2400" dirty="0" smtClean="0"/>
              <a:t>     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GB" sz="2400" dirty="0" smtClean="0"/>
              <a:t>     What are you ________? I am _______my homework now. I ____ my homework every day at 2 o‘clock pm.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GB" sz="2400" dirty="0" smtClean="0"/>
              <a:t>     Every Monday  at  3 o‘clock  I _____ to play tennis with my sister. My brother ________football. He doesn‘t ______  football in our town. He</a:t>
            </a:r>
            <a:r>
              <a:rPr lang="cs-CZ" sz="2400" dirty="0" smtClean="0"/>
              <a:t> </a:t>
            </a:r>
            <a:r>
              <a:rPr lang="en-GB" sz="2400" dirty="0" smtClean="0"/>
              <a:t>__________to his football club by bus. At the moment he is _________ a letter to his friends from Finland.  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GB" sz="2400" dirty="0" smtClean="0"/>
              <a:t>     My friend________  in Sweden. Her parents _______ on a farm. She ________ them. Look at this picture. She ____ in their garden  and ________ photos of her pets.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2400" dirty="0" smtClean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2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404813"/>
            <a:ext cx="8229600" cy="503237"/>
          </a:xfrm>
        </p:spPr>
        <p:txBody>
          <a:bodyPr rtlCol="0">
            <a:normAutofit fontScale="90000"/>
          </a:bodyPr>
          <a:lstStyle/>
          <a:p>
            <a:pPr algn="l" fontAlgn="auto">
              <a:spcAft>
                <a:spcPts val="0"/>
              </a:spcAft>
              <a:defRPr/>
            </a:pPr>
            <a:r>
              <a:rPr lang="en-GB" sz="2400" dirty="0" smtClean="0"/>
              <a:t>Exercise number 2</a:t>
            </a:r>
            <a:br>
              <a:rPr lang="en-GB" sz="2400" dirty="0" smtClean="0"/>
            </a:br>
            <a:r>
              <a:rPr lang="en-GB" sz="2400" dirty="0" smtClean="0"/>
              <a:t>Put the words in the correct order</a:t>
            </a:r>
            <a:r>
              <a:rPr lang="cs-CZ" sz="2400" dirty="0" smtClean="0"/>
              <a:t>.</a:t>
            </a:r>
            <a:endParaRPr lang="en-GB" sz="2400" dirty="0" smtClean="0"/>
          </a:p>
        </p:txBody>
      </p:sp>
      <p:sp>
        <p:nvSpPr>
          <p:cNvPr id="4099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975"/>
            <a:ext cx="8229600" cy="4929188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en-GB" sz="2400" smtClean="0"/>
              <a:t>My pet. What is it? Guess.</a:t>
            </a:r>
          </a:p>
          <a:p>
            <a:pPr>
              <a:buFont typeface="Arial" charset="0"/>
              <a:buNone/>
            </a:pPr>
            <a:r>
              <a:rPr lang="en-GB" sz="2400" smtClean="0"/>
              <a:t>1 this/I/like/animal. </a:t>
            </a:r>
          </a:p>
          <a:p>
            <a:pPr>
              <a:buFont typeface="Arial" charset="0"/>
              <a:buNone/>
            </a:pPr>
            <a:r>
              <a:rPr lang="en-GB" sz="2400" smtClean="0"/>
              <a:t>2 is/ It/male/ a.</a:t>
            </a:r>
          </a:p>
          <a:p>
            <a:pPr>
              <a:buFont typeface="Arial" charset="0"/>
              <a:buNone/>
            </a:pPr>
            <a:r>
              <a:rPr lang="en-GB" sz="2400" smtClean="0"/>
              <a:t>3 </a:t>
            </a:r>
            <a:r>
              <a:rPr lang="cs-CZ" sz="2400" smtClean="0"/>
              <a:t>i</a:t>
            </a:r>
            <a:r>
              <a:rPr lang="en-GB" sz="2400" smtClean="0"/>
              <a:t>n our garden/in its kennel/lives/He.</a:t>
            </a:r>
          </a:p>
          <a:p>
            <a:pPr>
              <a:buFont typeface="Arial" charset="0"/>
              <a:buNone/>
            </a:pPr>
            <a:r>
              <a:rPr lang="en-GB" sz="2400" smtClean="0"/>
              <a:t>4</a:t>
            </a:r>
            <a:r>
              <a:rPr lang="cs-CZ" sz="2400" smtClean="0"/>
              <a:t> </a:t>
            </a:r>
            <a:r>
              <a:rPr lang="en-GB" sz="2400" smtClean="0"/>
              <a:t> friendly/ is/He/very.</a:t>
            </a:r>
          </a:p>
          <a:p>
            <a:pPr>
              <a:buFont typeface="Arial" charset="0"/>
              <a:buNone/>
            </a:pPr>
            <a:r>
              <a:rPr lang="en-GB" sz="2400" smtClean="0"/>
              <a:t>5 mum/My/buys/ food/for him.</a:t>
            </a:r>
          </a:p>
          <a:p>
            <a:pPr>
              <a:buFont typeface="Arial" charset="0"/>
              <a:buNone/>
            </a:pPr>
            <a:r>
              <a:rPr lang="en-GB" sz="2400" smtClean="0"/>
              <a:t>6</a:t>
            </a:r>
            <a:r>
              <a:rPr lang="cs-CZ" sz="2400" smtClean="0"/>
              <a:t> </a:t>
            </a:r>
            <a:r>
              <a:rPr lang="en-GB" sz="2400" smtClean="0"/>
              <a:t>feed/ 3 times/a day/I/him.</a:t>
            </a:r>
          </a:p>
          <a:p>
            <a:pPr>
              <a:buFont typeface="Arial" charset="0"/>
              <a:buNone/>
            </a:pPr>
            <a:r>
              <a:rPr lang="en-GB" sz="2400" smtClean="0"/>
              <a:t>7</a:t>
            </a:r>
            <a:r>
              <a:rPr lang="cs-CZ" sz="2400" smtClean="0"/>
              <a:t> </a:t>
            </a:r>
            <a:r>
              <a:rPr lang="en-GB" sz="2400" smtClean="0"/>
              <a:t>drinks/ water/he.</a:t>
            </a:r>
          </a:p>
          <a:p>
            <a:pPr>
              <a:buFont typeface="Arial" charset="0"/>
              <a:buNone/>
            </a:pPr>
            <a:r>
              <a:rPr lang="en-GB" sz="2400" smtClean="0"/>
              <a:t>8</a:t>
            </a:r>
            <a:r>
              <a:rPr lang="cs-CZ" sz="2400" smtClean="0"/>
              <a:t> </a:t>
            </a:r>
            <a:r>
              <a:rPr lang="en-GB" sz="2400" smtClean="0"/>
              <a:t>Listen./is / barking/now/He.</a:t>
            </a:r>
          </a:p>
          <a:p>
            <a:pPr>
              <a:buFont typeface="Arial" charset="0"/>
              <a:buNone/>
            </a:pPr>
            <a:r>
              <a:rPr lang="en-GB" sz="2400" smtClean="0"/>
              <a:t>9 Look.</a:t>
            </a:r>
            <a:r>
              <a:rPr lang="cs-CZ" sz="2400" smtClean="0"/>
              <a:t> </a:t>
            </a:r>
            <a:r>
              <a:rPr lang="en-GB" sz="2400" smtClean="0"/>
              <a:t>running/ He/ to me/is.</a:t>
            </a:r>
          </a:p>
          <a:p>
            <a:pPr>
              <a:buFont typeface="Arial" charset="0"/>
              <a:buNone/>
            </a:pPr>
            <a:r>
              <a:rPr lang="en-GB" sz="2400" smtClean="0"/>
              <a:t>Yes. You are right. It is my_______.</a:t>
            </a:r>
          </a:p>
          <a:p>
            <a:pPr>
              <a:buFont typeface="Arial" charset="0"/>
              <a:buNone/>
            </a:pPr>
            <a:endParaRPr lang="cs-CZ" sz="2400" smtClean="0"/>
          </a:p>
          <a:p>
            <a:pPr>
              <a:buFont typeface="Arial" charset="0"/>
              <a:buNone/>
            </a:pPr>
            <a:endParaRPr lang="cs-CZ" sz="2400" smtClean="0"/>
          </a:p>
          <a:p>
            <a:pPr>
              <a:buFont typeface="Arial" charset="0"/>
              <a:buNone/>
            </a:pPr>
            <a:endParaRPr lang="cs-CZ" smtClean="0"/>
          </a:p>
          <a:p>
            <a:pPr>
              <a:buFont typeface="Arial" charset="0"/>
              <a:buNone/>
            </a:pPr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Nadpis 1"/>
          <p:cNvSpPr>
            <a:spLocks noGrp="1"/>
          </p:cNvSpPr>
          <p:nvPr>
            <p:ph type="title"/>
          </p:nvPr>
        </p:nvSpPr>
        <p:spPr>
          <a:xfrm>
            <a:off x="457200" y="404813"/>
            <a:ext cx="8229600" cy="576262"/>
          </a:xfrm>
        </p:spPr>
        <p:txBody>
          <a:bodyPr/>
          <a:lstStyle/>
          <a:p>
            <a:pPr algn="l"/>
            <a:r>
              <a:rPr lang="en-GB" sz="2400" smtClean="0"/>
              <a:t>Exercise number 3 </a:t>
            </a:r>
            <a:br>
              <a:rPr lang="en-GB" sz="2400" smtClean="0"/>
            </a:br>
            <a:r>
              <a:rPr lang="en-GB" sz="2400" smtClean="0"/>
              <a:t>Make the questions</a:t>
            </a:r>
            <a:r>
              <a:rPr lang="cs-CZ" sz="2400" smtClean="0"/>
              <a:t>.</a:t>
            </a:r>
            <a:endParaRPr lang="en-GB" sz="2400" smtClean="0"/>
          </a:p>
        </p:txBody>
      </p:sp>
      <p:sp>
        <p:nvSpPr>
          <p:cNvPr id="5123" name="Zástupný symbol pro obsah 2"/>
          <p:cNvSpPr>
            <a:spLocks noGrp="1"/>
          </p:cNvSpPr>
          <p:nvPr>
            <p:ph idx="1"/>
          </p:nvPr>
        </p:nvSpPr>
        <p:spPr>
          <a:xfrm>
            <a:off x="395288" y="1412875"/>
            <a:ext cx="8229600" cy="5000625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en-GB" sz="2400" smtClean="0"/>
              <a:t>1</a:t>
            </a:r>
            <a:r>
              <a:rPr lang="cs-CZ" sz="2400" smtClean="0"/>
              <a:t> </a:t>
            </a:r>
            <a:r>
              <a:rPr lang="en-GB" sz="2400" smtClean="0"/>
              <a:t>Where _______ you ______?(live)</a:t>
            </a:r>
          </a:p>
          <a:p>
            <a:pPr>
              <a:buFont typeface="Arial" charset="0"/>
              <a:buNone/>
            </a:pPr>
            <a:r>
              <a:rPr lang="en-GB" sz="2400" smtClean="0"/>
              <a:t>2</a:t>
            </a:r>
            <a:r>
              <a:rPr lang="cs-CZ" sz="2400" smtClean="0"/>
              <a:t> </a:t>
            </a:r>
            <a:r>
              <a:rPr lang="en-GB" sz="2400" smtClean="0"/>
              <a:t>Where ________your friend _______?(live)</a:t>
            </a:r>
          </a:p>
          <a:p>
            <a:pPr>
              <a:buFont typeface="Arial" charset="0"/>
              <a:buNone/>
            </a:pPr>
            <a:r>
              <a:rPr lang="en-GB" sz="2400" smtClean="0"/>
              <a:t>3</a:t>
            </a:r>
            <a:r>
              <a:rPr lang="cs-CZ" sz="2400" smtClean="0"/>
              <a:t> </a:t>
            </a:r>
            <a:r>
              <a:rPr lang="en-GB" sz="2400" smtClean="0"/>
              <a:t>______your parents ________a lot?(travel)</a:t>
            </a:r>
          </a:p>
          <a:p>
            <a:pPr>
              <a:buFont typeface="Arial" charset="0"/>
              <a:buNone/>
            </a:pPr>
            <a:r>
              <a:rPr lang="en-GB" sz="2400" smtClean="0"/>
              <a:t>4</a:t>
            </a:r>
            <a:r>
              <a:rPr lang="cs-CZ" sz="2400" smtClean="0"/>
              <a:t> </a:t>
            </a:r>
            <a:r>
              <a:rPr lang="en-GB" sz="2400" smtClean="0"/>
              <a:t>How_______ you</a:t>
            </a:r>
            <a:r>
              <a:rPr lang="cs-CZ" sz="2400" smtClean="0"/>
              <a:t>_________</a:t>
            </a:r>
            <a:r>
              <a:rPr lang="en-GB" sz="2400" smtClean="0"/>
              <a:t>  to school? (go)</a:t>
            </a:r>
          </a:p>
          <a:p>
            <a:pPr>
              <a:buFont typeface="Arial" charset="0"/>
              <a:buNone/>
            </a:pPr>
            <a:r>
              <a:rPr lang="en-GB" sz="2400" smtClean="0"/>
              <a:t>5</a:t>
            </a:r>
            <a:r>
              <a:rPr lang="cs-CZ" sz="2400" smtClean="0"/>
              <a:t> </a:t>
            </a:r>
            <a:r>
              <a:rPr lang="en-GB" sz="2400" smtClean="0"/>
              <a:t>_____you________to school now? (go)</a:t>
            </a:r>
          </a:p>
          <a:p>
            <a:pPr>
              <a:buFont typeface="Arial" charset="0"/>
              <a:buNone/>
            </a:pPr>
            <a:r>
              <a:rPr lang="en-GB" sz="2400" smtClean="0"/>
              <a:t>6</a:t>
            </a:r>
            <a:r>
              <a:rPr lang="cs-CZ" sz="2400" smtClean="0"/>
              <a:t> </a:t>
            </a:r>
            <a:r>
              <a:rPr lang="en-GB" sz="2400" smtClean="0"/>
              <a:t>What _____your sister ________ at</a:t>
            </a:r>
            <a:r>
              <a:rPr lang="cs-CZ" sz="2400" smtClean="0"/>
              <a:t> </a:t>
            </a:r>
            <a:r>
              <a:rPr lang="en-GB" sz="2400" smtClean="0"/>
              <a:t>the moment? (write)</a:t>
            </a:r>
          </a:p>
          <a:p>
            <a:pPr>
              <a:buFont typeface="Arial" charset="0"/>
              <a:buNone/>
            </a:pPr>
            <a:r>
              <a:rPr lang="cs-CZ" sz="2400" smtClean="0"/>
              <a:t>7 </a:t>
            </a:r>
            <a:r>
              <a:rPr lang="en-GB" sz="2400" smtClean="0"/>
              <a:t> ________you got a pet? (have)</a:t>
            </a:r>
          </a:p>
          <a:p>
            <a:pPr>
              <a:buFont typeface="Arial" charset="0"/>
              <a:buNone/>
            </a:pPr>
            <a:r>
              <a:rPr lang="cs-CZ" sz="2400" smtClean="0"/>
              <a:t>8 </a:t>
            </a:r>
            <a:r>
              <a:rPr lang="en-GB" sz="2400" smtClean="0"/>
              <a:t> What _________it ______? (eat)</a:t>
            </a:r>
          </a:p>
          <a:p>
            <a:pPr>
              <a:buFont typeface="Arial" charset="0"/>
              <a:buNone/>
            </a:pPr>
            <a:r>
              <a:rPr lang="cs-CZ" sz="2400" smtClean="0"/>
              <a:t>9 </a:t>
            </a:r>
            <a:r>
              <a:rPr lang="en-GB" sz="2400" smtClean="0"/>
              <a:t>What ________ it _________? (drink)</a:t>
            </a:r>
          </a:p>
          <a:p>
            <a:pPr>
              <a:buFont typeface="Arial" charset="0"/>
              <a:buNone/>
            </a:pPr>
            <a:r>
              <a:rPr lang="cs-CZ" sz="2400" smtClean="0"/>
              <a:t>10 </a:t>
            </a:r>
            <a:r>
              <a:rPr lang="en-GB" sz="2400" smtClean="0"/>
              <a:t>Where _______ it __________? (sleep)</a:t>
            </a:r>
          </a:p>
          <a:p>
            <a:pPr>
              <a:buFont typeface="Arial" charset="0"/>
              <a:buNone/>
            </a:pPr>
            <a:r>
              <a:rPr lang="en-GB" sz="2400" smtClean="0"/>
              <a:t>11 It is late. _______</a:t>
            </a:r>
            <a:r>
              <a:rPr lang="cs-CZ" sz="2400" smtClean="0"/>
              <a:t> </a:t>
            </a:r>
            <a:r>
              <a:rPr lang="en-GB" sz="2400" smtClean="0"/>
              <a:t>you</a:t>
            </a:r>
            <a:r>
              <a:rPr lang="cs-CZ" sz="2400" smtClean="0"/>
              <a:t> </a:t>
            </a:r>
            <a:r>
              <a:rPr lang="en-GB" sz="2400" smtClean="0"/>
              <a:t>________</a:t>
            </a:r>
            <a:r>
              <a:rPr lang="cs-CZ" sz="2400" smtClean="0"/>
              <a:t> </a:t>
            </a:r>
            <a:r>
              <a:rPr lang="en-GB" sz="2400" smtClean="0"/>
              <a:t>home? (go)</a:t>
            </a:r>
          </a:p>
          <a:p>
            <a:pPr>
              <a:buFont typeface="Arial" charset="0"/>
              <a:buNone/>
            </a:pPr>
            <a:endParaRPr lang="cs-CZ" sz="2400" smtClean="0"/>
          </a:p>
          <a:p>
            <a:pPr>
              <a:buFont typeface="Arial" charset="0"/>
              <a:buNone/>
            </a:pPr>
            <a:endParaRPr lang="cs-CZ" sz="24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Nadpis 1"/>
          <p:cNvSpPr>
            <a:spLocks noGrp="1"/>
          </p:cNvSpPr>
          <p:nvPr>
            <p:ph type="title"/>
          </p:nvPr>
        </p:nvSpPr>
        <p:spPr>
          <a:xfrm>
            <a:off x="457200" y="333375"/>
            <a:ext cx="8229600" cy="358775"/>
          </a:xfrm>
        </p:spPr>
        <p:txBody>
          <a:bodyPr/>
          <a:lstStyle/>
          <a:p>
            <a:pPr algn="l"/>
            <a:r>
              <a:rPr lang="en-GB" sz="2400" smtClean="0"/>
              <a:t>Key to exercises</a:t>
            </a:r>
          </a:p>
        </p:txBody>
      </p:sp>
      <p:graphicFrame>
        <p:nvGraphicFramePr>
          <p:cNvPr id="6" name="Zástupný symbol pro obsah 5"/>
          <p:cNvGraphicFramePr>
            <a:graphicFrameLocks noGrp="1"/>
          </p:cNvGraphicFramePr>
          <p:nvPr>
            <p:ph idx="1"/>
          </p:nvPr>
        </p:nvGraphicFramePr>
        <p:xfrm>
          <a:off x="468313" y="692150"/>
          <a:ext cx="8229600" cy="5999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3200"/>
                <a:gridCol w="2743200"/>
                <a:gridCol w="2743200"/>
              </a:tblGrid>
              <a:tr h="370840">
                <a:tc>
                  <a:txBody>
                    <a:bodyPr/>
                    <a:lstStyle/>
                    <a:p>
                      <a:r>
                        <a:rPr lang="en-GB" noProof="0" dirty="0" smtClean="0"/>
                        <a:t>Exercise number</a:t>
                      </a:r>
                      <a:r>
                        <a:rPr lang="en-GB" baseline="0" noProof="0" dirty="0" smtClean="0"/>
                        <a:t> </a:t>
                      </a:r>
                      <a:r>
                        <a:rPr lang="en-GB" noProof="0" dirty="0" smtClean="0"/>
                        <a:t>1</a:t>
                      </a:r>
                      <a:endParaRPr lang="en-GB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noProof="0" dirty="0" smtClean="0"/>
                        <a:t>Exercise number 2</a:t>
                      </a:r>
                      <a:endParaRPr lang="en-GB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noProof="0" dirty="0" smtClean="0"/>
                        <a:t>Exercise number 3</a:t>
                      </a:r>
                      <a:endParaRPr lang="en-GB" noProof="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1 </a:t>
                      </a:r>
                      <a:r>
                        <a:rPr lang="en-GB" noProof="0" dirty="0" smtClean="0"/>
                        <a:t>doing</a:t>
                      </a:r>
                      <a:endParaRPr lang="en-GB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mtClean="0"/>
                        <a:t>1</a:t>
                      </a:r>
                      <a:r>
                        <a:rPr lang="en-GB" baseline="0" smtClean="0"/>
                        <a:t> </a:t>
                      </a:r>
                      <a:r>
                        <a:rPr lang="en-GB" baseline="0" noProof="0" smtClean="0"/>
                        <a:t>I like this animal.</a:t>
                      </a:r>
                      <a:endParaRPr lang="en-GB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noProof="0" smtClean="0"/>
                        <a:t>1</a:t>
                      </a:r>
                      <a:r>
                        <a:rPr lang="en-GB" baseline="0" noProof="0" smtClean="0"/>
                        <a:t> do, live</a:t>
                      </a:r>
                      <a:endParaRPr lang="en-GB" noProof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2 </a:t>
                      </a:r>
                      <a:r>
                        <a:rPr lang="en-GB" noProof="0" dirty="0" smtClean="0"/>
                        <a:t>doing</a:t>
                      </a:r>
                      <a:endParaRPr lang="en-GB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noProof="0" dirty="0" smtClean="0"/>
                        <a:t>2 It is a mail.</a:t>
                      </a:r>
                      <a:endParaRPr lang="en-GB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noProof="0" smtClean="0"/>
                        <a:t>2 does, live</a:t>
                      </a:r>
                      <a:endParaRPr lang="en-GB" noProof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3 do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noProof="0" dirty="0" smtClean="0"/>
                        <a:t>3 He lives in its kennel in our garden.</a:t>
                      </a:r>
                      <a:endParaRPr lang="en-GB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noProof="0" smtClean="0"/>
                        <a:t>3 do, travel</a:t>
                      </a:r>
                      <a:endParaRPr lang="en-GB" noProof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noProof="0" dirty="0" smtClean="0"/>
                        <a:t>4 go</a:t>
                      </a:r>
                      <a:endParaRPr lang="en-GB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mtClean="0"/>
                        <a:t>4</a:t>
                      </a:r>
                      <a:r>
                        <a:rPr lang="en-GB" baseline="0" smtClean="0"/>
                        <a:t> </a:t>
                      </a:r>
                      <a:r>
                        <a:rPr lang="en-GB" baseline="0" noProof="0" smtClean="0"/>
                        <a:t>He is very friendly.</a:t>
                      </a:r>
                      <a:endParaRPr lang="en-GB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noProof="0" smtClean="0"/>
                        <a:t>4 do, go</a:t>
                      </a:r>
                      <a:endParaRPr lang="en-GB" noProof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5 </a:t>
                      </a:r>
                      <a:r>
                        <a:rPr lang="en-GB" noProof="0" dirty="0" smtClean="0"/>
                        <a:t>plays</a:t>
                      </a:r>
                      <a:endParaRPr lang="en-GB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mtClean="0"/>
                        <a:t>5 My mum buys food for him.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noProof="0" smtClean="0"/>
                        <a:t>5 are, going</a:t>
                      </a:r>
                      <a:endParaRPr lang="en-GB" noProof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6 play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mtClean="0"/>
                        <a:t>6 I feed him 3 times</a:t>
                      </a:r>
                      <a:r>
                        <a:rPr lang="en-GB" baseline="0" smtClean="0"/>
                        <a:t> a day.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noProof="0" smtClean="0"/>
                        <a:t>6 is, writing</a:t>
                      </a:r>
                      <a:endParaRPr lang="en-GB" noProof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noProof="0" dirty="0" smtClean="0"/>
                        <a:t>7 goes</a:t>
                      </a:r>
                      <a:endParaRPr lang="en-GB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noProof="0" smtClean="0"/>
                        <a:t>7 He drinks water.</a:t>
                      </a:r>
                      <a:endParaRPr lang="en-GB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noProof="0" smtClean="0"/>
                        <a:t>7 have</a:t>
                      </a:r>
                      <a:endParaRPr lang="en-GB" noProof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noProof="0" dirty="0" smtClean="0"/>
                        <a:t>8 writing</a:t>
                      </a:r>
                      <a:endParaRPr lang="en-GB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noProof="0" smtClean="0"/>
                        <a:t>8 Listen.</a:t>
                      </a:r>
                      <a:r>
                        <a:rPr lang="en-GB" baseline="0" noProof="0" smtClean="0"/>
                        <a:t> He is barking now.</a:t>
                      </a:r>
                      <a:endParaRPr lang="en-GB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noProof="0" smtClean="0"/>
                        <a:t>8 does,</a:t>
                      </a:r>
                      <a:r>
                        <a:rPr lang="en-GB" baseline="0" noProof="0" smtClean="0"/>
                        <a:t> eat</a:t>
                      </a:r>
                      <a:endParaRPr lang="en-GB" noProof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noProof="0" dirty="0" smtClean="0"/>
                        <a:t>9 lives</a:t>
                      </a:r>
                      <a:endParaRPr lang="en-GB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noProof="0" smtClean="0"/>
                        <a:t>9 Look. He is running to me.</a:t>
                      </a:r>
                      <a:endParaRPr lang="en-GB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noProof="0" smtClean="0"/>
                        <a:t>9 does, drink</a:t>
                      </a:r>
                      <a:endParaRPr lang="en-GB" noProof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10 </a:t>
                      </a:r>
                      <a:r>
                        <a:rPr lang="en-GB" noProof="0" dirty="0" smtClean="0"/>
                        <a:t>work</a:t>
                      </a:r>
                      <a:endParaRPr lang="en-GB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noProof="0" dirty="0" smtClean="0"/>
                        <a:t>10 It is my dog.</a:t>
                      </a:r>
                      <a:endParaRPr lang="en-GB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noProof="0" smtClean="0"/>
                        <a:t>10 does, sleep</a:t>
                      </a:r>
                      <a:endParaRPr lang="en-GB" noProof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11 </a:t>
                      </a:r>
                      <a:r>
                        <a:rPr lang="en-GB" noProof="0" dirty="0" smtClean="0"/>
                        <a:t>helps</a:t>
                      </a:r>
                      <a:endParaRPr lang="en-GB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noProof="0" dirty="0" smtClean="0"/>
                        <a:t>11 are, going</a:t>
                      </a:r>
                      <a:endParaRPr lang="en-GB" noProof="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12 </a:t>
                      </a:r>
                      <a:r>
                        <a:rPr lang="en-GB" noProof="0" dirty="0" smtClean="0"/>
                        <a:t>is</a:t>
                      </a:r>
                      <a:endParaRPr lang="en-GB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13 </a:t>
                      </a:r>
                      <a:r>
                        <a:rPr lang="cs-CZ" dirty="0" err="1" smtClean="0"/>
                        <a:t>taking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223</TotalTime>
  <Words>518</Words>
  <Application>Microsoft Office PowerPoint</Application>
  <PresentationFormat>Předvádění na obrazovce (4:3)</PresentationFormat>
  <Paragraphs>89</Paragraphs>
  <Slides>6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9" baseType="lpstr">
      <vt:lpstr>Calibri</vt:lpstr>
      <vt:lpstr>Arial</vt:lpstr>
      <vt:lpstr>Motiv sady Office</vt:lpstr>
      <vt:lpstr>Snímek 1</vt:lpstr>
      <vt:lpstr>Revision- present simple and continuous  - affirmative Present simple and continuous - questions</vt:lpstr>
      <vt:lpstr> </vt:lpstr>
      <vt:lpstr>Exercise number 2 Put the words in the correct order.</vt:lpstr>
      <vt:lpstr>Exercise number 3  Make the questions.</vt:lpstr>
      <vt:lpstr>Key to exercises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Revision- present simple and continuous  - affirmative Present simple and continuous - questions</dc:title>
  <dc:creator>ZŠ Třemošnice</dc:creator>
  <cp:lastModifiedBy>ASCO</cp:lastModifiedBy>
  <cp:revision>24</cp:revision>
  <dcterms:created xsi:type="dcterms:W3CDTF">2012-03-06T20:21:45Z</dcterms:created>
  <dcterms:modified xsi:type="dcterms:W3CDTF">2012-03-10T07:20:02Z</dcterms:modified>
</cp:coreProperties>
</file>