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351" r:id="rId2"/>
    <p:sldId id="279" r:id="rId3"/>
    <p:sldId id="280" r:id="rId4"/>
    <p:sldId id="281" r:id="rId5"/>
    <p:sldId id="283" r:id="rId6"/>
    <p:sldId id="268" r:id="rId7"/>
    <p:sldId id="288" r:id="rId8"/>
    <p:sldId id="289" r:id="rId9"/>
    <p:sldId id="353" r:id="rId10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FFCC00"/>
    <a:srgbClr val="00FFCC"/>
    <a:srgbClr val="3333CC"/>
    <a:srgbClr val="FFFFCC"/>
    <a:srgbClr val="FFFF99"/>
    <a:srgbClr val="00FF00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CAA1AE6B-5751-467C-9770-2F9AF96C387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4A3F1D-4A7D-4965-AEDC-EC1635A166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FAB41F-F761-4921-8ED2-D019B9BA06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BF3D29-F6B9-485B-A769-38007FF6A2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EF8186-438F-4D8E-833D-C49E9F386A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0EE3ED-2346-4541-9E6D-D4D58E4AA3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85956A-8C15-4B76-ABD9-E7ACBB09BB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FEA08C-609A-4EA5-96B7-DEBCDD8A90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CD2743-7B61-408A-8C64-17EF8EB4EE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026DEF-AE44-4732-AE68-F435CDE6AA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D2920-4F2F-4746-AFB9-E4AE873F23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C39322-C9A4-47CE-8DA7-EB643A8CE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4DFF446-30A4-4594-90A0-F73144C3ED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DB487B-9E50-49C1-982A-73EB20A838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37FA71-F515-490B-9E9A-084A7544B0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1B980EE-45E1-48B9-A28B-CE95E4B7A7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F3904DA-0880-4345-980B-3F3FB77016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1EF8954A-8ADE-4DF7-9858-58E09B03283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3.png"/><Relationship Id="rId5" Type="http://schemas.openxmlformats.org/officeDocument/2006/relationships/oleObject" Target="../embeddings/oleObject4.bin"/><Relationship Id="rId4" Type="http://schemas.openxmlformats.org/officeDocument/2006/relationships/image" Target="../media/image12.png"/><Relationship Id="rId9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VY_32_INOVACE_CH_1_BAR_10_OBECNACHEMIE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Hybridizace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hybridizaci orbitalů. Grafická názornost se podílí na inovativnost i podání látky  spolu s  jednoduchostí grafických prvků.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005263"/>
            <a:ext cx="4314825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0" y="1196975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0" dirty="0" smtClean="0">
                <a:solidFill>
                  <a:srgbClr val="003300"/>
                </a:solidFill>
              </a:rPr>
              <a:t>Hybridizace = energetické </a:t>
            </a:r>
            <a:r>
              <a:rPr lang="cs-CZ" b="0" dirty="0">
                <a:solidFill>
                  <a:srgbClr val="003300"/>
                </a:solidFill>
              </a:rPr>
              <a:t>smíšení </a:t>
            </a:r>
            <a:r>
              <a:rPr lang="cs-CZ" b="0" dirty="0" smtClean="0">
                <a:solidFill>
                  <a:srgbClr val="003300"/>
                </a:solidFill>
              </a:rPr>
              <a:t>atomových </a:t>
            </a:r>
            <a:r>
              <a:rPr lang="cs-CZ" b="0" dirty="0">
                <a:solidFill>
                  <a:srgbClr val="003300"/>
                </a:solidFill>
              </a:rPr>
              <a:t>orbitalů </a:t>
            </a:r>
          </a:p>
        </p:txBody>
      </p:sp>
      <p:grpSp>
        <p:nvGrpSpPr>
          <p:cNvPr id="37904" name="Group 16"/>
          <p:cNvGrpSpPr>
            <a:grpSpLocks/>
          </p:cNvGrpSpPr>
          <p:nvPr/>
        </p:nvGrpSpPr>
        <p:grpSpPr bwMode="auto">
          <a:xfrm>
            <a:off x="1187450" y="1773238"/>
            <a:ext cx="7164388" cy="2446336"/>
            <a:chOff x="657" y="1117"/>
            <a:chExt cx="4037" cy="1541"/>
          </a:xfrm>
        </p:grpSpPr>
        <p:sp>
          <p:nvSpPr>
            <p:cNvPr id="37900" name="Text Box 12"/>
            <p:cNvSpPr txBox="1">
              <a:spLocks noChangeArrowheads="1"/>
            </p:cNvSpPr>
            <p:nvPr/>
          </p:nvSpPr>
          <p:spPr bwMode="auto">
            <a:xfrm>
              <a:off x="657" y="1117"/>
              <a:ext cx="4037" cy="15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b="0" dirty="0">
                  <a:solidFill>
                    <a:srgbClr val="002060"/>
                  </a:solidFill>
                </a:rPr>
                <a:t>                  </a:t>
              </a:r>
              <a:r>
                <a:rPr lang="cs-CZ" dirty="0">
                  <a:solidFill>
                    <a:srgbClr val="002060"/>
                  </a:solidFill>
                </a:rPr>
                <a:t>lineární kombinace </a:t>
              </a:r>
              <a:r>
                <a:rPr lang="cs-CZ" dirty="0" smtClean="0">
                  <a:solidFill>
                    <a:srgbClr val="002060"/>
                  </a:solidFill>
                </a:rPr>
                <a:t>AO</a:t>
              </a:r>
              <a:endParaRPr lang="el-GR" dirty="0">
                <a:solidFill>
                  <a:srgbClr val="002060"/>
                </a:solidFill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dirty="0">
                  <a:solidFill>
                    <a:srgbClr val="002060"/>
                  </a:solidFill>
                  <a:cs typeface="Arial" pitchFamily="34" charset="0"/>
                </a:rPr>
                <a:t>HAO          AO musí mít blízké energie a vhodnou symetrii</a:t>
              </a:r>
            </a:p>
            <a:p>
              <a:pPr algn="l">
                <a:spcBef>
                  <a:spcPct val="50000"/>
                </a:spcBef>
              </a:pPr>
              <a:r>
                <a:rPr lang="cs-CZ" dirty="0">
                  <a:solidFill>
                    <a:srgbClr val="002060"/>
                  </a:solidFill>
                  <a:cs typeface="Arial" pitchFamily="34" charset="0"/>
                </a:rPr>
                <a:t>                  </a:t>
              </a:r>
              <a:r>
                <a:rPr lang="cs-CZ" dirty="0" smtClean="0">
                  <a:solidFill>
                    <a:srgbClr val="002060"/>
                  </a:solidFill>
                  <a:cs typeface="Arial" pitchFamily="34" charset="0"/>
                </a:rPr>
                <a:t>počet </a:t>
              </a:r>
              <a:r>
                <a:rPr lang="cs-CZ" dirty="0">
                  <a:solidFill>
                    <a:srgbClr val="002060"/>
                  </a:solidFill>
                  <a:cs typeface="Arial" pitchFamily="34" charset="0"/>
                </a:rPr>
                <a:t>HAO </a:t>
              </a:r>
              <a:r>
                <a:rPr lang="cs-CZ" dirty="0" smtClean="0">
                  <a:solidFill>
                    <a:srgbClr val="002060"/>
                  </a:solidFill>
                  <a:cs typeface="Arial" pitchFamily="34" charset="0"/>
                </a:rPr>
                <a:t>= počet AO. Které </a:t>
              </a:r>
              <a:r>
                <a:rPr lang="cs-CZ" dirty="0" err="1" smtClean="0">
                  <a:solidFill>
                    <a:srgbClr val="002060"/>
                  </a:solidFill>
                  <a:cs typeface="Arial" pitchFamily="34" charset="0"/>
                </a:rPr>
                <a:t>hybridizovaly</a:t>
              </a:r>
              <a:endParaRPr lang="cs-CZ" dirty="0" smtClean="0">
                <a:solidFill>
                  <a:srgbClr val="002060"/>
                </a:solidFill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dirty="0" smtClean="0">
                  <a:solidFill>
                    <a:srgbClr val="002060"/>
                  </a:solidFill>
                  <a:cs typeface="Arial" pitchFamily="34" charset="0"/>
                </a:rPr>
                <a:t>                   </a:t>
              </a:r>
              <a:r>
                <a:rPr lang="el-GR" dirty="0" smtClean="0">
                  <a:solidFill>
                    <a:srgbClr val="002060"/>
                  </a:solidFill>
                  <a:cs typeface="Arial" pitchFamily="34" charset="0"/>
                </a:rPr>
                <a:t>π</a:t>
              </a:r>
              <a:r>
                <a:rPr lang="cs-CZ" dirty="0" smtClean="0">
                  <a:solidFill>
                    <a:srgbClr val="002060"/>
                  </a:solidFill>
                  <a:cs typeface="Arial" pitchFamily="34" charset="0"/>
                </a:rPr>
                <a:t> elektrony nepodléhají hybridizaci</a:t>
              </a:r>
            </a:p>
            <a:p>
              <a:pPr algn="l">
                <a:spcBef>
                  <a:spcPct val="50000"/>
                </a:spcBef>
              </a:pPr>
              <a:endParaRPr lang="cs-CZ" dirty="0">
                <a:solidFill>
                  <a:srgbClr val="002060"/>
                </a:solidFill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dirty="0" smtClean="0">
                  <a:solidFill>
                    <a:srgbClr val="002060"/>
                  </a:solidFill>
                  <a:cs typeface="Arial" pitchFamily="34" charset="0"/>
                </a:rPr>
                <a:t>Vysvětlení na příkladu:</a:t>
              </a:r>
              <a:endParaRPr lang="el-GR" dirty="0">
                <a:solidFill>
                  <a:srgbClr val="002060"/>
                </a:solidFill>
                <a:cs typeface="Arial" pitchFamily="34" charset="0"/>
              </a:endParaRPr>
            </a:p>
          </p:txBody>
        </p:sp>
        <p:sp>
          <p:nvSpPr>
            <p:cNvPr id="37901" name="Line 13"/>
            <p:cNvSpPr>
              <a:spLocks noChangeShapeType="1"/>
            </p:cNvSpPr>
            <p:nvPr/>
          </p:nvSpPr>
          <p:spPr bwMode="auto">
            <a:xfrm flipV="1">
              <a:off x="1066" y="1253"/>
              <a:ext cx="227" cy="1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7902" name="Line 14"/>
            <p:cNvSpPr>
              <a:spLocks noChangeShapeType="1"/>
            </p:cNvSpPr>
            <p:nvPr/>
          </p:nvSpPr>
          <p:spPr bwMode="auto">
            <a:xfrm flipV="1">
              <a:off x="1066" y="1480"/>
              <a:ext cx="272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7903" name="Line 15"/>
            <p:cNvSpPr>
              <a:spLocks noChangeShapeType="1"/>
            </p:cNvSpPr>
            <p:nvPr/>
          </p:nvSpPr>
          <p:spPr bwMode="auto">
            <a:xfrm>
              <a:off x="1066" y="1570"/>
              <a:ext cx="227" cy="136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7929" name="Group 41"/>
          <p:cNvGrpSpPr>
            <a:grpSpLocks/>
          </p:cNvGrpSpPr>
          <p:nvPr/>
        </p:nvGrpSpPr>
        <p:grpSpPr bwMode="auto">
          <a:xfrm>
            <a:off x="4643438" y="3429000"/>
            <a:ext cx="4319587" cy="2724150"/>
            <a:chOff x="2835" y="1979"/>
            <a:chExt cx="2721" cy="1716"/>
          </a:xfrm>
        </p:grpSpPr>
        <p:grpSp>
          <p:nvGrpSpPr>
            <p:cNvPr id="37928" name="Group 40"/>
            <p:cNvGrpSpPr>
              <a:grpSpLocks/>
            </p:cNvGrpSpPr>
            <p:nvPr/>
          </p:nvGrpSpPr>
          <p:grpSpPr bwMode="auto">
            <a:xfrm>
              <a:off x="2835" y="1979"/>
              <a:ext cx="2714" cy="1716"/>
              <a:chOff x="2835" y="1979"/>
              <a:chExt cx="2714" cy="1716"/>
            </a:xfrm>
          </p:grpSpPr>
          <p:pic>
            <p:nvPicPr>
              <p:cNvPr id="37912" name="Picture 24"/>
              <p:cNvPicPr>
                <a:picLocks noChangeAspect="1" noChangeArrowheads="1"/>
              </p:cNvPicPr>
              <p:nvPr/>
            </p:nvPicPr>
            <p:blipFill>
              <a:blip r:embed="rId3"/>
              <a:srcRect b="29822"/>
              <a:stretch>
                <a:fillRect/>
              </a:stretch>
            </p:blipFill>
            <p:spPr bwMode="auto">
              <a:xfrm>
                <a:off x="4105" y="1979"/>
                <a:ext cx="1444" cy="1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37913" name="Rectangle 25"/>
              <p:cNvSpPr>
                <a:spLocks noChangeArrowheads="1"/>
              </p:cNvSpPr>
              <p:nvPr/>
            </p:nvSpPr>
            <p:spPr bwMode="auto">
              <a:xfrm>
                <a:off x="3107" y="2024"/>
                <a:ext cx="972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/>
                <a:r>
                  <a:rPr lang="cs-CZ" b="0"/>
                  <a:t>Základní stav</a:t>
                </a:r>
              </a:p>
            </p:txBody>
          </p:sp>
          <p:sp>
            <p:nvSpPr>
              <p:cNvPr id="37914" name="Rectangle 26"/>
              <p:cNvSpPr>
                <a:spLocks noChangeArrowheads="1"/>
              </p:cNvSpPr>
              <p:nvPr/>
            </p:nvSpPr>
            <p:spPr bwMode="auto">
              <a:xfrm>
                <a:off x="2835" y="3430"/>
                <a:ext cx="1324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/>
                <a:r>
                  <a:rPr lang="cs-CZ" b="0"/>
                  <a:t>Hybridizovaný stav</a:t>
                </a:r>
              </a:p>
            </p:txBody>
          </p:sp>
          <p:sp>
            <p:nvSpPr>
              <p:cNvPr id="37915" name="Rectangle 27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111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/>
                <a:r>
                  <a:rPr lang="cs-CZ" b="0" dirty="0"/>
                  <a:t>Excitovaný stav</a:t>
                </a:r>
              </a:p>
            </p:txBody>
          </p:sp>
          <p:grpSp>
            <p:nvGrpSpPr>
              <p:cNvPr id="37922" name="Group 34"/>
              <p:cNvGrpSpPr>
                <a:grpSpLocks/>
              </p:cNvGrpSpPr>
              <p:nvPr/>
            </p:nvGrpSpPr>
            <p:grpSpPr bwMode="auto">
              <a:xfrm>
                <a:off x="4140" y="3194"/>
                <a:ext cx="1361" cy="501"/>
                <a:chOff x="4140" y="3194"/>
                <a:chExt cx="1361" cy="501"/>
              </a:xfrm>
            </p:grpSpPr>
            <p:sp>
              <p:nvSpPr>
                <p:cNvPr id="37923" name="AutoShape 35"/>
                <p:cNvSpPr>
                  <a:spLocks/>
                </p:cNvSpPr>
                <p:nvPr/>
              </p:nvSpPr>
              <p:spPr bwMode="auto">
                <a:xfrm rot="16200000">
                  <a:off x="4730" y="2604"/>
                  <a:ext cx="181" cy="1361"/>
                </a:xfrm>
                <a:prstGeom prst="leftBrace">
                  <a:avLst>
                    <a:gd name="adj1" fmla="val 62661"/>
                    <a:gd name="adj2" fmla="val 50000"/>
                  </a:avLst>
                </a:prstGeom>
                <a:noFill/>
                <a:ln w="25400">
                  <a:solidFill>
                    <a:srgbClr val="FF0000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7924" name="Text Box 36"/>
                <p:cNvSpPr txBox="1">
                  <a:spLocks noChangeArrowheads="1"/>
                </p:cNvSpPr>
                <p:nvPr/>
              </p:nvSpPr>
              <p:spPr bwMode="auto">
                <a:xfrm>
                  <a:off x="4635" y="3464"/>
                  <a:ext cx="363" cy="231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>
                  <a:spAutoFit/>
                </a:bodyPr>
                <a:lstStyle/>
                <a:p>
                  <a:pPr algn="l">
                    <a:spcBef>
                      <a:spcPct val="50000"/>
                    </a:spcBef>
                  </a:pPr>
                  <a:r>
                    <a:rPr lang="cs-CZ" b="0" dirty="0"/>
                    <a:t>sp</a:t>
                  </a:r>
                  <a:r>
                    <a:rPr lang="cs-CZ" b="0" baseline="30000" dirty="0"/>
                    <a:t>3</a:t>
                  </a:r>
                  <a:endParaRPr lang="cs-CZ" b="0" dirty="0"/>
                </a:p>
              </p:txBody>
            </p:sp>
          </p:grpSp>
        </p:grpSp>
        <p:sp>
          <p:nvSpPr>
            <p:cNvPr id="37926" name="Text Box 38"/>
            <p:cNvSpPr txBox="1">
              <a:spLocks noChangeArrowheads="1"/>
            </p:cNvSpPr>
            <p:nvPr/>
          </p:nvSpPr>
          <p:spPr bwMode="auto">
            <a:xfrm>
              <a:off x="4150" y="2296"/>
              <a:ext cx="1406" cy="19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1400"/>
                <a:t>2s                2p</a:t>
              </a:r>
              <a:r>
                <a:rPr lang="cs-CZ" sz="1400" baseline="-25000"/>
                <a:t>x</a:t>
              </a:r>
              <a:r>
                <a:rPr lang="cs-CZ" sz="1400"/>
                <a:t>  2p</a:t>
              </a:r>
              <a:r>
                <a:rPr lang="cs-CZ" sz="1400" baseline="-25000"/>
                <a:t>y   </a:t>
              </a:r>
              <a:r>
                <a:rPr lang="cs-CZ" sz="1400"/>
                <a:t>2p</a:t>
              </a:r>
              <a:r>
                <a:rPr lang="cs-CZ" sz="1400" baseline="-25000"/>
                <a:t>z</a:t>
              </a:r>
              <a:endParaRPr lang="cs-CZ" sz="1400"/>
            </a:p>
          </p:txBody>
        </p:sp>
        <p:sp>
          <p:nvSpPr>
            <p:cNvPr id="37927" name="Text Box 39"/>
            <p:cNvSpPr txBox="1">
              <a:spLocks noChangeArrowheads="1"/>
            </p:cNvSpPr>
            <p:nvPr/>
          </p:nvSpPr>
          <p:spPr bwMode="auto">
            <a:xfrm>
              <a:off x="4150" y="2931"/>
              <a:ext cx="1406" cy="19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1400"/>
                <a:t>2s                2p</a:t>
              </a:r>
              <a:r>
                <a:rPr lang="cs-CZ" sz="1400" baseline="-25000"/>
                <a:t>x</a:t>
              </a:r>
              <a:r>
                <a:rPr lang="cs-CZ" sz="1400"/>
                <a:t>  2p</a:t>
              </a:r>
              <a:r>
                <a:rPr lang="cs-CZ" sz="1400" baseline="-25000"/>
                <a:t>y   </a:t>
              </a:r>
              <a:r>
                <a:rPr lang="cs-CZ" sz="1400"/>
                <a:t>2p</a:t>
              </a:r>
              <a:r>
                <a:rPr lang="cs-CZ" sz="1400" baseline="-25000"/>
                <a:t>z</a:t>
              </a:r>
              <a:endParaRPr lang="cs-CZ" sz="1400"/>
            </a:p>
          </p:txBody>
        </p:sp>
      </p:grpSp>
      <p:sp>
        <p:nvSpPr>
          <p:cNvPr id="37930" name="Text Box 42"/>
          <p:cNvSpPr txBox="1">
            <a:spLocks noChangeArrowheads="1"/>
          </p:cNvSpPr>
          <p:nvPr/>
        </p:nvSpPr>
        <p:spPr bwMode="auto">
          <a:xfrm>
            <a:off x="3857620" y="3786190"/>
            <a:ext cx="1736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dirty="0"/>
              <a:t>C</a:t>
            </a:r>
            <a:r>
              <a:rPr lang="cs-CZ" b="0" dirty="0"/>
              <a:t>  (He) </a:t>
            </a:r>
            <a:r>
              <a:rPr lang="cs-CZ" dirty="0"/>
              <a:t>2s</a:t>
            </a:r>
            <a:r>
              <a:rPr lang="cs-CZ" baseline="30000" dirty="0"/>
              <a:t>2</a:t>
            </a:r>
            <a:r>
              <a:rPr lang="cs-CZ" dirty="0"/>
              <a:t> 2p</a:t>
            </a:r>
            <a:r>
              <a:rPr lang="cs-CZ" baseline="30000" dirty="0"/>
              <a:t>2</a:t>
            </a:r>
            <a:endParaRPr lang="cs-CZ" dirty="0"/>
          </a:p>
        </p:txBody>
      </p:sp>
      <p:sp>
        <p:nvSpPr>
          <p:cNvPr id="37931" name="Rectangle 43"/>
          <p:cNvSpPr>
            <a:spLocks noChangeArrowheads="1"/>
          </p:cNvSpPr>
          <p:nvPr/>
        </p:nvSpPr>
        <p:spPr bwMode="auto">
          <a:xfrm>
            <a:off x="827088" y="188913"/>
            <a:ext cx="7812087" cy="8651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hybridizace 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atomových orbitalů (HAO)</a:t>
            </a:r>
          </a:p>
        </p:txBody>
      </p:sp>
      <p:sp>
        <p:nvSpPr>
          <p:cNvPr id="30" name="Line 15"/>
          <p:cNvSpPr>
            <a:spLocks noChangeShapeType="1"/>
          </p:cNvSpPr>
          <p:nvPr/>
        </p:nvSpPr>
        <p:spPr bwMode="auto">
          <a:xfrm>
            <a:off x="1643042" y="2643182"/>
            <a:ext cx="642942" cy="42862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9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9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9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9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79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79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22" name="Group 10"/>
          <p:cNvGrpSpPr>
            <a:grpSpLocks/>
          </p:cNvGrpSpPr>
          <p:nvPr/>
        </p:nvGrpSpPr>
        <p:grpSpPr bwMode="auto">
          <a:xfrm>
            <a:off x="468313" y="981075"/>
            <a:ext cx="8423275" cy="2732088"/>
            <a:chOff x="295" y="618"/>
            <a:chExt cx="5306" cy="1721"/>
          </a:xfrm>
        </p:grpSpPr>
        <p:graphicFrame>
          <p:nvGraphicFramePr>
            <p:cNvPr id="38916" name="Object 4"/>
            <p:cNvGraphicFramePr>
              <a:graphicFrameLocks noChangeAspect="1"/>
            </p:cNvGraphicFramePr>
            <p:nvPr/>
          </p:nvGraphicFramePr>
          <p:xfrm>
            <a:off x="793" y="618"/>
            <a:ext cx="2544" cy="1721"/>
          </p:xfrm>
          <a:graphic>
            <a:graphicData uri="http://schemas.openxmlformats.org/presentationml/2006/ole">
              <p:oleObj spid="_x0000_s38916" name="Fotografie" r:id="rId3" imgW="6095238" imgH="4123810" progId="">
                <p:embed/>
              </p:oleObj>
            </a:graphicData>
          </a:graphic>
        </p:graphicFrame>
        <p:sp>
          <p:nvSpPr>
            <p:cNvPr id="38917" name="Text Box 5"/>
            <p:cNvSpPr txBox="1">
              <a:spLocks noChangeArrowheads="1"/>
            </p:cNvSpPr>
            <p:nvPr/>
          </p:nvSpPr>
          <p:spPr bwMode="auto">
            <a:xfrm>
              <a:off x="3424" y="845"/>
              <a:ext cx="2177" cy="1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dirty="0" smtClean="0"/>
                <a:t>BeCl</a:t>
              </a:r>
              <a:r>
                <a:rPr lang="cs-CZ" baseline="-25000" dirty="0" smtClean="0"/>
                <a:t>2</a:t>
              </a:r>
              <a:endParaRPr lang="cs-CZ" b="0" dirty="0"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b="0" dirty="0">
                  <a:cs typeface="Arial" pitchFamily="34" charset="0"/>
                </a:rPr>
                <a:t>lineární </a:t>
              </a:r>
              <a:r>
                <a:rPr lang="en-US" b="0" dirty="0">
                  <a:cs typeface="Arial" pitchFamily="34" charset="0"/>
                </a:rPr>
                <a:t>~</a:t>
              </a:r>
              <a:r>
                <a:rPr lang="cs-CZ" b="0" dirty="0">
                  <a:cs typeface="Arial" pitchFamily="34" charset="0"/>
                </a:rPr>
                <a:t> 180</a:t>
              </a:r>
              <a:r>
                <a:rPr lang="cs-CZ" b="0" baseline="30000" dirty="0">
                  <a:cs typeface="Arial" pitchFamily="34" charset="0"/>
                </a:rPr>
                <a:t>o</a:t>
              </a:r>
              <a:r>
                <a:rPr lang="cs-CZ" b="0" dirty="0">
                  <a:cs typeface="Arial" pitchFamily="34" charset="0"/>
                </a:rPr>
                <a:t> </a:t>
              </a:r>
            </a:p>
            <a:p>
              <a:pPr algn="l">
                <a:spcBef>
                  <a:spcPct val="50000"/>
                </a:spcBef>
              </a:pPr>
              <a:r>
                <a:rPr lang="cs-CZ" b="0" dirty="0" smtClean="0">
                  <a:cs typeface="Arial" pitchFamily="34" charset="0"/>
                </a:rPr>
                <a:t>dipólový </a:t>
              </a:r>
              <a:r>
                <a:rPr lang="cs-CZ" b="0" dirty="0">
                  <a:cs typeface="Arial" pitchFamily="34" charset="0"/>
                </a:rPr>
                <a:t>moment </a:t>
              </a:r>
              <a:r>
                <a:rPr lang="en-US" b="0" dirty="0">
                  <a:cs typeface="Arial" pitchFamily="34" charset="0"/>
                </a:rPr>
                <a:t>µ</a:t>
              </a:r>
              <a:r>
                <a:rPr lang="cs-CZ" b="0" dirty="0">
                  <a:cs typeface="Arial" pitchFamily="34" charset="0"/>
                </a:rPr>
                <a:t> = 0</a:t>
              </a:r>
              <a:endParaRPr lang="en-US" b="0" dirty="0"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b="0" dirty="0">
                  <a:cs typeface="Arial" pitchFamily="34" charset="0"/>
                </a:rPr>
                <a:t> </a:t>
              </a:r>
            </a:p>
            <a:p>
              <a:pPr algn="l">
                <a:spcBef>
                  <a:spcPct val="50000"/>
                </a:spcBef>
              </a:pPr>
              <a:endParaRPr lang="cs-CZ" b="0" dirty="0">
                <a:cs typeface="Arial" pitchFamily="34" charset="0"/>
              </a:endParaRPr>
            </a:p>
          </p:txBody>
        </p:sp>
        <p:sp>
          <p:nvSpPr>
            <p:cNvPr id="38921" name="Text Box 9"/>
            <p:cNvSpPr txBox="1">
              <a:spLocks noChangeArrowheads="1"/>
            </p:cNvSpPr>
            <p:nvPr/>
          </p:nvSpPr>
          <p:spPr bwMode="auto">
            <a:xfrm>
              <a:off x="295" y="1207"/>
              <a:ext cx="545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800" dirty="0" err="1">
                  <a:solidFill>
                    <a:srgbClr val="002060"/>
                  </a:solidFill>
                </a:rPr>
                <a:t>sp</a:t>
              </a:r>
              <a:endParaRPr lang="cs-CZ" sz="2800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38924" name="Group 12"/>
          <p:cNvGrpSpPr>
            <a:grpSpLocks/>
          </p:cNvGrpSpPr>
          <p:nvPr/>
        </p:nvGrpSpPr>
        <p:grpSpPr bwMode="auto">
          <a:xfrm>
            <a:off x="539750" y="3933826"/>
            <a:ext cx="8281988" cy="2646363"/>
            <a:chOff x="340" y="2478"/>
            <a:chExt cx="5217" cy="1667"/>
          </a:xfrm>
        </p:grpSpPr>
        <p:graphicFrame>
          <p:nvGraphicFramePr>
            <p:cNvPr id="38918" name="Object 6"/>
            <p:cNvGraphicFramePr>
              <a:graphicFrameLocks noChangeAspect="1"/>
            </p:cNvGraphicFramePr>
            <p:nvPr/>
          </p:nvGraphicFramePr>
          <p:xfrm>
            <a:off x="975" y="2478"/>
            <a:ext cx="2223" cy="1667"/>
          </p:xfrm>
          <a:graphic>
            <a:graphicData uri="http://schemas.openxmlformats.org/presentationml/2006/ole">
              <p:oleObj spid="_x0000_s38918" name="Fotografie" r:id="rId4" imgW="6095238" imgH="4571429" progId="">
                <p:embed/>
              </p:oleObj>
            </a:graphicData>
          </a:graphic>
        </p:graphicFrame>
        <p:sp>
          <p:nvSpPr>
            <p:cNvPr id="38920" name="Text Box 8"/>
            <p:cNvSpPr txBox="1">
              <a:spLocks noChangeArrowheads="1"/>
            </p:cNvSpPr>
            <p:nvPr/>
          </p:nvSpPr>
          <p:spPr bwMode="auto">
            <a:xfrm>
              <a:off x="3470" y="2529"/>
              <a:ext cx="2087" cy="10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dirty="0"/>
                <a:t>BCl</a:t>
              </a:r>
              <a:r>
                <a:rPr lang="cs-CZ" baseline="-25000" dirty="0"/>
                <a:t>3</a:t>
              </a:r>
            </a:p>
            <a:p>
              <a:pPr algn="l">
                <a:spcBef>
                  <a:spcPct val="50000"/>
                </a:spcBef>
              </a:pPr>
              <a:r>
                <a:rPr lang="cs-CZ" b="0" dirty="0" smtClean="0"/>
                <a:t>trojúhelník </a:t>
              </a:r>
              <a:r>
                <a:rPr lang="en-US" b="0" dirty="0">
                  <a:cs typeface="Arial" pitchFamily="34" charset="0"/>
                </a:rPr>
                <a:t>~</a:t>
              </a:r>
              <a:r>
                <a:rPr lang="cs-CZ" b="0" dirty="0">
                  <a:cs typeface="Arial" pitchFamily="34" charset="0"/>
                </a:rPr>
                <a:t> 120</a:t>
              </a:r>
              <a:r>
                <a:rPr lang="cs-CZ" b="0" baseline="30000" dirty="0">
                  <a:cs typeface="Arial" pitchFamily="34" charset="0"/>
                </a:rPr>
                <a:t>o</a:t>
              </a:r>
              <a:r>
                <a:rPr lang="cs-CZ" b="0" dirty="0">
                  <a:cs typeface="Arial" pitchFamily="34" charset="0"/>
                </a:rPr>
                <a:t> </a:t>
              </a:r>
            </a:p>
            <a:p>
              <a:pPr algn="l">
                <a:spcBef>
                  <a:spcPct val="50000"/>
                </a:spcBef>
              </a:pPr>
              <a:r>
                <a:rPr lang="cs-CZ" b="0" dirty="0" smtClean="0">
                  <a:cs typeface="Arial" pitchFamily="34" charset="0"/>
                </a:rPr>
                <a:t>dipólový </a:t>
              </a:r>
              <a:r>
                <a:rPr lang="cs-CZ" b="0" dirty="0">
                  <a:cs typeface="Arial" pitchFamily="34" charset="0"/>
                </a:rPr>
                <a:t>moment </a:t>
              </a:r>
              <a:r>
                <a:rPr lang="en-US" b="0" dirty="0"/>
                <a:t>µ</a:t>
              </a:r>
              <a:r>
                <a:rPr lang="cs-CZ" b="0" dirty="0"/>
                <a:t> = 0</a:t>
              </a:r>
              <a:endParaRPr lang="en-US" b="0" dirty="0"/>
            </a:p>
            <a:p>
              <a:pPr algn="l">
                <a:spcBef>
                  <a:spcPct val="50000"/>
                </a:spcBef>
              </a:pPr>
              <a:endParaRPr lang="en-US" b="0" dirty="0">
                <a:cs typeface="Arial" pitchFamily="34" charset="0"/>
              </a:endParaRPr>
            </a:p>
          </p:txBody>
        </p:sp>
        <p:sp>
          <p:nvSpPr>
            <p:cNvPr id="38923" name="Text Box 11"/>
            <p:cNvSpPr txBox="1">
              <a:spLocks noChangeArrowheads="1"/>
            </p:cNvSpPr>
            <p:nvPr/>
          </p:nvSpPr>
          <p:spPr bwMode="auto">
            <a:xfrm>
              <a:off x="340" y="3022"/>
              <a:ext cx="499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800" dirty="0">
                  <a:solidFill>
                    <a:srgbClr val="002060"/>
                  </a:solidFill>
                </a:rPr>
                <a:t>sp</a:t>
              </a:r>
              <a:r>
                <a:rPr lang="cs-CZ" sz="2800" baseline="30000" dirty="0">
                  <a:solidFill>
                    <a:srgbClr val="002060"/>
                  </a:solidFill>
                </a:rPr>
                <a:t>2</a:t>
              </a:r>
              <a:endParaRPr lang="cs-CZ" sz="2800" dirty="0">
                <a:solidFill>
                  <a:srgbClr val="002060"/>
                </a:solidFill>
              </a:endParaRPr>
            </a:p>
          </p:txBody>
        </p:sp>
      </p:grpSp>
      <p:sp>
        <p:nvSpPr>
          <p:cNvPr id="38926" name="Rectangle 14"/>
          <p:cNvSpPr>
            <a:spLocks noChangeArrowheads="1"/>
          </p:cNvSpPr>
          <p:nvPr/>
        </p:nvSpPr>
        <p:spPr bwMode="auto">
          <a:xfrm>
            <a:off x="3132138" y="188913"/>
            <a:ext cx="287972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Typy hybridizace </a:t>
            </a:r>
            <a:endParaRPr lang="cs-CZ" sz="2400" dirty="0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4859338" y="1125538"/>
            <a:ext cx="37449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cs-CZ" b="0"/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179388" y="188913"/>
            <a:ext cx="8532812" cy="2700338"/>
            <a:chOff x="0" y="436"/>
            <a:chExt cx="5375" cy="1701"/>
          </a:xfrm>
        </p:grpSpPr>
        <p:graphicFrame>
          <p:nvGraphicFramePr>
            <p:cNvPr id="39940" name="Object 4"/>
            <p:cNvGraphicFramePr>
              <a:graphicFrameLocks noChangeAspect="1"/>
            </p:cNvGraphicFramePr>
            <p:nvPr/>
          </p:nvGraphicFramePr>
          <p:xfrm>
            <a:off x="567" y="436"/>
            <a:ext cx="2268" cy="1701"/>
          </p:xfrm>
          <a:graphic>
            <a:graphicData uri="http://schemas.openxmlformats.org/presentationml/2006/ole">
              <p:oleObj spid="_x0000_s39940" name="Fotografie" r:id="rId3" imgW="6095238" imgH="4571429" progId="">
                <p:embed/>
              </p:oleObj>
            </a:graphicData>
          </a:graphic>
        </p:graphicFrame>
        <p:sp>
          <p:nvSpPr>
            <p:cNvPr id="39942" name="Text Box 6"/>
            <p:cNvSpPr txBox="1">
              <a:spLocks noChangeArrowheads="1"/>
            </p:cNvSpPr>
            <p:nvPr/>
          </p:nvSpPr>
          <p:spPr bwMode="auto">
            <a:xfrm>
              <a:off x="3016" y="482"/>
              <a:ext cx="2359" cy="1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dirty="0"/>
                <a:t>CCl</a:t>
              </a:r>
              <a:r>
                <a:rPr lang="cs-CZ" baseline="-25000" dirty="0"/>
                <a:t>4</a:t>
              </a:r>
            </a:p>
            <a:p>
              <a:pPr algn="l">
                <a:spcBef>
                  <a:spcPct val="50000"/>
                </a:spcBef>
              </a:pPr>
              <a:r>
                <a:rPr lang="cs-CZ" b="0" dirty="0" smtClean="0"/>
                <a:t>tetraedr </a:t>
              </a:r>
              <a:r>
                <a:rPr lang="en-US" b="0" dirty="0"/>
                <a:t>~</a:t>
              </a:r>
              <a:r>
                <a:rPr lang="cs-CZ" b="0" dirty="0"/>
                <a:t> 109,5</a:t>
              </a:r>
              <a:r>
                <a:rPr lang="cs-CZ" b="0" baseline="30000" dirty="0"/>
                <a:t>o</a:t>
              </a:r>
              <a:endParaRPr lang="cs-CZ" b="0" dirty="0"/>
            </a:p>
            <a:p>
              <a:pPr algn="l">
                <a:spcBef>
                  <a:spcPct val="50000"/>
                </a:spcBef>
              </a:pPr>
              <a:r>
                <a:rPr lang="cs-CZ" b="0" dirty="0" smtClean="0"/>
                <a:t>dipólový </a:t>
              </a:r>
              <a:r>
                <a:rPr lang="cs-CZ" b="0" dirty="0"/>
                <a:t>moment </a:t>
              </a:r>
              <a:r>
                <a:rPr lang="en-US" b="0" dirty="0"/>
                <a:t>µ</a:t>
              </a:r>
              <a:r>
                <a:rPr lang="cs-CZ" b="0" dirty="0"/>
                <a:t> = 0</a:t>
              </a:r>
              <a:endParaRPr lang="en-US" b="0" dirty="0"/>
            </a:p>
            <a:p>
              <a:pPr algn="l"/>
              <a:r>
                <a:rPr lang="cs-CZ" b="0" dirty="0"/>
                <a:t> </a:t>
              </a:r>
            </a:p>
            <a:p>
              <a:pPr algn="l">
                <a:spcBef>
                  <a:spcPct val="50000"/>
                </a:spcBef>
              </a:pPr>
              <a:endParaRPr lang="cs-CZ" b="0" dirty="0">
                <a:cs typeface="Arial" pitchFamily="34" charset="0"/>
              </a:endParaRPr>
            </a:p>
          </p:txBody>
        </p:sp>
        <p:sp>
          <p:nvSpPr>
            <p:cNvPr id="39943" name="Text Box 7"/>
            <p:cNvSpPr txBox="1">
              <a:spLocks noChangeArrowheads="1"/>
            </p:cNvSpPr>
            <p:nvPr/>
          </p:nvSpPr>
          <p:spPr bwMode="auto">
            <a:xfrm>
              <a:off x="0" y="1117"/>
              <a:ext cx="567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800" dirty="0">
                  <a:solidFill>
                    <a:srgbClr val="002060"/>
                  </a:solidFill>
                </a:rPr>
                <a:t>sp</a:t>
              </a:r>
              <a:r>
                <a:rPr lang="cs-CZ" sz="2800" baseline="30000" dirty="0">
                  <a:solidFill>
                    <a:srgbClr val="002060"/>
                  </a:solidFill>
                </a:rPr>
                <a:t>3</a:t>
              </a:r>
              <a:endParaRPr lang="cs-CZ" sz="2800" dirty="0">
                <a:solidFill>
                  <a:srgbClr val="002060"/>
                </a:solidFill>
              </a:endParaRPr>
            </a:p>
          </p:txBody>
        </p:sp>
      </p:grp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5272088" y="74088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endParaRPr lang="cs-CZ" b="0"/>
          </a:p>
        </p:txBody>
      </p:sp>
      <p:grpSp>
        <p:nvGrpSpPr>
          <p:cNvPr id="39953" name="Group 17"/>
          <p:cNvGrpSpPr>
            <a:grpSpLocks/>
          </p:cNvGrpSpPr>
          <p:nvPr/>
        </p:nvGrpSpPr>
        <p:grpSpPr bwMode="auto">
          <a:xfrm>
            <a:off x="179388" y="2924174"/>
            <a:ext cx="8964612" cy="1800225"/>
            <a:chOff x="113" y="1842"/>
            <a:chExt cx="5647" cy="1134"/>
          </a:xfrm>
        </p:grpSpPr>
        <p:sp>
          <p:nvSpPr>
            <p:cNvPr id="39945" name="Text Box 9"/>
            <p:cNvSpPr txBox="1">
              <a:spLocks noChangeArrowheads="1"/>
            </p:cNvSpPr>
            <p:nvPr/>
          </p:nvSpPr>
          <p:spPr bwMode="auto">
            <a:xfrm>
              <a:off x="113" y="1842"/>
              <a:ext cx="5647" cy="8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800" dirty="0">
                  <a:solidFill>
                    <a:srgbClr val="002060"/>
                  </a:solidFill>
                </a:rPr>
                <a:t>sp</a:t>
              </a:r>
              <a:r>
                <a:rPr lang="cs-CZ" sz="2800" baseline="30000" dirty="0">
                  <a:solidFill>
                    <a:srgbClr val="002060"/>
                  </a:solidFill>
                </a:rPr>
                <a:t>3</a:t>
              </a:r>
              <a:r>
                <a:rPr lang="cs-CZ" sz="2800" dirty="0">
                  <a:solidFill>
                    <a:srgbClr val="002060"/>
                  </a:solidFill>
                </a:rPr>
                <a:t>d</a:t>
              </a:r>
              <a:r>
                <a:rPr lang="cs-CZ" sz="2800" dirty="0">
                  <a:solidFill>
                    <a:schemeClr val="hlink"/>
                  </a:solidFill>
                </a:rPr>
                <a:t> </a:t>
              </a:r>
              <a:r>
                <a:rPr lang="cs-CZ" b="0" dirty="0"/>
                <a:t>   </a:t>
              </a:r>
              <a:r>
                <a:rPr lang="cs-CZ" dirty="0" smtClean="0"/>
                <a:t>PCl</a:t>
              </a:r>
              <a:r>
                <a:rPr lang="cs-CZ" baseline="-25000" dirty="0" smtClean="0"/>
                <a:t>5</a:t>
              </a:r>
              <a:endParaRPr lang="cs-CZ" b="0" dirty="0">
                <a:cs typeface="Arial" pitchFamily="34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cs-CZ" b="0" dirty="0">
                  <a:cs typeface="Arial" pitchFamily="34" charset="0"/>
                </a:rPr>
                <a:t>                                               </a:t>
              </a:r>
              <a:r>
                <a:rPr lang="cs-CZ" b="0" dirty="0" err="1">
                  <a:cs typeface="Arial" pitchFamily="34" charset="0"/>
                </a:rPr>
                <a:t>trigonální</a:t>
              </a:r>
              <a:r>
                <a:rPr lang="cs-CZ" b="0" dirty="0">
                  <a:cs typeface="Arial" pitchFamily="34" charset="0"/>
                </a:rPr>
                <a:t> </a:t>
              </a:r>
              <a:r>
                <a:rPr lang="cs-CZ" b="0" dirty="0" err="1">
                  <a:cs typeface="Arial" pitchFamily="34" charset="0"/>
                </a:rPr>
                <a:t>bipyramida</a:t>
              </a:r>
              <a:r>
                <a:rPr lang="cs-CZ" b="0" dirty="0">
                  <a:cs typeface="Arial" pitchFamily="34" charset="0"/>
                </a:rPr>
                <a:t> </a:t>
              </a:r>
              <a:r>
                <a:rPr lang="cs-CZ" b="0" dirty="0" smtClean="0">
                  <a:cs typeface="Arial" pitchFamily="34" charset="0"/>
                </a:rPr>
                <a:t>dipólový </a:t>
              </a:r>
              <a:r>
                <a:rPr lang="cs-CZ" b="0" dirty="0">
                  <a:cs typeface="Arial" pitchFamily="34" charset="0"/>
                </a:rPr>
                <a:t>moment </a:t>
              </a:r>
              <a:r>
                <a:rPr lang="en-US" b="0" dirty="0"/>
                <a:t>µ</a:t>
              </a:r>
              <a:r>
                <a:rPr lang="cs-CZ" b="0" dirty="0"/>
                <a:t> = 0</a:t>
              </a:r>
            </a:p>
            <a:p>
              <a:pPr algn="l">
                <a:spcBef>
                  <a:spcPct val="50000"/>
                </a:spcBef>
              </a:pPr>
              <a:r>
                <a:rPr lang="cs-CZ" b="0" dirty="0">
                  <a:cs typeface="Arial" pitchFamily="34" charset="0"/>
                </a:rPr>
                <a:t>                          </a:t>
              </a:r>
              <a:endParaRPr lang="en-US" b="0" dirty="0">
                <a:cs typeface="Arial" pitchFamily="34" charset="0"/>
              </a:endParaRPr>
            </a:p>
          </p:txBody>
        </p:sp>
        <p:pic>
          <p:nvPicPr>
            <p:cNvPr id="39950" name="Picture 1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76" y="2160"/>
              <a:ext cx="1316" cy="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graphicFrame>
        <p:nvGraphicFramePr>
          <p:cNvPr id="39955" name="Object 19"/>
          <p:cNvGraphicFramePr>
            <a:graphicFrameLocks noChangeAspect="1"/>
          </p:cNvGraphicFramePr>
          <p:nvPr>
            <p:ph sz="quarter" idx="1"/>
          </p:nvPr>
        </p:nvGraphicFramePr>
        <p:xfrm>
          <a:off x="2400300" y="2495550"/>
          <a:ext cx="152400" cy="393700"/>
        </p:xfrm>
        <a:graphic>
          <a:graphicData uri="http://schemas.openxmlformats.org/presentationml/2006/ole">
            <p:oleObj spid="_x0000_s39955" name="Rovnice" r:id="rId5" imgW="152280" imgH="393480" progId="Equation.3">
              <p:embed/>
            </p:oleObj>
          </a:graphicData>
        </a:graphic>
      </p:graphicFrame>
      <p:grpSp>
        <p:nvGrpSpPr>
          <p:cNvPr id="39982" name="Group 46"/>
          <p:cNvGrpSpPr>
            <a:grpSpLocks/>
          </p:cNvGrpSpPr>
          <p:nvPr/>
        </p:nvGrpSpPr>
        <p:grpSpPr bwMode="auto">
          <a:xfrm>
            <a:off x="179388" y="4724400"/>
            <a:ext cx="9144000" cy="1944688"/>
            <a:chOff x="113" y="2976"/>
            <a:chExt cx="5760" cy="1225"/>
          </a:xfrm>
        </p:grpSpPr>
        <p:grpSp>
          <p:nvGrpSpPr>
            <p:cNvPr id="39954" name="Group 18"/>
            <p:cNvGrpSpPr>
              <a:grpSpLocks/>
            </p:cNvGrpSpPr>
            <p:nvPr/>
          </p:nvGrpSpPr>
          <p:grpSpPr bwMode="auto">
            <a:xfrm>
              <a:off x="113" y="2976"/>
              <a:ext cx="5760" cy="1225"/>
              <a:chOff x="0" y="2976"/>
              <a:chExt cx="5760" cy="1225"/>
            </a:xfrm>
          </p:grpSpPr>
          <p:sp>
            <p:nvSpPr>
              <p:cNvPr id="39948" name="Text Box 12"/>
              <p:cNvSpPr txBox="1">
                <a:spLocks noChangeArrowheads="1"/>
              </p:cNvSpPr>
              <p:nvPr/>
            </p:nvSpPr>
            <p:spPr bwMode="auto">
              <a:xfrm>
                <a:off x="0" y="2976"/>
                <a:ext cx="5760" cy="104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/>
                <a:r>
                  <a:rPr lang="cs-CZ" sz="2800" dirty="0">
                    <a:solidFill>
                      <a:srgbClr val="002060"/>
                    </a:solidFill>
                  </a:rPr>
                  <a:t>sp</a:t>
                </a:r>
                <a:r>
                  <a:rPr lang="cs-CZ" sz="2800" baseline="30000" dirty="0">
                    <a:solidFill>
                      <a:srgbClr val="002060"/>
                    </a:solidFill>
                  </a:rPr>
                  <a:t>3</a:t>
                </a:r>
                <a:r>
                  <a:rPr lang="cs-CZ" sz="2800" dirty="0">
                    <a:solidFill>
                      <a:srgbClr val="002060"/>
                    </a:solidFill>
                  </a:rPr>
                  <a:t>d</a:t>
                </a:r>
                <a:r>
                  <a:rPr lang="cs-CZ" sz="2800" baseline="30000" dirty="0">
                    <a:solidFill>
                      <a:srgbClr val="002060"/>
                    </a:solidFill>
                  </a:rPr>
                  <a:t>2</a:t>
                </a:r>
                <a:r>
                  <a:rPr lang="cs-CZ" sz="2800" dirty="0">
                    <a:solidFill>
                      <a:schemeClr val="folHlink"/>
                    </a:solidFill>
                  </a:rPr>
                  <a:t> </a:t>
                </a:r>
                <a:r>
                  <a:rPr lang="cs-CZ" b="0" dirty="0"/>
                  <a:t> </a:t>
                </a:r>
                <a:r>
                  <a:rPr lang="cs-CZ" dirty="0" smtClean="0"/>
                  <a:t>SF</a:t>
                </a:r>
                <a:r>
                  <a:rPr lang="cs-CZ" baseline="-25000" dirty="0" smtClean="0"/>
                  <a:t>6</a:t>
                </a:r>
                <a:endParaRPr lang="cs-CZ" b="0" dirty="0"/>
              </a:p>
              <a:p>
                <a:pPr algn="l"/>
                <a:endParaRPr lang="cs-CZ" b="0" baseline="30000" dirty="0"/>
              </a:p>
              <a:p>
                <a:pPr algn="l"/>
                <a:r>
                  <a:rPr lang="cs-CZ" b="0" dirty="0"/>
                  <a:t>                                                </a:t>
                </a:r>
              </a:p>
              <a:p>
                <a:pPr algn="l"/>
                <a:r>
                  <a:rPr lang="cs-CZ" b="0" dirty="0"/>
                  <a:t>                                                dipólový moment </a:t>
                </a:r>
                <a:r>
                  <a:rPr lang="en-US" b="0" dirty="0"/>
                  <a:t>µ</a:t>
                </a:r>
                <a:r>
                  <a:rPr lang="cs-CZ" b="0" dirty="0"/>
                  <a:t> = 0</a:t>
                </a:r>
                <a:endParaRPr lang="en-US" b="0" dirty="0"/>
              </a:p>
              <a:p>
                <a:pPr algn="l">
                  <a:spcBef>
                    <a:spcPct val="50000"/>
                  </a:spcBef>
                </a:pPr>
                <a:endParaRPr lang="cs-CZ" b="0" dirty="0"/>
              </a:p>
            </p:txBody>
          </p:sp>
          <p:pic>
            <p:nvPicPr>
              <p:cNvPr id="39951" name="Picture 15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476" y="3385"/>
                <a:ext cx="1338" cy="81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graphicFrame>
          <p:nvGraphicFramePr>
            <p:cNvPr id="39967" name="Object 31"/>
            <p:cNvGraphicFramePr>
              <a:graphicFrameLocks/>
            </p:cNvGraphicFramePr>
            <p:nvPr/>
          </p:nvGraphicFramePr>
          <p:xfrm>
            <a:off x="3651" y="3385"/>
            <a:ext cx="158" cy="199"/>
          </p:xfrm>
          <a:graphic>
            <a:graphicData uri="http://schemas.openxmlformats.org/presentationml/2006/ole">
              <p:oleObj spid="_x0000_s39967" name="Rovnice" r:id="rId7" imgW="228600" imgH="304560" progId="Equation.3">
                <p:embed/>
              </p:oleObj>
            </a:graphicData>
          </a:graphic>
        </p:graphicFrame>
        <p:graphicFrame>
          <p:nvGraphicFramePr>
            <p:cNvPr id="39975" name="Object 39"/>
            <p:cNvGraphicFramePr>
              <a:graphicFrameLocks noChangeAspect="1"/>
            </p:cNvGraphicFramePr>
            <p:nvPr/>
          </p:nvGraphicFramePr>
          <p:xfrm>
            <a:off x="3016" y="3385"/>
            <a:ext cx="184" cy="227"/>
          </p:xfrm>
          <a:graphic>
            <a:graphicData uri="http://schemas.openxmlformats.org/presentationml/2006/ole">
              <p:oleObj spid="_x0000_s39975" name="Rovnice" r:id="rId8" imgW="164880" imgH="203040" progId="Equation.3">
                <p:embed/>
              </p:oleObj>
            </a:graphicData>
          </a:graphic>
        </p:graphicFrame>
        <p:graphicFrame>
          <p:nvGraphicFramePr>
            <p:cNvPr id="39979" name="Object 43"/>
            <p:cNvGraphicFramePr>
              <a:graphicFrameLocks noChangeAspect="1"/>
            </p:cNvGraphicFramePr>
            <p:nvPr/>
          </p:nvGraphicFramePr>
          <p:xfrm>
            <a:off x="3334" y="3385"/>
            <a:ext cx="184" cy="227"/>
          </p:xfrm>
          <a:graphic>
            <a:graphicData uri="http://schemas.openxmlformats.org/presentationml/2006/ole">
              <p:oleObj spid="_x0000_s39979" name="Rovnice" r:id="rId9" imgW="164880" imgH="20304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132138" y="188913"/>
            <a:ext cx="2879725" cy="539750"/>
          </a:xfrm>
          <a:solidFill>
            <a:schemeClr val="accent1"/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HAO</a:t>
            </a:r>
          </a:p>
        </p:txBody>
      </p:sp>
      <p:pic>
        <p:nvPicPr>
          <p:cNvPr id="4301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908050"/>
            <a:ext cx="6913562" cy="543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3015" name="Object 7"/>
          <p:cNvGraphicFramePr>
            <a:graphicFrameLocks noChangeAspect="1"/>
          </p:cNvGraphicFramePr>
          <p:nvPr/>
        </p:nvGraphicFramePr>
        <p:xfrm>
          <a:off x="179388" y="188913"/>
          <a:ext cx="1233487" cy="825500"/>
        </p:xfrm>
        <a:graphic>
          <a:graphicData uri="http://schemas.openxmlformats.org/presentationml/2006/ole">
            <p:oleObj spid="_x0000_s43015" name="Package" showAsIcon="1" r:id="rId4" imgW="1233000" imgH="825120" progId="Package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20725"/>
          </a:xfrm>
          <a:solidFill>
            <a:schemeClr val="accent1"/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Struktura molekul, metoda VSEPR </a:t>
            </a:r>
            <a:br>
              <a:rPr lang="cs-CZ" sz="2400" b="1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1800" b="1" i="1" dirty="0">
              <a:solidFill>
                <a:srgbClr val="3333C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0" y="5013325"/>
            <a:ext cx="9144000" cy="161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 dirty="0" smtClean="0">
                <a:solidFill>
                  <a:srgbClr val="002060"/>
                </a:solidFill>
                <a:cs typeface="Arial" pitchFamily="34" charset="0"/>
              </a:rPr>
              <a:t>Odpuzování klesá v tomto pořadí:</a:t>
            </a:r>
          </a:p>
          <a:p>
            <a:pPr>
              <a:spcBef>
                <a:spcPct val="50000"/>
              </a:spcBef>
            </a:pPr>
            <a:r>
              <a:rPr lang="cs-CZ" b="0" dirty="0" smtClean="0">
                <a:solidFill>
                  <a:srgbClr val="002060"/>
                </a:solidFill>
                <a:cs typeface="Arial" pitchFamily="34" charset="0"/>
              </a:rPr>
              <a:t>● </a:t>
            </a:r>
            <a:r>
              <a:rPr lang="cs-CZ" b="0" dirty="0" smtClean="0">
                <a:solidFill>
                  <a:srgbClr val="002060"/>
                </a:solidFill>
              </a:rPr>
              <a:t>volný pár</a:t>
            </a:r>
            <a:r>
              <a:rPr lang="en-US" b="0" dirty="0" smtClean="0">
                <a:solidFill>
                  <a:srgbClr val="002060"/>
                </a:solidFill>
                <a:cs typeface="Arial" pitchFamily="34" charset="0"/>
              </a:rPr>
              <a:t>~</a:t>
            </a:r>
            <a:r>
              <a:rPr lang="cs-CZ" b="0" dirty="0" smtClean="0">
                <a:solidFill>
                  <a:srgbClr val="002060"/>
                </a:solidFill>
                <a:cs typeface="Arial" pitchFamily="34" charset="0"/>
              </a:rPr>
              <a:t>volný pár </a:t>
            </a:r>
            <a:r>
              <a:rPr lang="en-US" b="0" dirty="0" smtClean="0">
                <a:solidFill>
                  <a:srgbClr val="002060"/>
                </a:solidFill>
                <a:cs typeface="Arial" pitchFamily="34" charset="0"/>
              </a:rPr>
              <a:t>&gt;</a:t>
            </a:r>
            <a:r>
              <a:rPr lang="cs-CZ" b="0" dirty="0" smtClean="0">
                <a:solidFill>
                  <a:srgbClr val="002060"/>
                </a:solidFill>
                <a:cs typeface="Arial" pitchFamily="34" charset="0"/>
              </a:rPr>
              <a:t> volný pár</a:t>
            </a:r>
            <a:r>
              <a:rPr lang="en-US" b="0" dirty="0" smtClean="0">
                <a:solidFill>
                  <a:srgbClr val="002060"/>
                </a:solidFill>
              </a:rPr>
              <a:t>~</a:t>
            </a:r>
            <a:r>
              <a:rPr lang="cs-CZ" b="0" dirty="0" smtClean="0">
                <a:solidFill>
                  <a:srgbClr val="002060"/>
                </a:solidFill>
              </a:rPr>
              <a:t>vazebný pár </a:t>
            </a:r>
            <a:r>
              <a:rPr lang="en-US" b="0" dirty="0" smtClean="0">
                <a:solidFill>
                  <a:srgbClr val="002060"/>
                </a:solidFill>
              </a:rPr>
              <a:t>&gt;</a:t>
            </a:r>
            <a:r>
              <a:rPr lang="cs-CZ" b="0" dirty="0" smtClean="0">
                <a:solidFill>
                  <a:srgbClr val="002060"/>
                </a:solidFill>
              </a:rPr>
              <a:t> vazebný pár</a:t>
            </a:r>
            <a:r>
              <a:rPr lang="en-US" b="0" dirty="0" smtClean="0">
                <a:solidFill>
                  <a:srgbClr val="002060"/>
                </a:solidFill>
              </a:rPr>
              <a:t>~</a:t>
            </a:r>
            <a:r>
              <a:rPr lang="cs-CZ" b="0" dirty="0" smtClean="0">
                <a:solidFill>
                  <a:srgbClr val="002060"/>
                </a:solidFill>
              </a:rPr>
              <a:t>vazebný pár</a:t>
            </a:r>
            <a:endParaRPr lang="cs-CZ" b="0" dirty="0"/>
          </a:p>
          <a:p>
            <a:pPr algn="l">
              <a:spcBef>
                <a:spcPct val="50000"/>
              </a:spcBef>
            </a:pPr>
            <a:r>
              <a:rPr lang="cs-CZ" b="0" dirty="0">
                <a:cs typeface="Arial" pitchFamily="34" charset="0"/>
              </a:rPr>
              <a:t>   </a:t>
            </a:r>
            <a:endParaRPr lang="cs-CZ" b="0" dirty="0">
              <a:solidFill>
                <a:srgbClr val="002060"/>
              </a:solidFill>
            </a:endParaRPr>
          </a:p>
          <a:p>
            <a:pPr algn="l">
              <a:spcBef>
                <a:spcPct val="50000"/>
              </a:spcBef>
            </a:pPr>
            <a:r>
              <a:rPr lang="cs-CZ" b="0" dirty="0">
                <a:cs typeface="Arial" pitchFamily="34" charset="0"/>
              </a:rPr>
              <a:t>   </a:t>
            </a:r>
            <a:endParaRPr lang="en-US" b="0" dirty="0"/>
          </a:p>
        </p:txBody>
      </p:sp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2708275"/>
            <a:ext cx="7129463" cy="210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250825" y="1341438"/>
            <a:ext cx="8748713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Vzájemné odpuzování </a:t>
            </a:r>
            <a:r>
              <a:rPr lang="cs-CZ" dirty="0" smtClean="0">
                <a:solidFill>
                  <a:srgbClr val="002060"/>
                </a:solidFill>
              </a:rPr>
              <a:t>elektronových </a:t>
            </a:r>
            <a:r>
              <a:rPr lang="cs-CZ" dirty="0">
                <a:solidFill>
                  <a:srgbClr val="002060"/>
                </a:solidFill>
              </a:rPr>
              <a:t>párů ve valenční vrstvě určuje tvar molekuly</a:t>
            </a:r>
          </a:p>
          <a:p>
            <a:r>
              <a:rPr lang="cs-CZ" dirty="0">
                <a:solidFill>
                  <a:srgbClr val="002060"/>
                </a:solidFill>
              </a:rPr>
              <a:t>Elektronové páry (vazebné + </a:t>
            </a:r>
            <a:r>
              <a:rPr lang="cs-CZ" dirty="0" smtClean="0">
                <a:solidFill>
                  <a:srgbClr val="002060"/>
                </a:solidFill>
              </a:rPr>
              <a:t>volné) se v </a:t>
            </a:r>
            <a:r>
              <a:rPr lang="cs-CZ" dirty="0">
                <a:solidFill>
                  <a:srgbClr val="002060"/>
                </a:solidFill>
              </a:rPr>
              <a:t>prostoru kolem centrálního atomu </a:t>
            </a:r>
            <a:r>
              <a:rPr lang="cs-CZ" dirty="0" smtClean="0">
                <a:solidFill>
                  <a:srgbClr val="002060"/>
                </a:solidFill>
              </a:rPr>
              <a:t>rozloží co </a:t>
            </a:r>
            <a:r>
              <a:rPr lang="cs-CZ" dirty="0">
                <a:solidFill>
                  <a:srgbClr val="002060"/>
                </a:solidFill>
              </a:rPr>
              <a:t>nejdále od </a:t>
            </a:r>
            <a:r>
              <a:rPr lang="cs-CZ" dirty="0" smtClean="0">
                <a:solidFill>
                  <a:srgbClr val="002060"/>
                </a:solidFill>
              </a:rPr>
              <a:t>sebe, tím je dosaženo </a:t>
            </a:r>
            <a:r>
              <a:rPr lang="cs-CZ" dirty="0" smtClean="0">
                <a:solidFill>
                  <a:srgbClr val="002060"/>
                </a:solidFill>
                <a:cs typeface="Arial" pitchFamily="34" charset="0"/>
              </a:rPr>
              <a:t>minimum </a:t>
            </a:r>
            <a:r>
              <a:rPr lang="cs-CZ" dirty="0">
                <a:solidFill>
                  <a:srgbClr val="002060"/>
                </a:solidFill>
                <a:cs typeface="Arial" pitchFamily="34" charset="0"/>
              </a:rPr>
              <a:t>energie</a:t>
            </a:r>
            <a:endParaRPr lang="en-US" dirty="0">
              <a:solidFill>
                <a:srgbClr val="002060"/>
              </a:solidFill>
              <a:cs typeface="Arial" pitchFamily="34" charset="0"/>
            </a:endParaRPr>
          </a:p>
          <a:p>
            <a:pPr>
              <a:spcBef>
                <a:spcPct val="50000"/>
              </a:spcBef>
            </a:pPr>
            <a:endParaRPr lang="cs-CZ" b="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Group 2"/>
          <p:cNvGrpSpPr>
            <a:grpSpLocks/>
          </p:cNvGrpSpPr>
          <p:nvPr/>
        </p:nvGrpSpPr>
        <p:grpSpPr bwMode="auto">
          <a:xfrm>
            <a:off x="395288" y="908050"/>
            <a:ext cx="2555875" cy="2600325"/>
            <a:chOff x="249" y="618"/>
            <a:chExt cx="1610" cy="1638"/>
          </a:xfrm>
        </p:grpSpPr>
        <p:pic>
          <p:nvPicPr>
            <p:cNvPr id="56323" name="Picture 3" descr="AX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44" y="872"/>
              <a:ext cx="1050" cy="1020"/>
            </a:xfrm>
            <a:prstGeom prst="rect">
              <a:avLst/>
            </a:prstGeom>
            <a:noFill/>
          </p:spPr>
        </p:pic>
        <p:sp>
          <p:nvSpPr>
            <p:cNvPr id="56324" name="Rectangle 4"/>
            <p:cNvSpPr>
              <a:spLocks noChangeArrowheads="1"/>
            </p:cNvSpPr>
            <p:nvPr/>
          </p:nvSpPr>
          <p:spPr bwMode="auto">
            <a:xfrm>
              <a:off x="249" y="1888"/>
              <a:ext cx="161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sz="1600" dirty="0"/>
                <a:t>lineární (180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/>
                <a:t>BeH</a:t>
              </a:r>
              <a:r>
                <a:rPr lang="cs-CZ" sz="1600" baseline="-25000" dirty="0"/>
                <a:t>2</a:t>
              </a:r>
              <a:r>
                <a:rPr lang="cs-CZ" sz="1600" dirty="0"/>
                <a:t>, BeCl</a:t>
              </a:r>
              <a:r>
                <a:rPr lang="cs-CZ" sz="1600" baseline="-25000" dirty="0"/>
                <a:t>2</a:t>
              </a:r>
              <a:r>
                <a:rPr lang="cs-CZ" sz="1600" dirty="0"/>
                <a:t> </a:t>
              </a:r>
              <a:r>
                <a:rPr lang="cs-CZ" sz="1600" dirty="0" smtClean="0"/>
                <a:t>CO</a:t>
              </a:r>
              <a:r>
                <a:rPr lang="cs-CZ" sz="1600" baseline="-25000" dirty="0" smtClean="0"/>
                <a:t>2</a:t>
              </a:r>
              <a:endParaRPr lang="cs-CZ" b="0" dirty="0">
                <a:solidFill>
                  <a:schemeClr val="bg1"/>
                </a:solidFill>
              </a:endParaRPr>
            </a:p>
          </p:txBody>
        </p:sp>
        <p:sp>
          <p:nvSpPr>
            <p:cNvPr id="56325" name="Rectangle 5"/>
            <p:cNvSpPr>
              <a:spLocks noChangeArrowheads="1"/>
            </p:cNvSpPr>
            <p:nvPr/>
          </p:nvSpPr>
          <p:spPr bwMode="auto">
            <a:xfrm>
              <a:off x="657" y="618"/>
              <a:ext cx="80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sz="2000" baseline="-25000" dirty="0">
                  <a:solidFill>
                    <a:srgbClr val="002060"/>
                  </a:solidFill>
                </a:rPr>
                <a:t> </a:t>
              </a:r>
            </a:p>
          </p:txBody>
        </p:sp>
      </p:grpSp>
      <p:grpSp>
        <p:nvGrpSpPr>
          <p:cNvPr id="56326" name="Group 6"/>
          <p:cNvGrpSpPr>
            <a:grpSpLocks/>
          </p:cNvGrpSpPr>
          <p:nvPr/>
        </p:nvGrpSpPr>
        <p:grpSpPr bwMode="auto">
          <a:xfrm>
            <a:off x="3708400" y="908050"/>
            <a:ext cx="4940300" cy="2960688"/>
            <a:chOff x="2426" y="391"/>
            <a:chExt cx="3112" cy="1865"/>
          </a:xfrm>
        </p:grpSpPr>
        <p:sp>
          <p:nvSpPr>
            <p:cNvPr id="56327" name="Rectangle 7"/>
            <p:cNvSpPr>
              <a:spLocks noChangeArrowheads="1"/>
            </p:cNvSpPr>
            <p:nvPr/>
          </p:nvSpPr>
          <p:spPr bwMode="auto">
            <a:xfrm>
              <a:off x="2608" y="391"/>
              <a:ext cx="81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3</a:t>
              </a:r>
              <a:r>
                <a:rPr lang="cs-CZ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6328" name="Picture 8" descr="AX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472" y="663"/>
              <a:ext cx="972" cy="1020"/>
            </a:xfrm>
            <a:prstGeom prst="rect">
              <a:avLst/>
            </a:prstGeom>
            <a:noFill/>
          </p:spPr>
        </p:pic>
        <p:sp>
          <p:nvSpPr>
            <p:cNvPr id="56329" name="Rectangle 9"/>
            <p:cNvSpPr>
              <a:spLocks noChangeArrowheads="1"/>
            </p:cNvSpPr>
            <p:nvPr/>
          </p:nvSpPr>
          <p:spPr bwMode="auto">
            <a:xfrm>
              <a:off x="2426" y="1708"/>
              <a:ext cx="116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/>
                <a:t>trojúhelník (120</a:t>
              </a:r>
              <a:r>
                <a:rPr lang="cs-CZ" sz="1600" baseline="30000"/>
                <a:t>o</a:t>
              </a:r>
              <a:r>
                <a:rPr lang="cs-CZ" sz="1600"/>
                <a:t>)</a:t>
              </a:r>
            </a:p>
            <a:p>
              <a:r>
                <a:rPr lang="cs-CZ" sz="1600"/>
                <a:t>BF</a:t>
              </a:r>
              <a:r>
                <a:rPr lang="cs-CZ" sz="1600" baseline="-25000"/>
                <a:t>3</a:t>
              </a:r>
              <a:r>
                <a:rPr lang="cs-CZ" sz="1600"/>
                <a:t>,</a:t>
              </a:r>
              <a:r>
                <a:rPr lang="cs-CZ" sz="1600" b="0"/>
                <a:t> </a:t>
              </a:r>
              <a:r>
                <a:rPr lang="cs-CZ" sz="1600"/>
                <a:t>SO</a:t>
              </a:r>
              <a:r>
                <a:rPr lang="cs-CZ" sz="1600" baseline="-25000"/>
                <a:t>3</a:t>
              </a:r>
              <a:r>
                <a:rPr lang="cs-CZ" sz="1600" b="0"/>
                <a:t> </a:t>
              </a:r>
            </a:p>
          </p:txBody>
        </p:sp>
        <p:sp>
          <p:nvSpPr>
            <p:cNvPr id="56330" name="Rectangle 10"/>
            <p:cNvSpPr>
              <a:spLocks noChangeArrowheads="1"/>
            </p:cNvSpPr>
            <p:nvPr/>
          </p:nvSpPr>
          <p:spPr bwMode="auto">
            <a:xfrm>
              <a:off x="4422" y="391"/>
              <a:ext cx="93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sz="2000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6331" name="Picture 11" descr="AX2E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377" y="663"/>
              <a:ext cx="966" cy="1020"/>
            </a:xfrm>
            <a:prstGeom prst="rect">
              <a:avLst/>
            </a:prstGeom>
            <a:noFill/>
          </p:spPr>
        </p:pic>
        <p:sp>
          <p:nvSpPr>
            <p:cNvPr id="56332" name="Rectangle 12"/>
            <p:cNvSpPr>
              <a:spLocks noChangeArrowheads="1"/>
            </p:cNvSpPr>
            <p:nvPr/>
          </p:nvSpPr>
          <p:spPr bwMode="auto">
            <a:xfrm>
              <a:off x="4177" y="1698"/>
              <a:ext cx="1361" cy="5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1600" dirty="0"/>
                <a:t>lomená (</a:t>
              </a:r>
              <a:r>
                <a:rPr lang="en-US" sz="1600" dirty="0">
                  <a:cs typeface="Arial" pitchFamily="34" charset="0"/>
                </a:rPr>
                <a:t>&lt;</a:t>
              </a:r>
              <a:r>
                <a:rPr lang="cs-CZ" sz="1600" dirty="0">
                  <a:cs typeface="Arial" pitchFamily="34" charset="0"/>
                </a:rPr>
                <a:t>120</a:t>
              </a:r>
              <a:r>
                <a:rPr lang="cs-CZ" sz="1600" baseline="30000" dirty="0">
                  <a:cs typeface="Arial" pitchFamily="34" charset="0"/>
                </a:rPr>
                <a:t>o</a:t>
              </a:r>
              <a:r>
                <a:rPr lang="cs-CZ" sz="1600" dirty="0">
                  <a:cs typeface="Arial" pitchFamily="34" charset="0"/>
                </a:rPr>
                <a:t>)</a:t>
              </a:r>
              <a:endParaRPr lang="en-US" sz="1600" dirty="0">
                <a:cs typeface="Arial" pitchFamily="34" charset="0"/>
              </a:endParaRPr>
            </a:p>
            <a:p>
              <a:r>
                <a:rPr lang="cs-CZ" sz="1600" dirty="0"/>
                <a:t>SO</a:t>
              </a:r>
              <a:r>
                <a:rPr lang="cs-CZ" sz="1600" baseline="-25000" dirty="0"/>
                <a:t>2</a:t>
              </a:r>
              <a:r>
                <a:rPr lang="cs-CZ" sz="1600" dirty="0"/>
                <a:t>, </a:t>
              </a:r>
              <a:r>
                <a:rPr lang="cs-CZ" sz="1600" dirty="0" smtClean="0"/>
                <a:t>O</a:t>
              </a:r>
              <a:r>
                <a:rPr lang="cs-CZ" sz="1600" baseline="-25000" dirty="0" smtClean="0"/>
                <a:t>3</a:t>
              </a:r>
              <a:endParaRPr lang="cs-CZ" b="0" dirty="0"/>
            </a:p>
            <a:p>
              <a:pPr eaLnBrk="0" hangingPunct="0"/>
              <a:endParaRPr lang="cs-CZ" b="0" dirty="0"/>
            </a:p>
          </p:txBody>
        </p:sp>
      </p:grpSp>
      <p:grpSp>
        <p:nvGrpSpPr>
          <p:cNvPr id="56344" name="Group 24"/>
          <p:cNvGrpSpPr>
            <a:grpSpLocks/>
          </p:cNvGrpSpPr>
          <p:nvPr/>
        </p:nvGrpSpPr>
        <p:grpSpPr bwMode="auto">
          <a:xfrm>
            <a:off x="323850" y="3716339"/>
            <a:ext cx="8313738" cy="3044825"/>
            <a:chOff x="204" y="2341"/>
            <a:chExt cx="5237" cy="1918"/>
          </a:xfrm>
        </p:grpSpPr>
        <p:sp>
          <p:nvSpPr>
            <p:cNvPr id="56334" name="Rectangle 14"/>
            <p:cNvSpPr>
              <a:spLocks noChangeArrowheads="1"/>
            </p:cNvSpPr>
            <p:nvPr/>
          </p:nvSpPr>
          <p:spPr bwMode="auto">
            <a:xfrm>
              <a:off x="521" y="2341"/>
              <a:ext cx="81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4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6335" name="Picture 15" descr="AX4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31" y="2704"/>
              <a:ext cx="1045" cy="1020"/>
            </a:xfrm>
            <a:prstGeom prst="rect">
              <a:avLst/>
            </a:prstGeom>
            <a:solidFill>
              <a:schemeClr val="accent1"/>
            </a:solidFill>
          </p:spPr>
        </p:pic>
        <p:sp>
          <p:nvSpPr>
            <p:cNvPr id="56336" name="Rectangle 16"/>
            <p:cNvSpPr>
              <a:spLocks noChangeArrowheads="1"/>
            </p:cNvSpPr>
            <p:nvPr/>
          </p:nvSpPr>
          <p:spPr bwMode="auto">
            <a:xfrm>
              <a:off x="204" y="3736"/>
              <a:ext cx="1565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1600" dirty="0"/>
                <a:t>tetraedr (109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/>
                <a:t>CH</a:t>
              </a:r>
              <a:r>
                <a:rPr lang="cs-CZ" sz="1600" baseline="-25000" dirty="0"/>
                <a:t>4</a:t>
              </a:r>
              <a:r>
                <a:rPr lang="cs-CZ" sz="1600" dirty="0"/>
                <a:t>, [NH</a:t>
              </a:r>
              <a:r>
                <a:rPr lang="cs-CZ" sz="1600" baseline="-25000" dirty="0"/>
                <a:t>4</a:t>
              </a:r>
              <a:r>
                <a:rPr lang="cs-CZ" sz="1600" dirty="0"/>
                <a:t>]</a:t>
              </a:r>
              <a:r>
                <a:rPr lang="cs-CZ" sz="1600" baseline="30000" dirty="0"/>
                <a:t>+</a:t>
              </a:r>
              <a:r>
                <a:rPr lang="cs-CZ" sz="1600" dirty="0"/>
                <a:t>, [</a:t>
              </a:r>
              <a:r>
                <a:rPr lang="cs-CZ" sz="1600" dirty="0" smtClean="0"/>
                <a:t>SO</a:t>
              </a:r>
              <a:r>
                <a:rPr lang="cs-CZ" sz="1600" baseline="-25000" dirty="0" smtClean="0"/>
                <a:t>4</a:t>
              </a:r>
              <a:r>
                <a:rPr lang="cs-CZ" sz="1600" dirty="0" smtClean="0"/>
                <a:t>]</a:t>
              </a:r>
              <a:r>
                <a:rPr lang="cs-CZ" sz="1600" baseline="30000" dirty="0" smtClean="0"/>
                <a:t>2-</a:t>
              </a:r>
              <a:endParaRPr lang="cs-CZ" sz="1600" dirty="0"/>
            </a:p>
            <a:p>
              <a:pPr algn="l"/>
              <a:endParaRPr lang="cs-CZ" sz="1600" b="0" dirty="0">
                <a:solidFill>
                  <a:schemeClr val="bg1"/>
                </a:solidFill>
              </a:endParaRPr>
            </a:p>
          </p:txBody>
        </p:sp>
        <p:sp>
          <p:nvSpPr>
            <p:cNvPr id="56337" name="Rectangle 17"/>
            <p:cNvSpPr>
              <a:spLocks noChangeArrowheads="1"/>
            </p:cNvSpPr>
            <p:nvPr/>
          </p:nvSpPr>
          <p:spPr bwMode="auto">
            <a:xfrm>
              <a:off x="2472" y="2341"/>
              <a:ext cx="92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3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6338" name="Picture 18" descr="AX3E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426" y="2704"/>
              <a:ext cx="972" cy="1020"/>
            </a:xfrm>
            <a:prstGeom prst="rect">
              <a:avLst/>
            </a:prstGeom>
            <a:noFill/>
          </p:spPr>
        </p:pic>
        <p:sp>
          <p:nvSpPr>
            <p:cNvPr id="56339" name="Rectangle 19"/>
            <p:cNvSpPr>
              <a:spLocks noChangeArrowheads="1"/>
            </p:cNvSpPr>
            <p:nvPr/>
          </p:nvSpPr>
          <p:spPr bwMode="auto">
            <a:xfrm>
              <a:off x="2119" y="3731"/>
              <a:ext cx="1783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 err="1"/>
                <a:t>trigonální</a:t>
              </a:r>
              <a:r>
                <a:rPr lang="cs-CZ" sz="1600" dirty="0"/>
                <a:t> pyramida (</a:t>
              </a:r>
              <a:r>
                <a:rPr lang="en-US" sz="1600" dirty="0"/>
                <a:t>&lt;</a:t>
              </a:r>
              <a:r>
                <a:rPr lang="cs-CZ" sz="1600" dirty="0"/>
                <a:t>109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 smtClean="0"/>
                <a:t>NH</a:t>
              </a:r>
              <a:r>
                <a:rPr lang="cs-CZ" sz="1600" baseline="-25000" dirty="0" smtClean="0"/>
                <a:t>3</a:t>
              </a:r>
              <a:r>
                <a:rPr lang="cs-CZ" sz="1600" dirty="0" smtClean="0"/>
                <a:t>,SO</a:t>
              </a:r>
              <a:r>
                <a:rPr lang="cs-CZ" sz="1600" baseline="-25000" dirty="0" smtClean="0"/>
                <a:t>3</a:t>
              </a:r>
              <a:r>
                <a:rPr lang="cs-CZ" sz="1600" baseline="30000" dirty="0" smtClean="0"/>
                <a:t>2-</a:t>
              </a:r>
              <a:endParaRPr lang="cs-CZ" sz="1600" b="0" dirty="0"/>
            </a:p>
          </p:txBody>
        </p:sp>
        <p:sp>
          <p:nvSpPr>
            <p:cNvPr id="56340" name="Rectangle 20"/>
            <p:cNvSpPr>
              <a:spLocks noChangeArrowheads="1"/>
            </p:cNvSpPr>
            <p:nvPr/>
          </p:nvSpPr>
          <p:spPr bwMode="auto">
            <a:xfrm>
              <a:off x="4377" y="2341"/>
              <a:ext cx="98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6341" name="Picture 21" descr="AX2E2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377" y="2704"/>
              <a:ext cx="977" cy="1019"/>
            </a:xfrm>
            <a:prstGeom prst="rect">
              <a:avLst/>
            </a:prstGeom>
            <a:noFill/>
          </p:spPr>
        </p:pic>
        <p:sp>
          <p:nvSpPr>
            <p:cNvPr id="56342" name="Rectangle 22"/>
            <p:cNvSpPr>
              <a:spLocks noChangeArrowheads="1"/>
            </p:cNvSpPr>
            <p:nvPr/>
          </p:nvSpPr>
          <p:spPr bwMode="auto">
            <a:xfrm>
              <a:off x="4387" y="3721"/>
              <a:ext cx="1054" cy="3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/>
                <a:t>lomená (</a:t>
              </a:r>
              <a:r>
                <a:rPr lang="en-US" sz="1600" dirty="0"/>
                <a:t>&lt;</a:t>
              </a:r>
              <a:r>
                <a:rPr lang="cs-CZ" sz="1600" dirty="0"/>
                <a:t>109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  <a:endParaRPr lang="cs-CZ" sz="1600" b="0" dirty="0"/>
            </a:p>
            <a:p>
              <a:r>
                <a:rPr lang="cs-CZ" sz="1600" dirty="0"/>
                <a:t>H</a:t>
              </a:r>
              <a:r>
                <a:rPr lang="cs-CZ" sz="1600" baseline="-25000" dirty="0"/>
                <a:t>2</a:t>
              </a:r>
              <a:r>
                <a:rPr lang="cs-CZ" sz="1600" dirty="0"/>
                <a:t>O, </a:t>
              </a:r>
              <a:r>
                <a:rPr lang="cs-CZ" sz="1600" dirty="0" smtClean="0"/>
                <a:t>H</a:t>
              </a:r>
              <a:r>
                <a:rPr lang="cs-CZ" sz="1600" baseline="-25000" dirty="0" smtClean="0"/>
                <a:t>2</a:t>
              </a:r>
              <a:r>
                <a:rPr lang="cs-CZ" sz="1600" dirty="0" smtClean="0"/>
                <a:t>S</a:t>
              </a:r>
              <a:r>
                <a:rPr lang="cs-CZ" b="0" dirty="0" smtClean="0"/>
                <a:t> </a:t>
              </a:r>
              <a:endParaRPr lang="cs-CZ" b="0" dirty="0"/>
            </a:p>
          </p:txBody>
        </p:sp>
      </p:grpSp>
      <p:sp>
        <p:nvSpPr>
          <p:cNvPr id="56343" name="Text Box 23"/>
          <p:cNvSpPr txBox="1">
            <a:spLocks noChangeArrowheads="1"/>
          </p:cNvSpPr>
          <p:nvPr/>
        </p:nvSpPr>
        <p:spPr bwMode="auto">
          <a:xfrm>
            <a:off x="2268538" y="188913"/>
            <a:ext cx="4678362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Tvary molekul, iontů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70" name="Group 2"/>
          <p:cNvGrpSpPr>
            <a:grpSpLocks/>
          </p:cNvGrpSpPr>
          <p:nvPr/>
        </p:nvGrpSpPr>
        <p:grpSpPr bwMode="auto">
          <a:xfrm>
            <a:off x="127000" y="908050"/>
            <a:ext cx="8716963" cy="3138488"/>
            <a:chOff x="80" y="255"/>
            <a:chExt cx="5491" cy="1977"/>
          </a:xfrm>
        </p:grpSpPr>
        <p:sp>
          <p:nvSpPr>
            <p:cNvPr id="58371" name="Rectangle 3"/>
            <p:cNvSpPr>
              <a:spLocks noChangeArrowheads="1"/>
            </p:cNvSpPr>
            <p:nvPr/>
          </p:nvSpPr>
          <p:spPr bwMode="auto">
            <a:xfrm>
              <a:off x="385" y="255"/>
              <a:ext cx="82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5</a:t>
              </a:r>
              <a:r>
                <a:rPr lang="cs-CZ" sz="2000" b="0" u="sng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72" name="Picture 4" descr="AX5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95" y="527"/>
              <a:ext cx="995" cy="1020"/>
            </a:xfrm>
            <a:prstGeom prst="rect">
              <a:avLst/>
            </a:prstGeom>
            <a:noFill/>
          </p:spPr>
        </p:pic>
        <p:sp>
          <p:nvSpPr>
            <p:cNvPr id="58373" name="Rectangle 5"/>
            <p:cNvSpPr>
              <a:spLocks noChangeArrowheads="1"/>
            </p:cNvSpPr>
            <p:nvPr/>
          </p:nvSpPr>
          <p:spPr bwMode="auto">
            <a:xfrm>
              <a:off x="80" y="1558"/>
              <a:ext cx="1419" cy="6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 err="1"/>
                <a:t>trigonální</a:t>
              </a:r>
              <a:r>
                <a:rPr lang="cs-CZ" sz="1600" dirty="0"/>
                <a:t> </a:t>
              </a:r>
              <a:r>
                <a:rPr lang="cs-CZ" sz="1600" dirty="0" err="1"/>
                <a:t>bipyramida</a:t>
              </a:r>
              <a:endParaRPr lang="cs-CZ" sz="1600" dirty="0"/>
            </a:p>
            <a:p>
              <a:r>
                <a:rPr lang="cs-CZ" sz="1600" dirty="0"/>
                <a:t>(90</a:t>
              </a:r>
              <a:r>
                <a:rPr lang="cs-CZ" sz="1600" baseline="30000" dirty="0"/>
                <a:t>o</a:t>
              </a:r>
              <a:r>
                <a:rPr lang="cs-CZ" sz="1600" dirty="0"/>
                <a:t>, 120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/>
                <a:t>PCl</a:t>
              </a:r>
              <a:r>
                <a:rPr lang="cs-CZ" sz="1600" baseline="-25000" dirty="0"/>
                <a:t>5</a:t>
              </a:r>
              <a:r>
                <a:rPr lang="cs-CZ" sz="1600" dirty="0"/>
                <a:t>, AsF</a:t>
              </a:r>
              <a:r>
                <a:rPr lang="cs-CZ" sz="1600" baseline="-25000" dirty="0"/>
                <a:t>5 </a:t>
              </a:r>
              <a:endParaRPr lang="cs-CZ" sz="1600" dirty="0"/>
            </a:p>
            <a:p>
              <a:r>
                <a:rPr lang="cs-CZ" sz="1600" b="0" dirty="0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58374" name="Rectangle 6"/>
            <p:cNvSpPr>
              <a:spLocks noChangeArrowheads="1"/>
            </p:cNvSpPr>
            <p:nvPr/>
          </p:nvSpPr>
          <p:spPr bwMode="auto">
            <a:xfrm>
              <a:off x="1791" y="255"/>
              <a:ext cx="92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4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75" name="Picture 7" descr="AX4E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746" y="527"/>
              <a:ext cx="984" cy="1020"/>
            </a:xfrm>
            <a:prstGeom prst="rect">
              <a:avLst/>
            </a:prstGeom>
            <a:noFill/>
          </p:spPr>
        </p:pic>
        <p:sp>
          <p:nvSpPr>
            <p:cNvPr id="58376" name="Rectangle 8"/>
            <p:cNvSpPr>
              <a:spLocks noChangeArrowheads="1"/>
            </p:cNvSpPr>
            <p:nvPr/>
          </p:nvSpPr>
          <p:spPr bwMode="auto">
            <a:xfrm>
              <a:off x="1610" y="1570"/>
              <a:ext cx="1324" cy="5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   </a:t>
              </a:r>
              <a:r>
                <a:rPr lang="cs-CZ" sz="1600" dirty="0"/>
                <a:t>houpačka</a:t>
              </a:r>
            </a:p>
            <a:p>
              <a:r>
                <a:rPr lang="cs-CZ" sz="1600" dirty="0"/>
                <a:t>   </a:t>
              </a:r>
              <a:r>
                <a:rPr lang="cs-CZ" sz="1600" dirty="0" smtClean="0"/>
                <a:t>SF</a:t>
              </a:r>
              <a:r>
                <a:rPr lang="cs-CZ" sz="1600" baseline="-25000" dirty="0" smtClean="0"/>
                <a:t>4</a:t>
              </a:r>
              <a:r>
                <a:rPr lang="cs-CZ" sz="1600" dirty="0" smtClean="0">
                  <a:solidFill>
                    <a:schemeClr val="bg1"/>
                  </a:solidFill>
                </a:rPr>
                <a:t> </a:t>
              </a:r>
              <a:endParaRPr lang="cs-CZ" sz="1600" dirty="0">
                <a:solidFill>
                  <a:schemeClr val="bg1"/>
                </a:solidFill>
              </a:endParaRPr>
            </a:p>
            <a:p>
              <a:r>
                <a:rPr lang="cs-CZ" sz="1600" b="0" dirty="0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58377" name="Rectangle 9"/>
            <p:cNvSpPr>
              <a:spLocks noChangeArrowheads="1"/>
            </p:cNvSpPr>
            <p:nvPr/>
          </p:nvSpPr>
          <p:spPr bwMode="auto">
            <a:xfrm>
              <a:off x="3152" y="255"/>
              <a:ext cx="98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3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78" name="Picture 10" descr="AX3E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152" y="527"/>
              <a:ext cx="986" cy="1020"/>
            </a:xfrm>
            <a:prstGeom prst="rect">
              <a:avLst/>
            </a:prstGeom>
            <a:noFill/>
          </p:spPr>
        </p:pic>
        <p:sp>
          <p:nvSpPr>
            <p:cNvPr id="58379" name="Rectangle 11"/>
            <p:cNvSpPr>
              <a:spLocks noChangeArrowheads="1"/>
            </p:cNvSpPr>
            <p:nvPr/>
          </p:nvSpPr>
          <p:spPr bwMode="auto">
            <a:xfrm>
              <a:off x="3288" y="1570"/>
              <a:ext cx="752" cy="3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/>
                <a:t>T-tvar</a:t>
              </a:r>
            </a:p>
            <a:p>
              <a:r>
                <a:rPr lang="cs-CZ" sz="1600"/>
                <a:t>ClF</a:t>
              </a:r>
              <a:r>
                <a:rPr lang="cs-CZ" sz="1600" baseline="-25000"/>
                <a:t>3</a:t>
              </a:r>
              <a:r>
                <a:rPr lang="cs-CZ" sz="1600"/>
                <a:t>, BrF</a:t>
              </a:r>
              <a:r>
                <a:rPr lang="cs-CZ" sz="1600" baseline="-25000"/>
                <a:t>3</a:t>
              </a:r>
              <a:r>
                <a:rPr lang="cs-CZ" b="0">
                  <a:solidFill>
                    <a:schemeClr val="bg1"/>
                  </a:solidFill>
                </a:rPr>
                <a:t> </a:t>
              </a:r>
            </a:p>
          </p:txBody>
        </p:sp>
        <p:sp>
          <p:nvSpPr>
            <p:cNvPr id="58380" name="Rectangle 12"/>
            <p:cNvSpPr>
              <a:spLocks noChangeArrowheads="1"/>
            </p:cNvSpPr>
            <p:nvPr/>
          </p:nvSpPr>
          <p:spPr bwMode="auto">
            <a:xfrm>
              <a:off x="4558" y="255"/>
              <a:ext cx="98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3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81" name="Picture 13" descr="AX2E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558" y="527"/>
              <a:ext cx="972" cy="1020"/>
            </a:xfrm>
            <a:prstGeom prst="rect">
              <a:avLst/>
            </a:prstGeom>
            <a:noFill/>
          </p:spPr>
        </p:pic>
        <p:sp>
          <p:nvSpPr>
            <p:cNvPr id="58382" name="Rectangle 14"/>
            <p:cNvSpPr>
              <a:spLocks noChangeArrowheads="1"/>
            </p:cNvSpPr>
            <p:nvPr/>
          </p:nvSpPr>
          <p:spPr bwMode="auto">
            <a:xfrm>
              <a:off x="4561" y="1570"/>
              <a:ext cx="101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/>
                <a:t>Lineární (180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 smtClean="0"/>
                <a:t>XeF</a:t>
              </a:r>
              <a:r>
                <a:rPr lang="cs-CZ" sz="1600" baseline="-25000" dirty="0" smtClean="0"/>
                <a:t>2</a:t>
              </a:r>
              <a:endParaRPr lang="cs-CZ" sz="1600" b="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8383" name="Group 15"/>
          <p:cNvGrpSpPr>
            <a:grpSpLocks/>
          </p:cNvGrpSpPr>
          <p:nvPr/>
        </p:nvGrpSpPr>
        <p:grpSpPr bwMode="auto">
          <a:xfrm>
            <a:off x="250825" y="3933826"/>
            <a:ext cx="8515350" cy="2681288"/>
            <a:chOff x="239" y="2614"/>
            <a:chExt cx="5364" cy="1689"/>
          </a:xfrm>
        </p:grpSpPr>
        <p:sp>
          <p:nvSpPr>
            <p:cNvPr id="58384" name="Rectangle 16"/>
            <p:cNvSpPr>
              <a:spLocks noChangeArrowheads="1"/>
            </p:cNvSpPr>
            <p:nvPr/>
          </p:nvSpPr>
          <p:spPr bwMode="auto">
            <a:xfrm>
              <a:off x="703" y="2614"/>
              <a:ext cx="81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6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85" name="Picture 17" descr="AX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567" y="2886"/>
              <a:ext cx="1075" cy="1020"/>
            </a:xfrm>
            <a:prstGeom prst="rect">
              <a:avLst/>
            </a:prstGeom>
            <a:noFill/>
          </p:spPr>
        </p:pic>
        <p:sp>
          <p:nvSpPr>
            <p:cNvPr id="58386" name="Rectangle 18"/>
            <p:cNvSpPr>
              <a:spLocks noChangeArrowheads="1"/>
            </p:cNvSpPr>
            <p:nvPr/>
          </p:nvSpPr>
          <p:spPr bwMode="auto">
            <a:xfrm>
              <a:off x="239" y="3925"/>
              <a:ext cx="902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/>
                <a:t>oktaedr (90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 smtClean="0"/>
                <a:t>SF</a:t>
              </a:r>
              <a:r>
                <a:rPr lang="cs-CZ" sz="1600" baseline="-25000" dirty="0" smtClean="0"/>
                <a:t>6</a:t>
              </a:r>
              <a:endParaRPr lang="cs-CZ" b="0" dirty="0"/>
            </a:p>
          </p:txBody>
        </p:sp>
        <p:sp>
          <p:nvSpPr>
            <p:cNvPr id="58387" name="Rectangle 19"/>
            <p:cNvSpPr>
              <a:spLocks noChangeArrowheads="1"/>
            </p:cNvSpPr>
            <p:nvPr/>
          </p:nvSpPr>
          <p:spPr bwMode="auto">
            <a:xfrm>
              <a:off x="2744" y="2614"/>
              <a:ext cx="92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5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88" name="Picture 20" descr="AX5E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699" y="2886"/>
              <a:ext cx="1004" cy="1021"/>
            </a:xfrm>
            <a:prstGeom prst="rect">
              <a:avLst/>
            </a:prstGeom>
            <a:noFill/>
          </p:spPr>
        </p:pic>
        <p:sp>
          <p:nvSpPr>
            <p:cNvPr id="58389" name="Rectangle 21"/>
            <p:cNvSpPr>
              <a:spLocks noChangeArrowheads="1"/>
            </p:cNvSpPr>
            <p:nvPr/>
          </p:nvSpPr>
          <p:spPr bwMode="auto">
            <a:xfrm>
              <a:off x="2346" y="3935"/>
              <a:ext cx="1772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/>
                <a:t>tetragonální pyramida (90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 smtClean="0"/>
                <a:t> IF</a:t>
              </a:r>
              <a:r>
                <a:rPr lang="cs-CZ" sz="1600" baseline="-25000" dirty="0" smtClean="0"/>
                <a:t>5</a:t>
              </a:r>
              <a:endParaRPr lang="cs-CZ" sz="1600" b="0" dirty="0"/>
            </a:p>
          </p:txBody>
        </p:sp>
        <p:sp>
          <p:nvSpPr>
            <p:cNvPr id="58390" name="Rectangle 22"/>
            <p:cNvSpPr>
              <a:spLocks noChangeArrowheads="1"/>
            </p:cNvSpPr>
            <p:nvPr/>
          </p:nvSpPr>
          <p:spPr bwMode="auto">
            <a:xfrm>
              <a:off x="4604" y="2614"/>
              <a:ext cx="98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2000" u="sng" dirty="0">
                  <a:solidFill>
                    <a:srgbClr val="002060"/>
                  </a:solidFill>
                </a:rPr>
                <a:t>Typ: AX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4</a:t>
              </a:r>
              <a:r>
                <a:rPr lang="cs-CZ" sz="2000" u="sng" dirty="0">
                  <a:solidFill>
                    <a:srgbClr val="002060"/>
                  </a:solidFill>
                </a:rPr>
                <a:t>E</a:t>
              </a:r>
              <a:r>
                <a:rPr lang="cs-CZ" sz="2000" u="sng" baseline="-25000" dirty="0">
                  <a:solidFill>
                    <a:srgbClr val="002060"/>
                  </a:solidFill>
                </a:rPr>
                <a:t>2</a:t>
              </a:r>
              <a:r>
                <a:rPr lang="cs-CZ" b="0" dirty="0">
                  <a:solidFill>
                    <a:srgbClr val="002060"/>
                  </a:solidFill>
                </a:rPr>
                <a:t> </a:t>
              </a:r>
            </a:p>
          </p:txBody>
        </p:sp>
        <p:pic>
          <p:nvPicPr>
            <p:cNvPr id="58391" name="Picture 23" descr="AX4E2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4589" y="2931"/>
              <a:ext cx="1014" cy="1020"/>
            </a:xfrm>
            <a:prstGeom prst="rect">
              <a:avLst/>
            </a:prstGeom>
            <a:noFill/>
          </p:spPr>
        </p:pic>
        <p:sp>
          <p:nvSpPr>
            <p:cNvPr id="58392" name="Rectangle 24"/>
            <p:cNvSpPr>
              <a:spLocks noChangeArrowheads="1"/>
            </p:cNvSpPr>
            <p:nvPr/>
          </p:nvSpPr>
          <p:spPr bwMode="auto">
            <a:xfrm>
              <a:off x="4514" y="3935"/>
              <a:ext cx="91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sz="1600" dirty="0"/>
                <a:t>čtverec (90</a:t>
              </a:r>
              <a:r>
                <a:rPr lang="cs-CZ" sz="1600" baseline="30000" dirty="0"/>
                <a:t>o</a:t>
              </a:r>
              <a:r>
                <a:rPr lang="cs-CZ" sz="1600" dirty="0"/>
                <a:t>)</a:t>
              </a:r>
            </a:p>
            <a:p>
              <a:r>
                <a:rPr lang="cs-CZ" sz="1600" dirty="0" smtClean="0"/>
                <a:t>XeF</a:t>
              </a:r>
              <a:r>
                <a:rPr lang="cs-CZ" sz="1600" baseline="-25000" dirty="0" smtClean="0"/>
                <a:t>4</a:t>
              </a:r>
              <a:r>
                <a:rPr lang="cs-CZ" sz="1600" b="0" dirty="0" smtClean="0">
                  <a:solidFill>
                    <a:schemeClr val="bg1"/>
                  </a:solidFill>
                </a:rPr>
                <a:t> </a:t>
              </a:r>
              <a:endParaRPr lang="cs-CZ" sz="1600" b="0" dirty="0">
                <a:solidFill>
                  <a:schemeClr val="bg1"/>
                </a:solidFill>
              </a:endParaRPr>
            </a:p>
          </p:txBody>
        </p:sp>
      </p:grpSp>
      <p:sp>
        <p:nvSpPr>
          <p:cNvPr id="58394" name="Text Box 26"/>
          <p:cNvSpPr txBox="1">
            <a:spLocks noChangeArrowheads="1"/>
          </p:cNvSpPr>
          <p:nvPr/>
        </p:nvSpPr>
        <p:spPr bwMode="auto">
          <a:xfrm>
            <a:off x="2268538" y="188913"/>
            <a:ext cx="4678362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Tvary molekul, iontů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Obrázek na snímku č. 5: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Orbitals</a:t>
            </a:r>
            <a:r>
              <a:rPr lang="it-IT" sz="1600" dirty="0" smtClean="0"/>
              <a:t>[online]. [cit. </a:t>
            </a:r>
            <a:r>
              <a:rPr lang="cs-CZ" sz="1600" dirty="0" smtClean="0"/>
              <a:t>21</a:t>
            </a:r>
            <a:r>
              <a:rPr lang="it-IT" sz="1600" dirty="0" smtClean="0"/>
              <a:t>.</a:t>
            </a:r>
            <a:r>
              <a:rPr lang="cs-CZ" sz="1600" dirty="0" smtClean="0"/>
              <a:t>04</a:t>
            </a:r>
            <a:r>
              <a:rPr lang="it-IT" sz="1600" dirty="0" smtClean="0"/>
              <a:t>.2012]. Dostupný na WWW: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mhhe.com</a:t>
            </a:r>
            <a:r>
              <a:rPr lang="cs-CZ" sz="1600" dirty="0" smtClean="0"/>
              <a:t>/</a:t>
            </a:r>
            <a:r>
              <a:rPr lang="cs-CZ" sz="1600" dirty="0" err="1" smtClean="0"/>
              <a:t>physsci</a:t>
            </a:r>
            <a:r>
              <a:rPr lang="cs-CZ" sz="1600" dirty="0" smtClean="0"/>
              <a:t>/</a:t>
            </a:r>
            <a:r>
              <a:rPr lang="cs-CZ" sz="1600" dirty="0" err="1" smtClean="0"/>
              <a:t>chemistry</a:t>
            </a:r>
            <a:r>
              <a:rPr lang="cs-CZ" sz="1600" dirty="0" smtClean="0"/>
              <a:t>/</a:t>
            </a:r>
            <a:r>
              <a:rPr lang="cs-CZ" sz="1600" dirty="0" err="1" smtClean="0"/>
              <a:t>essentialchemistry</a:t>
            </a:r>
            <a:r>
              <a:rPr lang="cs-CZ" sz="1600" dirty="0" smtClean="0"/>
              <a:t>/</a:t>
            </a:r>
            <a:r>
              <a:rPr lang="cs-CZ" sz="1600" dirty="0" err="1" smtClean="0"/>
              <a:t>flash</a:t>
            </a:r>
            <a:r>
              <a:rPr lang="cs-CZ" sz="1600" dirty="0" smtClean="0"/>
              <a:t>/hybrv18.swf.</a:t>
            </a:r>
            <a:endParaRPr lang="cs-CZ" sz="1600" dirty="0" smtClean="0"/>
          </a:p>
          <a:p>
            <a:r>
              <a:rPr lang="cs-CZ" sz="1600" dirty="0" err="1" smtClean="0"/>
              <a:t>Kodíček</a:t>
            </a:r>
            <a:r>
              <a:rPr lang="cs-CZ" sz="1600" dirty="0" smtClean="0"/>
              <a:t>, M.: Chemie pro gymnázia v testových úlohách. Praha: SPN, 2010.</a:t>
            </a:r>
            <a:r>
              <a:rPr lang="cs-CZ" sz="1600" b="1" dirty="0" smtClean="0"/>
              <a:t> </a:t>
            </a:r>
            <a:r>
              <a:rPr lang="cs-CZ" sz="1600" dirty="0" smtClean="0"/>
              <a:t>ISBN: 8085937956. </a:t>
            </a:r>
          </a:p>
          <a:p>
            <a:r>
              <a:rPr lang="cs-CZ" sz="1600" dirty="0" smtClean="0"/>
              <a:t>Růžičková, K., Kotlík B.: Chemie I. v kostce. Praha: Fragment, 2005. ISBN: 80-253-0031-5.</a:t>
            </a:r>
          </a:p>
          <a:p>
            <a:r>
              <a:rPr lang="cs-CZ" sz="1600" dirty="0" smtClean="0"/>
              <a:t>Bárta, M., Bartošová M.: Maturitní otázky – Chemie. Praha: Fragment 2007. ISBN: 978-80-253-0498-3.</a:t>
            </a:r>
          </a:p>
          <a:p>
            <a:r>
              <a:rPr lang="cs-CZ" sz="1600" dirty="0" err="1" smtClean="0"/>
              <a:t>Streblová</a:t>
            </a:r>
            <a:r>
              <a:rPr lang="cs-CZ" sz="1600" dirty="0" smtClean="0"/>
              <a:t> E.: Souhrnné testy z chemie. Praha: Karolinum, 1998. ISBN: 80-7184-628-7.</a:t>
            </a:r>
          </a:p>
          <a:p>
            <a:r>
              <a:rPr lang="cs-CZ" sz="1600" dirty="0" err="1" smtClean="0"/>
              <a:t>Břížďala</a:t>
            </a:r>
            <a:r>
              <a:rPr lang="cs-CZ" sz="1600" dirty="0" smtClean="0"/>
              <a:t> J.: Obecná chemie pro gymnázia a střední školy. Třebíč: </a:t>
            </a:r>
            <a:r>
              <a:rPr lang="cs-CZ" sz="1600" dirty="0" err="1" smtClean="0"/>
              <a:t>Nakl</a:t>
            </a:r>
            <a:r>
              <a:rPr lang="cs-CZ" sz="1600" dirty="0" smtClean="0"/>
              <a:t>. Radek Veselý, 2011. ISBN: 9788086376417.</a:t>
            </a:r>
          </a:p>
          <a:p>
            <a:r>
              <a:rPr lang="cs-CZ" sz="1600" dirty="0" smtClean="0"/>
              <a:t>Holinka, J.: Chemie komplex.příprava na VŠ. Třebíč: </a:t>
            </a:r>
            <a:r>
              <a:rPr lang="cs-CZ" sz="1600" dirty="0" err="1" smtClean="0"/>
              <a:t>Nakl</a:t>
            </a:r>
            <a:r>
              <a:rPr lang="cs-CZ" sz="1600" dirty="0" smtClean="0"/>
              <a:t>. Radek Veselý, 2011. ISBN: 8086376311.</a:t>
            </a:r>
          </a:p>
          <a:p>
            <a:r>
              <a:rPr lang="cs-CZ" sz="1600" dirty="0" smtClean="0"/>
              <a:t>Mareček, A., Honza, J.: Chemie pro čtyřletá gymnázia - 1.díl. Olomouc: Nakladatelství Olomouc. ISBN: 80-7182-055-5.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2364</TotalTime>
  <Words>441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Výchozí návrh</vt:lpstr>
      <vt:lpstr>Fotografie</vt:lpstr>
      <vt:lpstr>Rovnice</vt:lpstr>
      <vt:lpstr>Package</vt:lpstr>
      <vt:lpstr>Snímek 1</vt:lpstr>
      <vt:lpstr>Snímek 2</vt:lpstr>
      <vt:lpstr>Snímek 3</vt:lpstr>
      <vt:lpstr>Snímek 4</vt:lpstr>
      <vt:lpstr>HAO</vt:lpstr>
      <vt:lpstr>Struktura molekul, metoda VSEPR  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81</cp:revision>
  <dcterms:created xsi:type="dcterms:W3CDTF">2006-09-26T13:26:25Z</dcterms:created>
  <dcterms:modified xsi:type="dcterms:W3CDTF">2012-12-17T18:17:04Z</dcterms:modified>
</cp:coreProperties>
</file>