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51" r:id="rId2"/>
    <p:sldId id="343" r:id="rId3"/>
    <p:sldId id="344" r:id="rId4"/>
    <p:sldId id="346" r:id="rId5"/>
    <p:sldId id="347" r:id="rId6"/>
    <p:sldId id="348" r:id="rId7"/>
    <p:sldId id="352" r:id="rId8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  <a:srgbClr val="008080"/>
    <a:srgbClr val="808000"/>
    <a:srgbClr val="FFCC00"/>
    <a:srgbClr val="00FFCC"/>
    <a:srgbClr val="3333CC"/>
    <a:srgbClr val="FFFFCC"/>
    <a:srgbClr val="FFFF99"/>
    <a:srgbClr val="00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8E45AFF8-B00F-4367-979B-B131FF1DC01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D9F518-DC12-4F4D-8576-3C9012DFDA85}" type="slidenum">
              <a:rPr lang="cs-CZ"/>
              <a:pPr/>
              <a:t>2</a:t>
            </a:fld>
            <a:endParaRPr lang="cs-CZ"/>
          </a:p>
        </p:txBody>
      </p:sp>
      <p:sp>
        <p:nvSpPr>
          <p:cNvPr id="138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60475" y="720725"/>
            <a:ext cx="4797425" cy="3598863"/>
          </a:xfrm>
          <a:ln/>
        </p:spPr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6313" y="4560888"/>
            <a:ext cx="5362575" cy="4319587"/>
          </a:xfrm>
        </p:spPr>
        <p:txBody>
          <a:bodyPr/>
          <a:lstStyle/>
          <a:p>
            <a:r>
              <a:rPr lang="en-US"/>
              <a:t>K is representative of reactivity of Group 1, expect that a lower ionization energy should react more vigerously.</a:t>
            </a:r>
          </a:p>
          <a:p>
            <a:r>
              <a:rPr lang="en-US"/>
              <a:t>Ca is representative of reactivity of Group 2, expect that a higher ionization energy should react more slowly.</a:t>
            </a:r>
          </a:p>
          <a:p>
            <a:endParaRPr lang="en-US"/>
          </a:p>
          <a:p>
            <a:r>
              <a:rPr lang="en-US"/>
              <a:t>Ionization energy alone is an oversimlification.  If differences in </a:t>
            </a:r>
            <a:r>
              <a:rPr lang="en-US" i="1"/>
              <a:t>I</a:t>
            </a:r>
            <a:r>
              <a:rPr lang="en-US"/>
              <a:t> are small then other factors must be taken into account.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F6C1A1-D63D-430C-A345-AEED493120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A97555-4F82-4BFF-A9C8-61CF28FF6F8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1A7A7-57C5-4771-8FAC-CF1C908DEF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FF0416-7E17-400A-AF6C-003567E56EE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E8E70F-E9DF-44E6-9BB8-FA1DD4E999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74F5AF-502F-4F6C-9AB1-AFED70588D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58E9C-7177-48EE-A0E7-18BC5745CA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637600-3D08-49C7-86CE-A91CECBE8F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4C070E-3D99-420D-BA14-8352FBC03D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89A459-97F1-4C95-8487-F18B552E2B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661E55-5F9F-412D-9ADC-4D57027116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7E5AEB2-F831-42DE-AD18-95A1CE6F03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BB63CE1-1711-41FB-BBF3-3E10D79BB52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C89600-E5AC-47EE-B028-6295FBE47A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55BE579-AA7A-4F97-87B2-5BDB23E454A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C564CDA-1FE8-4962-B5C7-1E41682C8B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DC17C54F-39F7-407F-9BC2-24F4A76ACF1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VY_32_INOVACE_CH_1_BAR_14_OBECNACHEMIE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Ionty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2. 5.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vznik a vlastnosti iontů. Grafická názornost se podílí na inovativnost i podání látky  spolu s  jednoduchostí grafických prvků.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194" name="Picture 2" descr="FG10_14a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55650" y="1557338"/>
            <a:ext cx="1298575" cy="1916112"/>
          </a:xfrm>
          <a:noFill/>
          <a:ln/>
        </p:spPr>
      </p:pic>
      <p:pic>
        <p:nvPicPr>
          <p:cNvPr id="136195" name="Picture 3" descr="FG10_14b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6948488" y="1557338"/>
            <a:ext cx="1482725" cy="1985962"/>
          </a:xfrm>
          <a:noFill/>
          <a:ln/>
        </p:spPr>
      </p:pic>
      <p:sp>
        <p:nvSpPr>
          <p:cNvPr id="136196" name="Text Box 4"/>
          <p:cNvSpPr txBox="1">
            <a:spLocks noChangeArrowheads="1"/>
          </p:cNvSpPr>
          <p:nvPr/>
        </p:nvSpPr>
        <p:spPr bwMode="auto">
          <a:xfrm>
            <a:off x="2195513" y="1700213"/>
            <a:ext cx="5722937" cy="336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US" sz="1600" b="0"/>
              <a:t>2 K(s) + 2 H</a:t>
            </a:r>
            <a:r>
              <a:rPr lang="en-US" sz="1600" b="0" baseline="-25000"/>
              <a:t>2</a:t>
            </a:r>
            <a:r>
              <a:rPr lang="en-US" sz="1600" b="0"/>
              <a:t>O(l) </a:t>
            </a:r>
            <a:r>
              <a:rPr lang="en-US" sz="1600" b="0">
                <a:cs typeface="Times New Roman" pitchFamily="18" charset="0"/>
                <a:sym typeface="Wingdings" pitchFamily="2" charset="2"/>
              </a:rPr>
              <a:t>→ 2 K</a:t>
            </a:r>
            <a:r>
              <a:rPr lang="en-US" sz="1600" b="0" baseline="30000">
                <a:cs typeface="Times New Roman" pitchFamily="18" charset="0"/>
                <a:sym typeface="Wingdings" pitchFamily="2" charset="2"/>
              </a:rPr>
              <a:t>+</a:t>
            </a:r>
            <a:r>
              <a:rPr lang="en-US" sz="1600" b="0">
                <a:cs typeface="Times New Roman" pitchFamily="18" charset="0"/>
                <a:sym typeface="Wingdings" pitchFamily="2" charset="2"/>
              </a:rPr>
              <a:t> + 2 OH</a:t>
            </a:r>
            <a:r>
              <a:rPr lang="en-US" sz="1600" b="0" baseline="30000">
                <a:cs typeface="Times New Roman" pitchFamily="18" charset="0"/>
                <a:sym typeface="Wingdings" pitchFamily="2" charset="2"/>
              </a:rPr>
              <a:t>-</a:t>
            </a:r>
            <a:r>
              <a:rPr lang="en-US" sz="1600" b="0">
                <a:cs typeface="Times New Roman" pitchFamily="18" charset="0"/>
                <a:sym typeface="Wingdings" pitchFamily="2" charset="2"/>
              </a:rPr>
              <a:t> + H</a:t>
            </a:r>
            <a:r>
              <a:rPr lang="en-US" sz="1600" b="0" baseline="-25000">
                <a:cs typeface="Times New Roman" pitchFamily="18" charset="0"/>
                <a:sym typeface="Wingdings" pitchFamily="2" charset="2"/>
              </a:rPr>
              <a:t>2</a:t>
            </a:r>
            <a:r>
              <a:rPr lang="en-US" sz="1600" b="0">
                <a:cs typeface="Times New Roman" pitchFamily="18" charset="0"/>
                <a:sym typeface="Wingdings" pitchFamily="2" charset="2"/>
              </a:rPr>
              <a:t>(g</a:t>
            </a:r>
            <a:r>
              <a:rPr lang="en-US" sz="1600">
                <a:cs typeface="Times New Roman" pitchFamily="18" charset="0"/>
                <a:sym typeface="Wingdings" pitchFamily="2" charset="2"/>
              </a:rPr>
              <a:t>) </a:t>
            </a:r>
            <a:endParaRPr lang="en-US" sz="1600">
              <a:cs typeface="Times New Roman" pitchFamily="18" charset="0"/>
            </a:endParaRPr>
          </a:p>
        </p:txBody>
      </p:sp>
      <p:sp>
        <p:nvSpPr>
          <p:cNvPr id="136197" name="Text Box 5"/>
          <p:cNvSpPr txBox="1">
            <a:spLocks noChangeArrowheads="1"/>
          </p:cNvSpPr>
          <p:nvPr/>
        </p:nvSpPr>
        <p:spPr bwMode="auto">
          <a:xfrm>
            <a:off x="2916238" y="2997200"/>
            <a:ext cx="3887787" cy="336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US" sz="1600" b="0"/>
              <a:t>Ca(s) + 2 H</a:t>
            </a:r>
            <a:r>
              <a:rPr lang="en-US" sz="1600" b="0" baseline="-25000"/>
              <a:t>2</a:t>
            </a:r>
            <a:r>
              <a:rPr lang="en-US" sz="1600" b="0"/>
              <a:t>O(l) </a:t>
            </a:r>
            <a:r>
              <a:rPr lang="en-US" sz="1600" b="0">
                <a:cs typeface="Times New Roman" pitchFamily="18" charset="0"/>
                <a:sym typeface="Wingdings" pitchFamily="2" charset="2"/>
              </a:rPr>
              <a:t>→ Ca</a:t>
            </a:r>
            <a:r>
              <a:rPr lang="en-US" sz="1600" b="0" baseline="30000">
                <a:cs typeface="Times New Roman" pitchFamily="18" charset="0"/>
                <a:sym typeface="Wingdings" pitchFamily="2" charset="2"/>
              </a:rPr>
              <a:t>2+</a:t>
            </a:r>
            <a:r>
              <a:rPr lang="en-US" sz="1600" b="0">
                <a:cs typeface="Times New Roman" pitchFamily="18" charset="0"/>
                <a:sym typeface="Wingdings" pitchFamily="2" charset="2"/>
              </a:rPr>
              <a:t> + 2 OH</a:t>
            </a:r>
            <a:r>
              <a:rPr lang="en-US" sz="1600" b="0" baseline="30000">
                <a:cs typeface="Times New Roman" pitchFamily="18" charset="0"/>
                <a:sym typeface="Wingdings" pitchFamily="2" charset="2"/>
              </a:rPr>
              <a:t>-</a:t>
            </a:r>
            <a:r>
              <a:rPr lang="en-US" sz="1600" b="0">
                <a:cs typeface="Times New Roman" pitchFamily="18" charset="0"/>
                <a:sym typeface="Wingdings" pitchFamily="2" charset="2"/>
              </a:rPr>
              <a:t> + H</a:t>
            </a:r>
            <a:r>
              <a:rPr lang="en-US" sz="1600" b="0" baseline="-25000">
                <a:cs typeface="Times New Roman" pitchFamily="18" charset="0"/>
                <a:sym typeface="Wingdings" pitchFamily="2" charset="2"/>
              </a:rPr>
              <a:t>2</a:t>
            </a:r>
            <a:r>
              <a:rPr lang="en-US" sz="1600" b="0">
                <a:cs typeface="Times New Roman" pitchFamily="18" charset="0"/>
                <a:sym typeface="Wingdings" pitchFamily="2" charset="2"/>
              </a:rPr>
              <a:t>(g)</a:t>
            </a:r>
            <a:r>
              <a:rPr lang="en-US" sz="1600">
                <a:cs typeface="Times New Roman" pitchFamily="18" charset="0"/>
                <a:sym typeface="Wingdings" pitchFamily="2" charset="2"/>
              </a:rPr>
              <a:t> </a:t>
            </a:r>
            <a:endParaRPr lang="en-US" sz="1600">
              <a:cs typeface="Times New Roman" pitchFamily="18" charset="0"/>
            </a:endParaRPr>
          </a:p>
        </p:txBody>
      </p:sp>
      <p:sp>
        <p:nvSpPr>
          <p:cNvPr id="136198" name="Rectangle 6"/>
          <p:cNvSpPr>
            <a:spLocks noChangeArrowheads="1"/>
          </p:cNvSpPr>
          <p:nvPr/>
        </p:nvSpPr>
        <p:spPr bwMode="auto">
          <a:xfrm>
            <a:off x="1979613" y="260350"/>
            <a:ext cx="5616575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Vznik iontů – oxidace a redukce </a:t>
            </a:r>
            <a:endParaRPr lang="cs-CZ" sz="2400" b="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36199" name="Text Box 7"/>
          <p:cNvSpPr txBox="1">
            <a:spLocks noChangeArrowheads="1"/>
          </p:cNvSpPr>
          <p:nvPr/>
        </p:nvSpPr>
        <p:spPr bwMode="auto">
          <a:xfrm>
            <a:off x="468313" y="1052513"/>
            <a:ext cx="5041900" cy="366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solidFill>
                  <a:srgbClr val="00B050"/>
                </a:solidFill>
              </a:rPr>
              <a:t>Redukční schopnost kovů 1. a 2. skupiny</a:t>
            </a:r>
          </a:p>
        </p:txBody>
      </p:sp>
      <p:grpSp>
        <p:nvGrpSpPr>
          <p:cNvPr id="136200" name="Group 8"/>
          <p:cNvGrpSpPr>
            <a:grpSpLocks/>
          </p:cNvGrpSpPr>
          <p:nvPr/>
        </p:nvGrpSpPr>
        <p:grpSpPr bwMode="auto">
          <a:xfrm>
            <a:off x="468313" y="3670300"/>
            <a:ext cx="7862887" cy="2822575"/>
            <a:chOff x="295" y="2312"/>
            <a:chExt cx="4953" cy="1778"/>
          </a:xfrm>
        </p:grpSpPr>
        <p:sp>
          <p:nvSpPr>
            <p:cNvPr id="136201" name="Text Box 9"/>
            <p:cNvSpPr txBox="1">
              <a:spLocks noChangeArrowheads="1"/>
            </p:cNvSpPr>
            <p:nvPr/>
          </p:nvSpPr>
          <p:spPr bwMode="auto">
            <a:xfrm>
              <a:off x="295" y="2312"/>
              <a:ext cx="22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cs-CZ" dirty="0">
                  <a:solidFill>
                    <a:srgbClr val="FF0000"/>
                  </a:solidFill>
                </a:rPr>
                <a:t> </a:t>
              </a:r>
              <a:r>
                <a:rPr lang="cs-CZ" dirty="0">
                  <a:solidFill>
                    <a:srgbClr val="002060"/>
                  </a:solidFill>
                </a:rPr>
                <a:t>Oxidační schopnost halogenů</a:t>
              </a:r>
            </a:p>
          </p:txBody>
        </p:sp>
        <p:sp>
          <p:nvSpPr>
            <p:cNvPr id="136202" name="Rectangle 10"/>
            <p:cNvSpPr>
              <a:spLocks noChangeArrowheads="1"/>
            </p:cNvSpPr>
            <p:nvPr/>
          </p:nvSpPr>
          <p:spPr bwMode="auto">
            <a:xfrm>
              <a:off x="3016" y="2750"/>
              <a:ext cx="129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en-US" sz="1600" b="0" dirty="0"/>
                <a:t>2 Na + Cl</a:t>
              </a:r>
              <a:r>
                <a:rPr lang="en-US" sz="1600" b="0" baseline="-25000" dirty="0"/>
                <a:t>2</a:t>
              </a:r>
              <a:r>
                <a:rPr lang="en-US" sz="1600" b="0" dirty="0"/>
                <a:t> → 2 </a:t>
              </a:r>
              <a:r>
                <a:rPr lang="en-US" sz="1600" b="0" dirty="0" err="1"/>
                <a:t>NaCl</a:t>
              </a:r>
              <a:endParaRPr lang="en-US" sz="1600" b="0" dirty="0"/>
            </a:p>
          </p:txBody>
        </p:sp>
        <p:sp>
          <p:nvSpPr>
            <p:cNvPr id="136203" name="Rectangle 11"/>
            <p:cNvSpPr>
              <a:spLocks noChangeArrowheads="1"/>
            </p:cNvSpPr>
            <p:nvPr/>
          </p:nvSpPr>
          <p:spPr bwMode="auto">
            <a:xfrm>
              <a:off x="1519" y="3657"/>
              <a:ext cx="130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en-US" sz="1600" b="0"/>
                <a:t>Cl</a:t>
              </a:r>
              <a:r>
                <a:rPr lang="en-US" sz="1600" b="0" baseline="-25000"/>
                <a:t>2</a:t>
              </a:r>
              <a:r>
                <a:rPr lang="en-US" sz="1600" b="0"/>
                <a:t> + 2 I</a:t>
              </a:r>
              <a:r>
                <a:rPr lang="en-US" sz="1600" b="0" baseline="30000"/>
                <a:t>-</a:t>
              </a:r>
              <a:r>
                <a:rPr lang="en-US" sz="1600" b="0"/>
                <a:t> → 2 Cl</a:t>
              </a:r>
              <a:r>
                <a:rPr lang="en-US" sz="1600" b="0" baseline="30000"/>
                <a:t>-</a:t>
              </a:r>
              <a:r>
                <a:rPr lang="en-US" sz="1600" b="0"/>
                <a:t> + I</a:t>
              </a:r>
              <a:r>
                <a:rPr lang="en-US" sz="1600" b="0" baseline="-25000"/>
                <a:t>2</a:t>
              </a:r>
            </a:p>
          </p:txBody>
        </p:sp>
        <p:pic>
          <p:nvPicPr>
            <p:cNvPr id="136204" name="Picture 12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85" y="2659"/>
              <a:ext cx="1071" cy="142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</p:pic>
        <p:pic>
          <p:nvPicPr>
            <p:cNvPr id="136205" name="Picture 13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4468" y="2704"/>
              <a:ext cx="780" cy="1386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Text Box 2"/>
          <p:cNvSpPr txBox="1">
            <a:spLocks noChangeArrowheads="1"/>
          </p:cNvSpPr>
          <p:nvPr/>
        </p:nvSpPr>
        <p:spPr bwMode="auto">
          <a:xfrm>
            <a:off x="971550" y="260350"/>
            <a:ext cx="7489825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pPr eaLnBrk="0" hangingPunct="0"/>
            <a:r>
              <a:rPr lang="cs-CZ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Stabilita </a:t>
            </a:r>
            <a:r>
              <a:rPr lang="cs-CZ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iontů</a:t>
            </a:r>
            <a:endParaRPr lang="cs-CZ" sz="2400" dirty="0"/>
          </a:p>
        </p:txBody>
      </p:sp>
      <p:sp>
        <p:nvSpPr>
          <p:cNvPr id="139267" name="Rectangle 3"/>
          <p:cNvSpPr>
            <a:spLocks noChangeArrowheads="1"/>
          </p:cNvSpPr>
          <p:nvPr/>
        </p:nvSpPr>
        <p:spPr bwMode="auto">
          <a:xfrm>
            <a:off x="1214414" y="1142985"/>
            <a:ext cx="6970736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dirty="0" smtClean="0">
                <a:solidFill>
                  <a:srgbClr val="C00000"/>
                </a:solidFill>
              </a:rPr>
              <a:t>STABILNÍ KONFIGURACE 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dirty="0" smtClean="0">
                <a:solidFill>
                  <a:srgbClr val="C00000"/>
                </a:solidFill>
              </a:rPr>
              <a:t>E</a:t>
            </a:r>
            <a:r>
              <a:rPr lang="cs-CZ" dirty="0" err="1">
                <a:solidFill>
                  <a:srgbClr val="C00000"/>
                </a:solidFill>
              </a:rPr>
              <a:t>lektronová</a:t>
            </a:r>
            <a:r>
              <a:rPr lang="cs-CZ" dirty="0">
                <a:solidFill>
                  <a:srgbClr val="C00000"/>
                </a:solidFill>
              </a:rPr>
              <a:t> konfigurace</a:t>
            </a:r>
            <a:r>
              <a:rPr lang="cs-CZ" dirty="0"/>
              <a:t> </a:t>
            </a:r>
            <a:endParaRPr lang="en-US" dirty="0"/>
          </a:p>
          <a:p>
            <a:pPr algn="l" eaLnBrk="0" hangingPunct="0">
              <a:spcBef>
                <a:spcPct val="50000"/>
              </a:spcBef>
            </a:pPr>
            <a:r>
              <a:rPr lang="en-US" dirty="0"/>
              <a:t>    </a:t>
            </a:r>
            <a:r>
              <a:rPr lang="cs-CZ" dirty="0"/>
              <a:t>●</a:t>
            </a:r>
            <a:r>
              <a:rPr lang="cs-CZ" b="0" dirty="0"/>
              <a:t> oktet  - </a:t>
            </a:r>
            <a:r>
              <a:rPr lang="cs-CZ" u="sng" dirty="0"/>
              <a:t>n</a:t>
            </a:r>
            <a:r>
              <a:rPr lang="cs-CZ" i="1" u="sng" dirty="0"/>
              <a:t>s</a:t>
            </a:r>
            <a:r>
              <a:rPr lang="cs-CZ" u="sng" baseline="30000" dirty="0"/>
              <a:t>2</a:t>
            </a:r>
            <a:r>
              <a:rPr lang="cs-CZ" u="sng" dirty="0"/>
              <a:t> n</a:t>
            </a:r>
            <a:r>
              <a:rPr lang="cs-CZ" i="1" u="sng" dirty="0"/>
              <a:t>p</a:t>
            </a:r>
            <a:r>
              <a:rPr lang="cs-CZ" u="sng" baseline="30000" dirty="0"/>
              <a:t>6</a:t>
            </a:r>
            <a:endParaRPr lang="cs-CZ" u="sng" dirty="0"/>
          </a:p>
          <a:p>
            <a:pPr algn="l" eaLnBrk="0" hangingPunct="0">
              <a:spcBef>
                <a:spcPct val="50000"/>
              </a:spcBef>
            </a:pPr>
            <a:r>
              <a:rPr lang="en-US" b="0" dirty="0"/>
              <a:t>    </a:t>
            </a:r>
            <a:r>
              <a:rPr lang="cs-CZ" b="0" dirty="0"/>
              <a:t>● „elektronová osmnáctka“ - </a:t>
            </a:r>
            <a:r>
              <a:rPr lang="cs-CZ" u="sng" dirty="0"/>
              <a:t>n</a:t>
            </a:r>
            <a:r>
              <a:rPr lang="cs-CZ" i="1" u="sng" dirty="0"/>
              <a:t>s</a:t>
            </a:r>
            <a:r>
              <a:rPr lang="cs-CZ" u="sng" baseline="30000" dirty="0"/>
              <a:t>2</a:t>
            </a:r>
            <a:r>
              <a:rPr lang="cs-CZ" u="sng" dirty="0"/>
              <a:t> n</a:t>
            </a:r>
            <a:r>
              <a:rPr lang="cs-CZ" i="1" u="sng" dirty="0"/>
              <a:t>p</a:t>
            </a:r>
            <a:r>
              <a:rPr lang="cs-CZ" u="sng" baseline="30000" dirty="0"/>
              <a:t>6 </a:t>
            </a:r>
            <a:r>
              <a:rPr lang="cs-CZ" u="sng" dirty="0"/>
              <a:t>n</a:t>
            </a:r>
            <a:r>
              <a:rPr lang="cs-CZ" i="1" u="sng" dirty="0"/>
              <a:t>d</a:t>
            </a:r>
            <a:r>
              <a:rPr lang="cs-CZ" u="sng" baseline="30000" dirty="0"/>
              <a:t>10</a:t>
            </a:r>
            <a:endParaRPr lang="cs-CZ" u="sng" dirty="0"/>
          </a:p>
          <a:p>
            <a:pPr algn="l" eaLnBrk="0" hangingPunct="0">
              <a:spcBef>
                <a:spcPct val="50000"/>
              </a:spcBef>
            </a:pPr>
            <a:r>
              <a:rPr lang="en-US" b="0" dirty="0"/>
              <a:t>    </a:t>
            </a:r>
            <a:r>
              <a:rPr lang="cs-CZ" b="0" dirty="0"/>
              <a:t>● „elektronová dvacítka“- </a:t>
            </a:r>
            <a:r>
              <a:rPr lang="cs-CZ" u="sng" dirty="0"/>
              <a:t>n</a:t>
            </a:r>
            <a:r>
              <a:rPr lang="cs-CZ" i="1" u="sng" dirty="0"/>
              <a:t>s</a:t>
            </a:r>
            <a:r>
              <a:rPr lang="cs-CZ" u="sng" baseline="30000" dirty="0"/>
              <a:t>2</a:t>
            </a:r>
            <a:r>
              <a:rPr lang="cs-CZ" u="sng" dirty="0"/>
              <a:t> n</a:t>
            </a:r>
            <a:r>
              <a:rPr lang="cs-CZ" i="1" u="sng" dirty="0"/>
              <a:t>p</a:t>
            </a:r>
            <a:r>
              <a:rPr lang="cs-CZ" u="sng" baseline="30000" dirty="0"/>
              <a:t>6 </a:t>
            </a:r>
            <a:r>
              <a:rPr lang="cs-CZ" u="sng" dirty="0"/>
              <a:t>n</a:t>
            </a:r>
            <a:r>
              <a:rPr lang="cs-CZ" i="1" u="sng" dirty="0"/>
              <a:t>d</a:t>
            </a:r>
            <a:r>
              <a:rPr lang="cs-CZ" u="sng" baseline="30000" dirty="0"/>
              <a:t>10 </a:t>
            </a:r>
            <a:r>
              <a:rPr lang="cs-CZ" u="sng" dirty="0"/>
              <a:t>(n+1)</a:t>
            </a:r>
            <a:r>
              <a:rPr lang="cs-CZ" i="1" u="sng" dirty="0"/>
              <a:t>s</a:t>
            </a:r>
            <a:r>
              <a:rPr lang="cs-CZ" u="sng" baseline="30000" dirty="0"/>
              <a:t>2</a:t>
            </a:r>
          </a:p>
          <a:p>
            <a:pPr algn="l" eaLnBrk="0" hangingPunct="0">
              <a:spcBef>
                <a:spcPct val="50000"/>
              </a:spcBef>
            </a:pPr>
            <a:r>
              <a:rPr lang="cs-CZ" b="0" baseline="30000" dirty="0"/>
              <a:t>	</a:t>
            </a:r>
            <a:endParaRPr lang="cs-CZ" dirty="0">
              <a:solidFill>
                <a:srgbClr val="FF0000"/>
              </a:solidFill>
            </a:endParaRPr>
          </a:p>
          <a:p>
            <a:pPr algn="l" eaLnBrk="0" hangingPunct="0">
              <a:spcBef>
                <a:spcPct val="50000"/>
              </a:spcBef>
            </a:pPr>
            <a:r>
              <a:rPr lang="cs-CZ" dirty="0">
                <a:solidFill>
                  <a:srgbClr val="808000"/>
                </a:solidFill>
              </a:rPr>
              <a:t>Velikost iontu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dirty="0">
                <a:cs typeface="Arial" pitchFamily="34" charset="0"/>
              </a:rPr>
              <a:t>    </a:t>
            </a:r>
            <a:r>
              <a:rPr lang="cs-CZ" dirty="0">
                <a:cs typeface="Arial" pitchFamily="34" charset="0"/>
              </a:rPr>
              <a:t>● </a:t>
            </a:r>
            <a:r>
              <a:rPr lang="cs-CZ" b="0" dirty="0"/>
              <a:t>kation – čím větší, tím stabilnější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b="0" dirty="0">
                <a:cs typeface="Arial" pitchFamily="34" charset="0"/>
              </a:rPr>
              <a:t>    </a:t>
            </a:r>
            <a:r>
              <a:rPr lang="cs-CZ" b="0" dirty="0">
                <a:cs typeface="Arial" pitchFamily="34" charset="0"/>
              </a:rPr>
              <a:t>● </a:t>
            </a:r>
            <a:r>
              <a:rPr lang="cs-CZ" b="0" dirty="0"/>
              <a:t>anion – čím menší, tím stabilnější</a:t>
            </a:r>
          </a:p>
          <a:p>
            <a:pPr algn="l" eaLnBrk="0" hangingPunct="0">
              <a:spcBef>
                <a:spcPct val="50000"/>
              </a:spcBef>
            </a:pPr>
            <a:r>
              <a:rPr lang="cs-CZ" dirty="0">
                <a:solidFill>
                  <a:srgbClr val="333300"/>
                </a:solidFill>
              </a:rPr>
              <a:t>Velikost náboje</a:t>
            </a:r>
          </a:p>
          <a:p>
            <a:pPr algn="l" eaLnBrk="0" hangingPunct="0">
              <a:spcBef>
                <a:spcPct val="50000"/>
              </a:spcBef>
            </a:pPr>
            <a:r>
              <a:rPr lang="en-US" dirty="0"/>
              <a:t>    </a:t>
            </a:r>
            <a:r>
              <a:rPr lang="cs-CZ" dirty="0"/>
              <a:t>●</a:t>
            </a:r>
            <a:r>
              <a:rPr lang="cs-CZ" b="0" dirty="0"/>
              <a:t> čím nižší náboj, tím stabilnější 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9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9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9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9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9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9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9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9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196975"/>
            <a:ext cx="6840538" cy="327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1315" name="Text Box 3"/>
          <p:cNvSpPr txBox="1">
            <a:spLocks noChangeArrowheads="1"/>
          </p:cNvSpPr>
          <p:nvPr/>
        </p:nvSpPr>
        <p:spPr bwMode="auto">
          <a:xfrm>
            <a:off x="1619250" y="188913"/>
            <a:ext cx="6048375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Iontová vazba ↔ kovalentní vazba</a:t>
            </a:r>
          </a:p>
        </p:txBody>
      </p:sp>
      <p:grpSp>
        <p:nvGrpSpPr>
          <p:cNvPr id="141316" name="Group 4"/>
          <p:cNvGrpSpPr>
            <a:grpSpLocks/>
          </p:cNvGrpSpPr>
          <p:nvPr/>
        </p:nvGrpSpPr>
        <p:grpSpPr bwMode="auto">
          <a:xfrm>
            <a:off x="2555875" y="4941888"/>
            <a:ext cx="3816350" cy="1581150"/>
            <a:chOff x="884" y="2568"/>
            <a:chExt cx="2404" cy="996"/>
          </a:xfrm>
        </p:grpSpPr>
        <p:sp>
          <p:nvSpPr>
            <p:cNvPr id="141317" name="Text Box 5"/>
            <p:cNvSpPr txBox="1">
              <a:spLocks noChangeArrowheads="1"/>
            </p:cNvSpPr>
            <p:nvPr/>
          </p:nvSpPr>
          <p:spPr bwMode="auto">
            <a:xfrm>
              <a:off x="884" y="2568"/>
              <a:ext cx="2404" cy="996"/>
            </a:xfrm>
            <a:prstGeom prst="rect">
              <a:avLst/>
            </a:prstGeom>
            <a:solidFill>
              <a:srgbClr val="008080"/>
            </a:solidFill>
            <a:ln w="9525" algn="ctr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400" dirty="0" err="1"/>
                <a:t>Iontovost</a:t>
              </a:r>
              <a:r>
                <a:rPr lang="cs-CZ" sz="1400" dirty="0"/>
                <a:t> roste</a:t>
              </a:r>
            </a:p>
            <a:p>
              <a:pPr>
                <a:spcBef>
                  <a:spcPct val="50000"/>
                </a:spcBef>
              </a:pPr>
              <a:endParaRPr lang="cs-CZ" sz="1400" dirty="0">
                <a:cs typeface="Arial" pitchFamily="34" charset="0"/>
              </a:endParaRPr>
            </a:p>
            <a:p>
              <a:pPr>
                <a:spcBef>
                  <a:spcPct val="50000"/>
                </a:spcBef>
              </a:pPr>
              <a:r>
                <a:rPr lang="cs-CZ" sz="1400" b="0" dirty="0" err="1"/>
                <a:t>LiCl</a:t>
              </a:r>
              <a:r>
                <a:rPr lang="cs-CZ" sz="1400" b="0" dirty="0"/>
                <a:t> </a:t>
              </a:r>
              <a:r>
                <a:rPr lang="en-US" sz="1400" b="0" dirty="0">
                  <a:cs typeface="Arial" pitchFamily="34" charset="0"/>
                </a:rPr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NaCl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KCl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RbCl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CsCl</a:t>
              </a:r>
              <a:endParaRPr lang="cs-CZ" sz="1400" b="0" dirty="0"/>
            </a:p>
            <a:p>
              <a:pPr>
                <a:spcBef>
                  <a:spcPct val="50000"/>
                </a:spcBef>
              </a:pPr>
              <a:r>
                <a:rPr lang="cs-CZ" sz="1400" b="0" dirty="0" err="1"/>
                <a:t>NaI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NaBr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NaCl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NaF</a:t>
              </a:r>
              <a:endParaRPr lang="cs-CZ" sz="1400" b="0" dirty="0"/>
            </a:p>
            <a:p>
              <a:pPr>
                <a:spcBef>
                  <a:spcPct val="50000"/>
                </a:spcBef>
              </a:pPr>
              <a:r>
                <a:rPr lang="cs-CZ" sz="1400" b="0" dirty="0" err="1"/>
                <a:t>AlN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MgO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NaF</a:t>
              </a:r>
              <a:endParaRPr lang="cs-CZ" sz="1400" b="0" dirty="0"/>
            </a:p>
          </p:txBody>
        </p:sp>
        <p:sp>
          <p:nvSpPr>
            <p:cNvPr id="141318" name="Line 6"/>
            <p:cNvSpPr>
              <a:spLocks noChangeShapeType="1"/>
            </p:cNvSpPr>
            <p:nvPr/>
          </p:nvSpPr>
          <p:spPr bwMode="auto">
            <a:xfrm>
              <a:off x="1338" y="2840"/>
              <a:ext cx="1542" cy="0"/>
            </a:xfrm>
            <a:prstGeom prst="line">
              <a:avLst/>
            </a:prstGeom>
            <a:noFill/>
            <a:ln w="38100">
              <a:solidFill>
                <a:schemeClr val="accent1">
                  <a:lumMod val="25000"/>
                </a:schemeClr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500166" y="4500570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ChangeArrowheads="1"/>
          </p:cNvSpPr>
          <p:nvPr/>
        </p:nvSpPr>
        <p:spPr bwMode="auto">
          <a:xfrm>
            <a:off x="2411413" y="188913"/>
            <a:ext cx="4321175" cy="53975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eaLnBrk="0" hangingPunct="0"/>
            <a:r>
              <a:rPr lang="cs-CZ" sz="2000" dirty="0">
                <a:solidFill>
                  <a:srgbClr val="333300"/>
                </a:solidFill>
              </a:rPr>
              <a:t>Ionty a</a:t>
            </a:r>
            <a:r>
              <a:rPr lang="cs-CZ" sz="2000" dirty="0" smtClean="0">
                <a:solidFill>
                  <a:srgbClr val="333300"/>
                </a:solidFill>
              </a:rPr>
              <a:t> vodné roztoky </a:t>
            </a:r>
            <a:endParaRPr lang="cs-CZ" sz="2000" dirty="0">
              <a:solidFill>
                <a:srgbClr val="333300"/>
              </a:solidFill>
            </a:endParaRPr>
          </a:p>
        </p:txBody>
      </p:sp>
      <p:sp>
        <p:nvSpPr>
          <p:cNvPr id="142341" name="Text Box 5"/>
          <p:cNvSpPr txBox="1">
            <a:spLocks noChangeArrowheads="1"/>
          </p:cNvSpPr>
          <p:nvPr/>
        </p:nvSpPr>
        <p:spPr bwMode="auto">
          <a:xfrm>
            <a:off x="5364163" y="908050"/>
            <a:ext cx="2519363" cy="367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/>
              <a:t>Hydratace, solvatace</a:t>
            </a:r>
          </a:p>
        </p:txBody>
      </p:sp>
      <p:sp>
        <p:nvSpPr>
          <p:cNvPr id="142342" name="Text Box 6"/>
          <p:cNvSpPr txBox="1">
            <a:spLocks noChangeArrowheads="1"/>
          </p:cNvSpPr>
          <p:nvPr/>
        </p:nvSpPr>
        <p:spPr bwMode="auto">
          <a:xfrm>
            <a:off x="179388" y="836613"/>
            <a:ext cx="3851275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dirty="0">
                <a:solidFill>
                  <a:srgbClr val="FF0000"/>
                </a:solidFill>
              </a:rPr>
              <a:t>Rozpustnost závisí na</a:t>
            </a:r>
            <a:r>
              <a:rPr lang="cs-CZ" dirty="0"/>
              <a:t>:</a:t>
            </a:r>
          </a:p>
          <a:p>
            <a:pPr algn="l"/>
            <a:r>
              <a:rPr lang="cs-CZ" sz="1600" b="0" dirty="0"/>
              <a:t>teplotě, tlaku (u plynů</a:t>
            </a:r>
            <a:r>
              <a:rPr lang="cs-CZ" sz="1600" b="0" dirty="0" smtClean="0"/>
              <a:t>)</a:t>
            </a:r>
            <a:endParaRPr lang="cs-CZ" sz="1600" b="0" dirty="0"/>
          </a:p>
        </p:txBody>
      </p:sp>
      <p:grpSp>
        <p:nvGrpSpPr>
          <p:cNvPr id="142343" name="Group 7"/>
          <p:cNvGrpSpPr>
            <a:grpSpLocks/>
          </p:cNvGrpSpPr>
          <p:nvPr/>
        </p:nvGrpSpPr>
        <p:grpSpPr bwMode="auto">
          <a:xfrm>
            <a:off x="250825" y="2060575"/>
            <a:ext cx="4035423" cy="3660775"/>
            <a:chOff x="113" y="1344"/>
            <a:chExt cx="2722" cy="2306"/>
          </a:xfrm>
        </p:grpSpPr>
        <p:grpSp>
          <p:nvGrpSpPr>
            <p:cNvPr id="142344" name="Group 8"/>
            <p:cNvGrpSpPr>
              <a:grpSpLocks/>
            </p:cNvGrpSpPr>
            <p:nvPr/>
          </p:nvGrpSpPr>
          <p:grpSpPr bwMode="auto">
            <a:xfrm>
              <a:off x="113" y="1344"/>
              <a:ext cx="2722" cy="2041"/>
              <a:chOff x="113" y="1797"/>
              <a:chExt cx="3138" cy="2484"/>
            </a:xfrm>
          </p:grpSpPr>
          <p:pic>
            <p:nvPicPr>
              <p:cNvPr id="142345" name="Picture 9" descr="PICTURE 7.17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113" y="1797"/>
                <a:ext cx="3138" cy="2298"/>
              </a:xfrm>
              <a:prstGeom prst="rect">
                <a:avLst/>
              </a:prstGeom>
              <a:noFill/>
            </p:spPr>
          </p:pic>
          <p:sp>
            <p:nvSpPr>
              <p:cNvPr id="142346" name="Text Box 10"/>
              <p:cNvSpPr txBox="1">
                <a:spLocks noChangeArrowheads="1"/>
              </p:cNvSpPr>
              <p:nvPr/>
            </p:nvSpPr>
            <p:spPr bwMode="auto">
              <a:xfrm>
                <a:off x="431" y="3203"/>
                <a:ext cx="897" cy="233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cs-CZ" sz="1400"/>
                  <a:t>krystal NaCl</a:t>
                </a:r>
              </a:p>
            </p:txBody>
          </p:sp>
          <p:sp>
            <p:nvSpPr>
              <p:cNvPr id="142347" name="Text Box 11"/>
              <p:cNvSpPr txBox="1">
                <a:spLocks noChangeArrowheads="1"/>
              </p:cNvSpPr>
              <p:nvPr/>
            </p:nvSpPr>
            <p:spPr bwMode="auto">
              <a:xfrm>
                <a:off x="1430" y="3884"/>
                <a:ext cx="908" cy="397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r>
                  <a:rPr lang="cs-CZ" sz="1400"/>
                  <a:t>ionty v roztoku</a:t>
                </a:r>
              </a:p>
            </p:txBody>
          </p:sp>
        </p:grpSp>
        <p:sp>
          <p:nvSpPr>
            <p:cNvPr id="142348" name="Text Box 12"/>
            <p:cNvSpPr txBox="1">
              <a:spLocks noChangeArrowheads="1"/>
            </p:cNvSpPr>
            <p:nvPr/>
          </p:nvSpPr>
          <p:spPr bwMode="auto">
            <a:xfrm>
              <a:off x="113" y="3430"/>
              <a:ext cx="2020" cy="220"/>
            </a:xfrm>
            <a:prstGeom prst="rect">
              <a:avLst/>
            </a:prstGeom>
            <a:noFill/>
            <a:ln w="12700" algn="ctr">
              <a:solidFill>
                <a:schemeClr val="bg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NaCl</a:t>
              </a:r>
              <a:r>
                <a:rPr lang="cs-CZ" sz="1600" baseline="-25000"/>
                <a:t>(s) </a:t>
              </a:r>
              <a:r>
                <a:rPr lang="cs-CZ" sz="1600"/>
                <a:t>+ H</a:t>
              </a:r>
              <a:r>
                <a:rPr lang="cs-CZ" sz="1600" baseline="-25000"/>
                <a:t>2</a:t>
              </a:r>
              <a:r>
                <a:rPr lang="cs-CZ" sz="1600"/>
                <a:t>O</a:t>
              </a:r>
              <a:r>
                <a:rPr lang="cs-CZ" sz="1600" baseline="-25000"/>
                <a:t>(l)</a:t>
              </a:r>
              <a:r>
                <a:rPr lang="cs-CZ" sz="1600"/>
                <a:t> </a:t>
              </a:r>
              <a:r>
                <a:rPr lang="cs-CZ" sz="1600">
                  <a:cs typeface="Arial" pitchFamily="34" charset="0"/>
                </a:rPr>
                <a:t>→ Na</a:t>
              </a:r>
              <a:r>
                <a:rPr lang="cs-CZ" sz="1600" baseline="30000">
                  <a:cs typeface="Arial" pitchFamily="34" charset="0"/>
                </a:rPr>
                <a:t>+</a:t>
              </a:r>
              <a:r>
                <a:rPr lang="cs-CZ" sz="1600" baseline="-25000">
                  <a:cs typeface="Arial" pitchFamily="34" charset="0"/>
                </a:rPr>
                <a:t>(aq)</a:t>
              </a:r>
              <a:r>
                <a:rPr lang="cs-CZ" sz="1600">
                  <a:cs typeface="Arial" pitchFamily="34" charset="0"/>
                </a:rPr>
                <a:t> + Cl</a:t>
              </a:r>
              <a:r>
                <a:rPr lang="cs-CZ" sz="1600" baseline="30000">
                  <a:cs typeface="Arial" pitchFamily="34" charset="0"/>
                </a:rPr>
                <a:t>-</a:t>
              </a:r>
              <a:r>
                <a:rPr lang="cs-CZ" sz="1600" baseline="-25000">
                  <a:cs typeface="Arial" pitchFamily="34" charset="0"/>
                </a:rPr>
                <a:t>(aq)</a:t>
              </a:r>
              <a:endParaRPr lang="cs-CZ" sz="1600">
                <a:cs typeface="Arial" pitchFamily="34" charset="0"/>
              </a:endParaRPr>
            </a:p>
          </p:txBody>
        </p:sp>
      </p:grpSp>
      <p:grpSp>
        <p:nvGrpSpPr>
          <p:cNvPr id="142349" name="Group 13"/>
          <p:cNvGrpSpPr>
            <a:grpSpLocks/>
          </p:cNvGrpSpPr>
          <p:nvPr/>
        </p:nvGrpSpPr>
        <p:grpSpPr bwMode="auto">
          <a:xfrm>
            <a:off x="4500562" y="1714488"/>
            <a:ext cx="4286248" cy="3314700"/>
            <a:chOff x="2562" y="2115"/>
            <a:chExt cx="3198" cy="2088"/>
          </a:xfrm>
        </p:grpSpPr>
        <p:pic>
          <p:nvPicPr>
            <p:cNvPr id="142350" name="Picture 14"/>
            <p:cNvPicPr>
              <a:picLocks noChangeAspect="1" noChangeArrowheads="1"/>
            </p:cNvPicPr>
            <p:nvPr/>
          </p:nvPicPr>
          <p:blipFill>
            <a:blip r:embed="rId3"/>
            <a:srcRect l="7559" t="19937" r="10468" b="43863"/>
            <a:stretch>
              <a:fillRect/>
            </a:stretch>
          </p:blipFill>
          <p:spPr bwMode="auto">
            <a:xfrm>
              <a:off x="2562" y="3173"/>
              <a:ext cx="3198" cy="1030"/>
            </a:xfrm>
            <a:prstGeom prst="rect">
              <a:avLst/>
            </a:prstGeom>
            <a:noFill/>
            <a:ln>
              <a:noFill/>
            </a:ln>
            <a:effectLst/>
          </p:spPr>
        </p:pic>
        <p:sp>
          <p:nvSpPr>
            <p:cNvPr id="142351" name="Text Box 15"/>
            <p:cNvSpPr txBox="1">
              <a:spLocks noChangeArrowheads="1"/>
            </p:cNvSpPr>
            <p:nvPr/>
          </p:nvSpPr>
          <p:spPr bwMode="auto">
            <a:xfrm>
              <a:off x="3424" y="2115"/>
              <a:ext cx="1757" cy="231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dirty="0" err="1"/>
                <a:t>M</a:t>
              </a:r>
              <a:r>
                <a:rPr lang="cs-CZ" baseline="30000" dirty="0" err="1"/>
                <a:t>n</a:t>
              </a:r>
              <a:r>
                <a:rPr lang="cs-CZ" baseline="30000" dirty="0"/>
                <a:t>+</a:t>
              </a:r>
              <a:r>
                <a:rPr lang="cs-CZ" dirty="0"/>
                <a:t> + H</a:t>
              </a:r>
              <a:r>
                <a:rPr lang="cs-CZ" baseline="-25000" dirty="0"/>
                <a:t>2</a:t>
              </a:r>
              <a:r>
                <a:rPr lang="cs-CZ" dirty="0"/>
                <a:t>O → </a:t>
              </a:r>
              <a:r>
                <a:rPr lang="en-US" dirty="0"/>
                <a:t>[</a:t>
              </a:r>
              <a:r>
                <a:rPr lang="cs-CZ" dirty="0"/>
                <a:t>M(H</a:t>
              </a:r>
              <a:r>
                <a:rPr lang="cs-CZ" baseline="-25000" dirty="0"/>
                <a:t>2</a:t>
              </a:r>
              <a:r>
                <a:rPr lang="cs-CZ" dirty="0"/>
                <a:t>O)</a:t>
              </a:r>
              <a:r>
                <a:rPr lang="cs-CZ" baseline="-25000" dirty="0"/>
                <a:t>x</a:t>
              </a:r>
              <a:r>
                <a:rPr lang="en-US" dirty="0"/>
                <a:t>]</a:t>
              </a:r>
              <a:r>
                <a:rPr lang="cs-CZ" baseline="30000" dirty="0"/>
                <a:t>n+</a:t>
              </a:r>
              <a:endParaRPr lang="cs-CZ" dirty="0"/>
            </a:p>
          </p:txBody>
        </p:sp>
        <p:sp>
          <p:nvSpPr>
            <p:cNvPr id="142352" name="Text Box 16"/>
            <p:cNvSpPr txBox="1">
              <a:spLocks noChangeArrowheads="1"/>
            </p:cNvSpPr>
            <p:nvPr/>
          </p:nvSpPr>
          <p:spPr bwMode="auto">
            <a:xfrm>
              <a:off x="3043" y="2765"/>
              <a:ext cx="2573" cy="38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Mg</a:t>
              </a:r>
              <a:r>
                <a:rPr lang="cs-CZ" sz="1600" baseline="30000"/>
                <a:t>2+</a:t>
              </a:r>
              <a:r>
                <a:rPr lang="en-US" sz="1600"/>
                <a:t> &gt;&gt; Na</a:t>
              </a:r>
              <a:r>
                <a:rPr lang="cs-CZ" sz="1600" baseline="30000"/>
                <a:t>+</a:t>
              </a:r>
              <a:r>
                <a:rPr lang="cs-CZ" sz="1600"/>
                <a:t>, Cs</a:t>
              </a:r>
              <a:r>
                <a:rPr lang="cs-CZ" sz="1600" baseline="30000"/>
                <a:t>+</a:t>
              </a:r>
              <a:r>
                <a:rPr lang="cs-CZ" sz="1600" b="0"/>
                <a:t> </a:t>
              </a:r>
              <a:r>
                <a:rPr lang="cs-CZ" sz="1400" b="0"/>
                <a:t>(větší náboj, menší poloměr)</a:t>
              </a:r>
            </a:p>
            <a:p>
              <a:r>
                <a:rPr lang="cs-CZ" sz="1600"/>
                <a:t>Na</a:t>
              </a:r>
              <a:r>
                <a:rPr lang="cs-CZ" sz="1600" baseline="30000"/>
                <a:t>+</a:t>
              </a:r>
              <a:r>
                <a:rPr lang="cs-CZ" sz="1600"/>
                <a:t> </a:t>
              </a:r>
              <a:r>
                <a:rPr lang="en-US" sz="1600"/>
                <a:t>&gt;</a:t>
              </a:r>
              <a:r>
                <a:rPr lang="cs-CZ" sz="1600"/>
                <a:t> Cs</a:t>
              </a:r>
              <a:r>
                <a:rPr lang="cs-CZ" sz="1600" baseline="30000"/>
                <a:t>+</a:t>
              </a:r>
              <a:r>
                <a:rPr lang="cs-CZ"/>
                <a:t> </a:t>
              </a:r>
              <a:r>
                <a:rPr lang="cs-CZ" sz="1400" b="0"/>
                <a:t>(stejný náboj, Na</a:t>
              </a:r>
              <a:r>
                <a:rPr lang="cs-CZ" sz="1400" b="0" baseline="30000"/>
                <a:t>+</a:t>
              </a:r>
              <a:r>
                <a:rPr lang="cs-CZ" sz="1400" b="0"/>
                <a:t> menší)</a:t>
              </a: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500034" y="5857892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2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2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62" name="Group 2"/>
          <p:cNvGrpSpPr>
            <a:grpSpLocks/>
          </p:cNvGrpSpPr>
          <p:nvPr/>
        </p:nvGrpSpPr>
        <p:grpSpPr bwMode="auto">
          <a:xfrm>
            <a:off x="468313" y="4076700"/>
            <a:ext cx="6532579" cy="2138382"/>
            <a:chOff x="295" y="2568"/>
            <a:chExt cx="4037" cy="1535"/>
          </a:xfrm>
        </p:grpSpPr>
        <p:pic>
          <p:nvPicPr>
            <p:cNvPr id="143363" name="Picture 3" descr="Obrázek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91" y="3475"/>
              <a:ext cx="2359" cy="628"/>
            </a:xfrm>
            <a:prstGeom prst="rect">
              <a:avLst/>
            </a:prstGeom>
            <a:noFill/>
          </p:spPr>
        </p:pic>
        <p:sp>
          <p:nvSpPr>
            <p:cNvPr id="143364" name="Text Box 4"/>
            <p:cNvSpPr txBox="1">
              <a:spLocks noChangeArrowheads="1"/>
            </p:cNvSpPr>
            <p:nvPr/>
          </p:nvSpPr>
          <p:spPr bwMode="auto">
            <a:xfrm>
              <a:off x="295" y="2568"/>
              <a:ext cx="4037" cy="6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cs-CZ">
                  <a:solidFill>
                    <a:srgbClr val="0000FF"/>
                  </a:solidFill>
                  <a:cs typeface="Arial" pitchFamily="34" charset="0"/>
                </a:rPr>
                <a:t>Anionty</a:t>
              </a:r>
            </a:p>
            <a:p>
              <a:pPr algn="l"/>
              <a:endParaRPr lang="cs-CZ" sz="1000">
                <a:cs typeface="Arial" pitchFamily="34" charset="0"/>
              </a:endParaRPr>
            </a:p>
            <a:p>
              <a:pPr algn="l"/>
              <a:r>
                <a:rPr lang="cs-CZ" sz="1600">
                  <a:cs typeface="Arial" pitchFamily="34" charset="0"/>
                </a:rPr>
                <a:t>          S</a:t>
              </a:r>
              <a:r>
                <a:rPr lang="cs-CZ" sz="1600" baseline="30000">
                  <a:cs typeface="Arial" pitchFamily="34" charset="0"/>
                </a:rPr>
                <a:t>2- </a:t>
              </a:r>
              <a:r>
                <a:rPr lang="cs-CZ" sz="1600">
                  <a:cs typeface="Arial" pitchFamily="34" charset="0"/>
                </a:rPr>
                <a:t>+ H</a:t>
              </a:r>
              <a:r>
                <a:rPr lang="cs-CZ" sz="1600" baseline="-25000">
                  <a:cs typeface="Arial" pitchFamily="34" charset="0"/>
                </a:rPr>
                <a:t>2</a:t>
              </a:r>
              <a:r>
                <a:rPr lang="cs-CZ" sz="1600">
                  <a:cs typeface="Arial" pitchFamily="34" charset="0"/>
                </a:rPr>
                <a:t>O </a:t>
              </a:r>
              <a:r>
                <a:rPr lang="cs-CZ" b="0">
                  <a:cs typeface="Arial" pitchFamily="34" charset="0"/>
                </a:rPr>
                <a:t>→</a:t>
              </a:r>
              <a:r>
                <a:rPr lang="cs-CZ" sz="1600" b="0">
                  <a:cs typeface="Arial" pitchFamily="34" charset="0"/>
                </a:rPr>
                <a:t> </a:t>
              </a:r>
              <a:r>
                <a:rPr lang="cs-CZ" sz="1600"/>
                <a:t>HS</a:t>
              </a:r>
              <a:r>
                <a:rPr lang="cs-CZ" sz="1600" baseline="30000"/>
                <a:t>- </a:t>
              </a:r>
              <a:r>
                <a:rPr lang="cs-CZ" sz="1600"/>
                <a:t>+ </a:t>
              </a:r>
              <a:r>
                <a:rPr lang="cs-CZ" sz="1600">
                  <a:solidFill>
                    <a:srgbClr val="0000FF"/>
                  </a:solidFill>
                </a:rPr>
                <a:t>OH</a:t>
              </a:r>
              <a:r>
                <a:rPr lang="cs-CZ" sz="1600" baseline="30000">
                  <a:solidFill>
                    <a:srgbClr val="0000FF"/>
                  </a:solidFill>
                </a:rPr>
                <a:t>-</a:t>
              </a:r>
            </a:p>
            <a:p>
              <a:pPr algn="l"/>
              <a:r>
                <a:rPr lang="cs-CZ" sz="1600"/>
                <a:t>          O</a:t>
              </a:r>
              <a:r>
                <a:rPr lang="cs-CZ" sz="1600" baseline="30000"/>
                <a:t>2-</a:t>
              </a:r>
              <a:r>
                <a:rPr lang="cs-CZ" sz="1600"/>
                <a:t> + H</a:t>
              </a:r>
              <a:r>
                <a:rPr lang="cs-CZ" sz="1600" baseline="-25000"/>
                <a:t>2</a:t>
              </a:r>
              <a:r>
                <a:rPr lang="cs-CZ" sz="1600"/>
                <a:t>O </a:t>
              </a:r>
              <a:r>
                <a:rPr lang="cs-CZ" b="0"/>
                <a:t>→</a:t>
              </a:r>
              <a:r>
                <a:rPr lang="cs-CZ" sz="1600" b="0"/>
                <a:t> </a:t>
              </a:r>
              <a:r>
                <a:rPr lang="cs-CZ" sz="1600"/>
                <a:t>2</a:t>
              </a:r>
              <a:r>
                <a:rPr lang="cs-CZ" sz="1600">
                  <a:solidFill>
                    <a:srgbClr val="0000FF"/>
                  </a:solidFill>
                </a:rPr>
                <a:t>OH</a:t>
              </a:r>
              <a:r>
                <a:rPr lang="cs-CZ" sz="1600" baseline="30000">
                  <a:solidFill>
                    <a:srgbClr val="0000FF"/>
                  </a:solidFill>
                </a:rPr>
                <a:t>-</a:t>
              </a:r>
              <a:r>
                <a:rPr lang="cs-CZ" sz="1600">
                  <a:solidFill>
                    <a:srgbClr val="0000FF"/>
                  </a:solidFill>
                </a:rPr>
                <a:t>            </a:t>
              </a:r>
              <a:r>
                <a:rPr lang="cs-CZ" sz="1600">
                  <a:solidFill>
                    <a:srgbClr val="0000CC"/>
                  </a:solidFill>
                </a:rPr>
                <a:t>(roztok  zásaditý)</a:t>
              </a:r>
              <a:endParaRPr lang="en-US" sz="1600">
                <a:solidFill>
                  <a:srgbClr val="0000CC"/>
                </a:solidFill>
              </a:endParaRPr>
            </a:p>
          </p:txBody>
        </p:sp>
      </p:grpSp>
      <p:sp>
        <p:nvSpPr>
          <p:cNvPr id="143365" name="Text Box 5"/>
          <p:cNvSpPr txBox="1">
            <a:spLocks noChangeArrowheads="1"/>
          </p:cNvSpPr>
          <p:nvPr/>
        </p:nvSpPr>
        <p:spPr bwMode="auto">
          <a:xfrm>
            <a:off x="2843213" y="836613"/>
            <a:ext cx="3625850" cy="3667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Hydrolyzují</a:t>
            </a:r>
            <a:r>
              <a:rPr lang="cs-CZ" b="0"/>
              <a:t> </a:t>
            </a:r>
            <a:r>
              <a:rPr lang="cs-CZ"/>
              <a:t>málo stabilní ionty :</a:t>
            </a:r>
            <a:endParaRPr lang="cs-CZ" b="0"/>
          </a:p>
        </p:txBody>
      </p:sp>
      <p:sp>
        <p:nvSpPr>
          <p:cNvPr id="143366" name="Rectangle 6"/>
          <p:cNvSpPr>
            <a:spLocks noChangeArrowheads="1"/>
          </p:cNvSpPr>
          <p:nvPr/>
        </p:nvSpPr>
        <p:spPr bwMode="auto">
          <a:xfrm>
            <a:off x="1763713" y="188913"/>
            <a:ext cx="6264275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eaLnBrk="0" hangingPunct="0"/>
            <a:r>
              <a:rPr lang="cs-CZ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Ionty ve vodných roztocích - hydrolýza</a:t>
            </a:r>
            <a:r>
              <a:rPr lang="cs-CZ" sz="2400" b="0"/>
              <a:t> </a:t>
            </a:r>
          </a:p>
        </p:txBody>
      </p:sp>
      <p:grpSp>
        <p:nvGrpSpPr>
          <p:cNvPr id="143367" name="Group 7"/>
          <p:cNvGrpSpPr>
            <a:grpSpLocks/>
          </p:cNvGrpSpPr>
          <p:nvPr/>
        </p:nvGrpSpPr>
        <p:grpSpPr bwMode="auto">
          <a:xfrm>
            <a:off x="539750" y="1125538"/>
            <a:ext cx="7200900" cy="2836862"/>
            <a:chOff x="340" y="709"/>
            <a:chExt cx="4536" cy="1787"/>
          </a:xfrm>
        </p:grpSpPr>
        <p:grpSp>
          <p:nvGrpSpPr>
            <p:cNvPr id="143368" name="Group 8"/>
            <p:cNvGrpSpPr>
              <a:grpSpLocks noChangeAspect="1"/>
            </p:cNvGrpSpPr>
            <p:nvPr/>
          </p:nvGrpSpPr>
          <p:grpSpPr bwMode="auto">
            <a:xfrm>
              <a:off x="1655" y="1616"/>
              <a:ext cx="2495" cy="880"/>
              <a:chOff x="1701" y="346"/>
              <a:chExt cx="3843" cy="1356"/>
            </a:xfrm>
          </p:grpSpPr>
          <p:pic>
            <p:nvPicPr>
              <p:cNvPr id="143369" name="Picture 9"/>
              <p:cNvPicPr>
                <a:picLocks noChangeAspect="1" noChangeArrowheads="1"/>
              </p:cNvPicPr>
              <p:nvPr/>
            </p:nvPicPr>
            <p:blipFill>
              <a:blip r:embed="rId3"/>
              <a:srcRect r="2135" b="5809"/>
              <a:stretch>
                <a:fillRect/>
              </a:stretch>
            </p:blipFill>
            <p:spPr bwMode="auto">
              <a:xfrm>
                <a:off x="1701" y="346"/>
                <a:ext cx="3843" cy="1356"/>
              </a:xfrm>
              <a:prstGeom prst="rect">
                <a:avLst/>
              </a:prstGeom>
              <a:noFill/>
              <a:ln w="12700">
                <a:solidFill>
                  <a:schemeClr val="bg1"/>
                </a:solidFill>
                <a:miter lim="800000"/>
                <a:headEnd/>
                <a:tailEnd/>
              </a:ln>
              <a:effectLst/>
            </p:spPr>
          </p:pic>
          <p:sp>
            <p:nvSpPr>
              <p:cNvPr id="143370" name="Line 10"/>
              <p:cNvSpPr>
                <a:spLocks noChangeAspect="1" noChangeShapeType="1"/>
              </p:cNvSpPr>
              <p:nvPr/>
            </p:nvSpPr>
            <p:spPr bwMode="auto">
              <a:xfrm>
                <a:off x="3198" y="935"/>
                <a:ext cx="464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43371" name="Text Box 11"/>
            <p:cNvSpPr txBox="1">
              <a:spLocks noChangeArrowheads="1"/>
            </p:cNvSpPr>
            <p:nvPr/>
          </p:nvSpPr>
          <p:spPr bwMode="auto">
            <a:xfrm>
              <a:off x="340" y="709"/>
              <a:ext cx="4536" cy="731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cs-CZ">
                  <a:solidFill>
                    <a:srgbClr val="FF0000"/>
                  </a:solidFill>
                </a:rPr>
                <a:t>Kationty</a:t>
              </a:r>
            </a:p>
            <a:p>
              <a:pPr algn="l"/>
              <a:endParaRPr lang="cs-CZ">
                <a:solidFill>
                  <a:srgbClr val="FF0000"/>
                </a:solidFill>
              </a:endParaRPr>
            </a:p>
            <a:p>
              <a:pPr algn="l"/>
              <a:r>
                <a:rPr lang="en-US" sz="1600"/>
                <a:t>[Al(H</a:t>
              </a:r>
              <a:r>
                <a:rPr lang="en-US" sz="1600" baseline="-25000"/>
                <a:t>2</a:t>
              </a:r>
              <a:r>
                <a:rPr lang="en-US" sz="1600"/>
                <a:t>O)</a:t>
              </a:r>
              <a:r>
                <a:rPr lang="en-US" sz="1600" baseline="-25000"/>
                <a:t>6</a:t>
              </a:r>
              <a:r>
                <a:rPr lang="en-US" sz="1600"/>
                <a:t>]</a:t>
              </a:r>
              <a:r>
                <a:rPr lang="en-US" sz="1600" baseline="30000"/>
                <a:t>3+</a:t>
              </a:r>
              <a:r>
                <a:rPr lang="en-US" sz="1600"/>
                <a:t> + H</a:t>
              </a:r>
              <a:r>
                <a:rPr lang="en-US" sz="1600" baseline="-25000"/>
                <a:t>2</a:t>
              </a:r>
              <a:r>
                <a:rPr lang="en-US" sz="1600"/>
                <a:t>O →</a:t>
              </a:r>
              <a:r>
                <a:rPr lang="cs-CZ" sz="1600"/>
                <a:t> </a:t>
              </a:r>
              <a:r>
                <a:rPr lang="en-US" sz="1600"/>
                <a:t>[Al(H</a:t>
              </a:r>
              <a:r>
                <a:rPr lang="en-US" sz="1600" baseline="-25000"/>
                <a:t>2</a:t>
              </a:r>
              <a:r>
                <a:rPr lang="en-US" sz="1600"/>
                <a:t>O)</a:t>
              </a:r>
              <a:r>
                <a:rPr lang="en-US" sz="1600" baseline="-25000"/>
                <a:t>5</a:t>
              </a:r>
              <a:r>
                <a:rPr lang="cs-CZ" sz="1600"/>
                <a:t>(OH)</a:t>
              </a:r>
              <a:r>
                <a:rPr lang="en-US" sz="1600"/>
                <a:t>]</a:t>
              </a:r>
              <a:r>
                <a:rPr lang="en-US" sz="1600" baseline="30000"/>
                <a:t>2+</a:t>
              </a:r>
              <a:r>
                <a:rPr lang="en-US" sz="1600"/>
                <a:t> + </a:t>
              </a:r>
              <a:r>
                <a:rPr lang="en-US" sz="1600">
                  <a:solidFill>
                    <a:srgbClr val="FF0000"/>
                  </a:solidFill>
                </a:rPr>
                <a:t>H</a:t>
              </a:r>
              <a:r>
                <a:rPr lang="en-US" sz="1600" baseline="-25000">
                  <a:solidFill>
                    <a:srgbClr val="FF0000"/>
                  </a:solidFill>
                </a:rPr>
                <a:t>3</a:t>
              </a:r>
              <a:r>
                <a:rPr lang="en-US" sz="1600">
                  <a:solidFill>
                    <a:srgbClr val="FF0000"/>
                  </a:solidFill>
                </a:rPr>
                <a:t>O</a:t>
              </a:r>
              <a:r>
                <a:rPr lang="en-US" sz="1600" baseline="30000">
                  <a:solidFill>
                    <a:srgbClr val="FF0000"/>
                  </a:solidFill>
                </a:rPr>
                <a:t>+</a:t>
              </a:r>
              <a:r>
                <a:rPr lang="cs-CZ" sz="1600" baseline="30000">
                  <a:solidFill>
                    <a:srgbClr val="FF0000"/>
                  </a:solidFill>
                </a:rPr>
                <a:t> </a:t>
              </a:r>
              <a:endParaRPr lang="en-US" sz="1600" baseline="30000">
                <a:solidFill>
                  <a:srgbClr val="FF0000"/>
                </a:solidFill>
              </a:endParaRPr>
            </a:p>
            <a:p>
              <a:r>
                <a:rPr lang="cs-CZ" sz="1600">
                  <a:solidFill>
                    <a:srgbClr val="FF0000"/>
                  </a:solidFill>
                </a:rPr>
                <a:t>                                                                            (roztok kyselý)</a:t>
              </a:r>
              <a:r>
                <a:rPr lang="cs-CZ" b="0"/>
                <a:t>  </a:t>
              </a:r>
            </a:p>
          </p:txBody>
        </p:sp>
        <p:sp>
          <p:nvSpPr>
            <p:cNvPr id="143372" name="Rectangle 12"/>
            <p:cNvSpPr>
              <a:spLocks noChangeArrowheads="1"/>
            </p:cNvSpPr>
            <p:nvPr/>
          </p:nvSpPr>
          <p:spPr bwMode="auto">
            <a:xfrm>
              <a:off x="340" y="1298"/>
              <a:ext cx="2872" cy="21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600"/>
                <a:t>[Cu(H</a:t>
              </a:r>
              <a:r>
                <a:rPr lang="en-US" sz="1600" baseline="-25000"/>
                <a:t>2</a:t>
              </a:r>
              <a:r>
                <a:rPr lang="en-US" sz="1600"/>
                <a:t>O)</a:t>
              </a:r>
              <a:r>
                <a:rPr lang="en-US" sz="1600" baseline="-25000"/>
                <a:t>4</a:t>
              </a:r>
              <a:r>
                <a:rPr lang="en-US" sz="1600"/>
                <a:t>]</a:t>
              </a:r>
              <a:r>
                <a:rPr lang="en-US" sz="1600" baseline="30000"/>
                <a:t>2+</a:t>
              </a:r>
              <a:r>
                <a:rPr lang="en-US" sz="1600"/>
                <a:t> + H</a:t>
              </a:r>
              <a:r>
                <a:rPr lang="en-US" sz="1600" baseline="-25000"/>
                <a:t>2</a:t>
              </a:r>
              <a:r>
                <a:rPr lang="en-US" sz="1600"/>
                <a:t>O </a:t>
              </a:r>
              <a:r>
                <a:rPr lang="cs-CZ" sz="1600"/>
                <a:t>→</a:t>
              </a:r>
              <a:r>
                <a:rPr lang="en-US" sz="1600"/>
                <a:t>  [Cu(H</a:t>
              </a:r>
              <a:r>
                <a:rPr lang="en-US" sz="1600" baseline="-25000"/>
                <a:t>2</a:t>
              </a:r>
              <a:r>
                <a:rPr lang="en-US" sz="1600"/>
                <a:t>O)</a:t>
              </a:r>
              <a:r>
                <a:rPr lang="en-US" sz="1600" baseline="-25000"/>
                <a:t>3</a:t>
              </a:r>
              <a:r>
                <a:rPr lang="en-US" sz="1600"/>
                <a:t>(OH)]</a:t>
              </a:r>
              <a:r>
                <a:rPr lang="en-US" sz="1600" baseline="30000"/>
                <a:t>+</a:t>
              </a:r>
              <a:r>
                <a:rPr lang="en-US" sz="1600"/>
                <a:t> + </a:t>
              </a:r>
              <a:r>
                <a:rPr lang="en-US" sz="1600">
                  <a:solidFill>
                    <a:srgbClr val="FF0000"/>
                  </a:solidFill>
                </a:rPr>
                <a:t>H</a:t>
              </a:r>
              <a:r>
                <a:rPr lang="en-US" sz="1600" baseline="-25000">
                  <a:solidFill>
                    <a:srgbClr val="FF0000"/>
                  </a:solidFill>
                </a:rPr>
                <a:t>3</a:t>
              </a:r>
              <a:r>
                <a:rPr lang="en-US" sz="1600">
                  <a:solidFill>
                    <a:srgbClr val="FF0000"/>
                  </a:solidFill>
                </a:rPr>
                <a:t>O</a:t>
              </a:r>
              <a:r>
                <a:rPr lang="en-US" sz="1600" baseline="30000">
                  <a:solidFill>
                    <a:srgbClr val="FF0000"/>
                  </a:solidFill>
                </a:rPr>
                <a:t>+</a:t>
              </a: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3428992" y="6286520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na snímku 4</a:t>
            </a:r>
          </a:p>
          <a:p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http://en.wikipedia.org/wiki/File:LiI_unit_cell3%98,_frontabe.png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2 na snímku 5</a:t>
            </a:r>
          </a:p>
          <a:p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3.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http://en.wikipedia.org/wiki/File:AnI_unit%3456zh_cell,_front.png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 3 na snímku 6</a:t>
            </a:r>
          </a:p>
          <a:p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31.10.2012]. Dostupný na 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http://en.wikipedia.org/wiki/File:AnI_unit_cell98erT_front.png</a:t>
            </a: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Klikorka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J., Hájek, B.,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Votínsk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,ý J.: Obecná a anorganická chemie. Praha: SNTL/Alfa, 1985.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Brown, G.I.: Úvod do studia anorganické chemie. Praha: SNTL, 1982.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Šrámek, V.: Kosina L.: Obecná a anorganická chemie. Olomouc: FIN, 1996.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Greenwood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N.N.,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Earnshaw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A.: Chemie prvků I. a II. Praha: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Informatorium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1993.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Olmsted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III.,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Williams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G.M.: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Molecular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Science.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Mosby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St. Louis, USA 1994.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2329</TotalTime>
  <Words>460</Words>
  <Application>Microsoft Office PowerPoint</Application>
  <PresentationFormat>Předvádění na obrazovce (4:3)</PresentationFormat>
  <Paragraphs>85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77</cp:revision>
  <dcterms:created xsi:type="dcterms:W3CDTF">2006-09-26T13:26:25Z</dcterms:created>
  <dcterms:modified xsi:type="dcterms:W3CDTF">2012-12-17T18:00:41Z</dcterms:modified>
</cp:coreProperties>
</file>