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  <p:sldMasterId id="2147483883" r:id="rId2"/>
  </p:sldMasterIdLst>
  <p:notesMasterIdLst>
    <p:notesMasterId r:id="rId10"/>
  </p:notesMasterIdLst>
  <p:sldIdLst>
    <p:sldId id="272" r:id="rId3"/>
    <p:sldId id="274" r:id="rId4"/>
    <p:sldId id="275" r:id="rId5"/>
    <p:sldId id="277" r:id="rId6"/>
    <p:sldId id="279" r:id="rId7"/>
    <p:sldId id="281" r:id="rId8"/>
    <p:sldId id="28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07027EB-9C19-49BC-9ACC-9E1B78ED70A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25EA8CF-3E1B-4B17-8373-607619DE0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4364C-0CEB-450F-98CD-701A7CFBD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3CA369-7E20-4008-BF8A-44F273BC83BD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9106B-1AD8-4711-BA18-1BEE6AE86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E98DB3F-1F2E-4FBA-8CF7-18B13DD0D836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170792C-03E8-4C77-8934-7107A9B2E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35891F-5F39-48EC-B562-0B3EE7BE5BEB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3C974-E308-46D3-8115-91B34EBAA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E7B88E2-5257-4C03-ACF4-0D9093D9625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A862C-8C44-4A1D-9717-860EC3935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0DFD1A-4138-4ACF-9276-0E66176F3EED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B927D-D2EC-4AA2-9008-427C5A355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B4B9A82-4970-453B-AE94-17F088D6554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A38C7BA-90ED-4EE1-916E-AED50EECD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21A8F9F-7F90-4C0A-94FB-0A845AF4DC3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F1164-7095-47DD-827A-AC2F30A75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F4515A20-711B-4DCC-9028-577E8D678B89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E8BFEC4-D0DC-4A9C-BE82-863B619E4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48F7105-0AD2-4C02-907B-96046C39D90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65DF47E-B3E3-4554-9189-E80167A15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F1A7BB9-F1B9-4E79-AB28-3620B6BA347F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CDB95-FC37-4461-AF5F-E1D7DF1A9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8F00655-27FB-4B85-8A2E-05058D965E14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2D440-D288-411D-AE74-B57B1E5A2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480F5-178D-4055-8CD6-1A06D9737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DB5E-AD9C-44E8-A2F4-C7E3A5A8923A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712E986-0489-49B8-828A-C4D9C505B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52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F3CA303-730D-4521-98E1-83A9F4B5D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VY_32_INOVACE_CH_1_BAR_13_OBECNACHEMIE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Jaderné reaktory a bomby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6. 5. 2012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princip získávání energie v jaderných elektrárnách a zneužití jaderných reakcí ve vojenství. Grafická názornost se podílí na inovativnost i podání látky  spolu s  jednoduchostí grafických prvků.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692150"/>
            <a:ext cx="7772400" cy="576263"/>
          </a:xfrm>
        </p:spPr>
        <p:txBody>
          <a:bodyPr/>
          <a:lstStyle/>
          <a:p>
            <a:pPr algn="ctr" eaLnBrk="1" hangingPunct="1"/>
            <a:r>
              <a:rPr lang="cs-CZ" b="1" smtClean="0">
                <a:solidFill>
                  <a:schemeClr val="tx1"/>
                </a:solidFill>
                <a:effectLst/>
              </a:rPr>
              <a:t>atomový reaktor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989138"/>
            <a:ext cx="8229600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Char char="ü"/>
            </a:pPr>
            <a:r>
              <a:rPr lang="cs-CZ" sz="2400" b="0" dirty="0" smtClean="0">
                <a:latin typeface="Times New Roman" pitchFamily="18" charset="0"/>
              </a:rPr>
              <a:t>v atomových reaktorech probíhá  řízená jaderné štěpné reakce</a:t>
            </a:r>
          </a:p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Char char="ü"/>
            </a:pPr>
            <a:r>
              <a:rPr lang="cs-CZ" sz="2400" b="0" dirty="0" smtClean="0">
                <a:latin typeface="Times New Roman" pitchFamily="18" charset="0"/>
              </a:rPr>
              <a:t>Štěpení jader nuklidu </a:t>
            </a:r>
            <a:r>
              <a:rPr lang="cs-CZ" sz="2400" baseline="30000" dirty="0" smtClean="0">
                <a:solidFill>
                  <a:schemeClr val="accent2"/>
                </a:solidFill>
                <a:latin typeface="Times New Roman" pitchFamily="18" charset="0"/>
              </a:rPr>
              <a:t>235</a:t>
            </a:r>
            <a:r>
              <a:rPr lang="cs-CZ" sz="2400" dirty="0" smtClean="0">
                <a:solidFill>
                  <a:schemeClr val="accent2"/>
                </a:solidFill>
                <a:latin typeface="Times New Roman" pitchFamily="18" charset="0"/>
              </a:rPr>
              <a:t>U</a:t>
            </a:r>
            <a:r>
              <a:rPr lang="cs-CZ" sz="2400" b="0" dirty="0" smtClean="0">
                <a:latin typeface="Times New Roman" pitchFamily="18" charset="0"/>
              </a:rPr>
              <a:t> probíhá působením </a:t>
            </a:r>
          </a:p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None/>
            </a:pPr>
            <a:r>
              <a:rPr lang="cs-CZ" sz="2400" b="0" dirty="0" smtClean="0">
                <a:latin typeface="Times New Roman" pitchFamily="18" charset="0"/>
              </a:rPr>
              <a:t>     pomalých  neutronů-tzv. </a:t>
            </a:r>
            <a:r>
              <a:rPr lang="cs-CZ" sz="2400" b="0" u="sng" dirty="0" smtClean="0">
                <a:latin typeface="Times New Roman" pitchFamily="18" charset="0"/>
              </a:rPr>
              <a:t>termické neutrony</a:t>
            </a:r>
            <a:endParaRPr lang="cs-CZ" sz="2400" b="0" dirty="0" smtClean="0"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None/>
            </a:pPr>
            <a:r>
              <a:rPr lang="cs-CZ" sz="2400" b="0" dirty="0" smtClean="0">
                <a:latin typeface="Times New Roman" pitchFamily="18" charset="0"/>
              </a:rPr>
              <a:t>--  </a:t>
            </a:r>
            <a:r>
              <a:rPr lang="cs-CZ" sz="2400" b="0" u="sng" dirty="0" smtClean="0">
                <a:latin typeface="Times New Roman" pitchFamily="18" charset="0"/>
              </a:rPr>
              <a:t>řídící tyče-</a:t>
            </a:r>
            <a:r>
              <a:rPr lang="cs-CZ" sz="2400" b="0" dirty="0" smtClean="0">
                <a:latin typeface="Times New Roman" pitchFamily="18" charset="0"/>
              </a:rPr>
              <a:t> materiály, které pohlcují neutrony – karbid boru, slitiny Cd</a:t>
            </a:r>
          </a:p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None/>
            </a:pPr>
            <a:r>
              <a:rPr lang="cs-CZ" sz="2400" b="0" dirty="0" smtClean="0">
                <a:latin typeface="Times New Roman" pitchFamily="18" charset="0"/>
              </a:rPr>
              <a:t>-- pro zpomalování neutronu- </a:t>
            </a:r>
            <a:r>
              <a:rPr lang="cs-CZ" sz="2400" b="0" u="sng" dirty="0" smtClean="0">
                <a:latin typeface="Times New Roman" pitchFamily="18" charset="0"/>
              </a:rPr>
              <a:t>moderátory</a:t>
            </a:r>
            <a:r>
              <a:rPr lang="cs-CZ" sz="2400" b="0" dirty="0" smtClean="0">
                <a:latin typeface="Times New Roman" pitchFamily="18" charset="0"/>
              </a:rPr>
              <a:t>-grafit</a:t>
            </a:r>
            <a:endParaRPr lang="cs-CZ" sz="2400" dirty="0" smtClean="0">
              <a:solidFill>
                <a:schemeClr val="accent2"/>
              </a:solidFill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Char char="ü"/>
            </a:pPr>
            <a:r>
              <a:rPr lang="cs-CZ" sz="2400" b="0" dirty="0" smtClean="0">
                <a:latin typeface="Times New Roman" pitchFamily="18" charset="0"/>
              </a:rPr>
              <a:t>štěpný materiál – používá se nejčastěji</a:t>
            </a:r>
          </a:p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None/>
            </a:pPr>
            <a:r>
              <a:rPr lang="cs-CZ" sz="2400" b="0" dirty="0" smtClean="0">
                <a:latin typeface="Times New Roman" pitchFamily="18" charset="0"/>
              </a:rPr>
              <a:t>    uran obohacený nuklidem </a:t>
            </a:r>
            <a:r>
              <a:rPr lang="cs-CZ" sz="2400" baseline="30000" dirty="0" smtClean="0">
                <a:solidFill>
                  <a:schemeClr val="accent2"/>
                </a:solidFill>
                <a:latin typeface="Times New Roman" pitchFamily="18" charset="0"/>
              </a:rPr>
              <a:t>235</a:t>
            </a:r>
            <a:r>
              <a:rPr lang="cs-CZ" sz="2400" dirty="0" smtClean="0">
                <a:solidFill>
                  <a:schemeClr val="accent2"/>
                </a:solidFill>
                <a:latin typeface="Times New Roman" pitchFamily="18" charset="0"/>
              </a:rPr>
              <a:t>U</a:t>
            </a:r>
            <a:r>
              <a:rPr lang="cs-CZ" sz="2400" b="0" dirty="0" smtClean="0">
                <a:latin typeface="Times New Roman" pitchFamily="18" charset="0"/>
              </a:rPr>
              <a:t> - přírodní uran je 99,3</a:t>
            </a:r>
          </a:p>
          <a:p>
            <a:pPr eaLnBrk="1" hangingPunct="1">
              <a:lnSpc>
                <a:spcPct val="80000"/>
              </a:lnSpc>
              <a:buSzPct val="120000"/>
              <a:buFont typeface="Wingdings" pitchFamily="2" charset="2"/>
              <a:buNone/>
            </a:pPr>
            <a:r>
              <a:rPr lang="cs-CZ" sz="2400" b="0" dirty="0" smtClean="0">
                <a:latin typeface="Times New Roman" pitchFamily="18" charset="0"/>
              </a:rPr>
              <a:t>    % </a:t>
            </a:r>
            <a:r>
              <a:rPr lang="cs-CZ" sz="2400" baseline="30000" dirty="0" smtClean="0">
                <a:solidFill>
                  <a:schemeClr val="accent2"/>
                </a:solidFill>
                <a:latin typeface="Times New Roman" pitchFamily="18" charset="0"/>
              </a:rPr>
              <a:t>238</a:t>
            </a:r>
            <a:r>
              <a:rPr lang="cs-CZ" sz="2400" dirty="0" smtClean="0">
                <a:solidFill>
                  <a:schemeClr val="accent2"/>
                </a:solidFill>
                <a:latin typeface="Times New Roman" pitchFamily="18" charset="0"/>
              </a:rPr>
              <a:t>U</a:t>
            </a:r>
            <a:r>
              <a:rPr lang="cs-CZ" sz="2400" b="0" dirty="0" smtClean="0">
                <a:latin typeface="Times New Roman" pitchFamily="18" charset="0"/>
              </a:rPr>
              <a:t> a jen 0,7 %</a:t>
            </a:r>
            <a:r>
              <a:rPr lang="cs-CZ" sz="2400" dirty="0" smtClean="0">
                <a:solidFill>
                  <a:schemeClr val="accent2"/>
                </a:solidFill>
                <a:latin typeface="Times New Roman" pitchFamily="18" charset="0"/>
              </a:rPr>
              <a:t> </a:t>
            </a:r>
            <a:r>
              <a:rPr lang="cs-CZ" sz="2400" baseline="30000" dirty="0" smtClean="0">
                <a:solidFill>
                  <a:schemeClr val="accent2"/>
                </a:solidFill>
                <a:latin typeface="Times New Roman" pitchFamily="18" charset="0"/>
              </a:rPr>
              <a:t>235</a:t>
            </a:r>
            <a:r>
              <a:rPr lang="cs-CZ" sz="2400" dirty="0" smtClean="0">
                <a:solidFill>
                  <a:schemeClr val="accent2"/>
                </a:solidFill>
                <a:latin typeface="Times New Roman" pitchFamily="18" charset="0"/>
              </a:rPr>
              <a:t>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jaderné elektrárny</a:t>
            </a:r>
            <a:endParaRPr lang="cs-CZ" dirty="0"/>
          </a:p>
        </p:txBody>
      </p:sp>
      <p:pic>
        <p:nvPicPr>
          <p:cNvPr id="4" name="Picture 5" descr="A2_6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714489"/>
            <a:ext cx="7467600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142976" y="4929198"/>
            <a:ext cx="1000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80327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cs-CZ" sz="4000" b="1" dirty="0" smtClean="0">
                <a:solidFill>
                  <a:schemeClr val="tx1"/>
                </a:solidFill>
                <a:effectLst/>
              </a:rPr>
              <a:t>atomová bomba </a:t>
            </a:r>
            <a:br>
              <a:rPr lang="cs-CZ" sz="4000" b="1" dirty="0" smtClean="0">
                <a:solidFill>
                  <a:schemeClr val="tx1"/>
                </a:solidFill>
                <a:effectLst/>
              </a:rPr>
            </a:br>
            <a:r>
              <a:rPr lang="cs-CZ" sz="4000" b="1" dirty="0" smtClean="0">
                <a:solidFill>
                  <a:schemeClr val="tx1"/>
                </a:solidFill>
                <a:effectLst/>
              </a:rPr>
              <a:t>lavinová štěpná </a:t>
            </a:r>
            <a:r>
              <a:rPr lang="cs-CZ" sz="4000" b="1" dirty="0" err="1" smtClean="0">
                <a:solidFill>
                  <a:schemeClr val="tx1"/>
                </a:solidFill>
                <a:effectLst/>
              </a:rPr>
              <a:t>rce</a:t>
            </a:r>
            <a:endParaRPr lang="cs-CZ" sz="4000" b="1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143116"/>
            <a:ext cx="7772400" cy="4114800"/>
          </a:xfrm>
        </p:spPr>
        <p:txBody>
          <a:bodyPr/>
          <a:lstStyle/>
          <a:p>
            <a:pPr eaLnBrk="1" hangingPunct="1">
              <a:buSzTx/>
              <a:buFont typeface="Wingdings" pitchFamily="2" charset="2"/>
              <a:buChar char="q"/>
            </a:pPr>
            <a:r>
              <a:rPr lang="cs-CZ" sz="1600" b="0" dirty="0" smtClean="0">
                <a:latin typeface="Times New Roman" pitchFamily="18" charset="0"/>
              </a:rPr>
              <a:t>štěpení  nuklidu plutonia </a:t>
            </a:r>
            <a:r>
              <a:rPr lang="cs-CZ" sz="1600" baseline="30000" dirty="0" smtClean="0">
                <a:latin typeface="Times New Roman" pitchFamily="18" charset="0"/>
              </a:rPr>
              <a:t>239</a:t>
            </a:r>
            <a:r>
              <a:rPr lang="cs-CZ" sz="1600" dirty="0" smtClean="0">
                <a:latin typeface="Times New Roman" pitchFamily="18" charset="0"/>
              </a:rPr>
              <a:t>Pu</a:t>
            </a:r>
            <a:r>
              <a:rPr lang="cs-CZ" sz="1600" b="0" dirty="0" smtClean="0">
                <a:latin typeface="Times New Roman" pitchFamily="18" charset="0"/>
              </a:rPr>
              <a:t>, který se získává v atomovém reaktoru z uranu</a:t>
            </a:r>
            <a:r>
              <a:rPr lang="cs-CZ" sz="1600" dirty="0" smtClean="0">
                <a:latin typeface="Times New Roman" pitchFamily="18" charset="0"/>
              </a:rPr>
              <a:t> </a:t>
            </a:r>
            <a:r>
              <a:rPr lang="cs-CZ" sz="1600" baseline="30000" dirty="0" smtClean="0">
                <a:latin typeface="Times New Roman" pitchFamily="18" charset="0"/>
              </a:rPr>
              <a:t>238</a:t>
            </a:r>
            <a:r>
              <a:rPr lang="cs-CZ" sz="1600" dirty="0" smtClean="0">
                <a:latin typeface="Times New Roman" pitchFamily="18" charset="0"/>
              </a:rPr>
              <a:t>U</a:t>
            </a:r>
            <a:r>
              <a:rPr lang="cs-CZ" sz="1600" b="0" dirty="0" smtClean="0">
                <a:latin typeface="Times New Roman" pitchFamily="18" charset="0"/>
              </a:rPr>
              <a:t> jako vedlejší produkt štěpné reakce </a:t>
            </a:r>
          </a:p>
          <a:p>
            <a:pPr eaLnBrk="1" hangingPunct="1">
              <a:buFont typeface="Wingdings" pitchFamily="2" charset="2"/>
              <a:buNone/>
            </a:pPr>
            <a:endParaRPr lang="cs-CZ" sz="2400" b="0" dirty="0" smtClean="0">
              <a:latin typeface="Times New Roman" pitchFamily="18" charset="0"/>
            </a:endParaRPr>
          </a:p>
        </p:txBody>
      </p:sp>
      <p:sp>
        <p:nvSpPr>
          <p:cNvPr id="31748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1749" name="Rectangle 7"/>
          <p:cNvSpPr>
            <a:spLocks noChangeArrowheads="1"/>
          </p:cNvSpPr>
          <p:nvPr/>
        </p:nvSpPr>
        <p:spPr bwMode="auto">
          <a:xfrm>
            <a:off x="0" y="33099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1750" name="Rectangle 9"/>
          <p:cNvSpPr>
            <a:spLocks noChangeArrowheads="1"/>
          </p:cNvSpPr>
          <p:nvPr/>
        </p:nvSpPr>
        <p:spPr bwMode="auto">
          <a:xfrm>
            <a:off x="0" y="33099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1751" name="Rectangle 11"/>
          <p:cNvSpPr>
            <a:spLocks noChangeArrowheads="1"/>
          </p:cNvSpPr>
          <p:nvPr/>
        </p:nvSpPr>
        <p:spPr bwMode="auto">
          <a:xfrm>
            <a:off x="0" y="33099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1752" name="Rectangle 13"/>
          <p:cNvSpPr>
            <a:spLocks noChangeArrowheads="1"/>
          </p:cNvSpPr>
          <p:nvPr/>
        </p:nvSpPr>
        <p:spPr bwMode="auto">
          <a:xfrm>
            <a:off x="0" y="33099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9" name="Picture 4" descr="A2_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786058"/>
            <a:ext cx="1674130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4214810" y="2857496"/>
            <a:ext cx="1535093" cy="571480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l"/>
            <a:endParaRPr kumimoji="0" lang="cs-CZ" sz="1200" dirty="0">
              <a:latin typeface="Arial" pitchFamily="34" charset="0"/>
            </a:endParaRPr>
          </a:p>
          <a:p>
            <a:pPr algn="l"/>
            <a:endParaRPr kumimoji="0" lang="cs-CZ" sz="1200" dirty="0">
              <a:latin typeface="Arial" pitchFamily="34" charset="0"/>
            </a:endParaRPr>
          </a:p>
          <a:p>
            <a:pPr algn="l"/>
            <a:endParaRPr kumimoji="0" lang="cs-CZ" sz="1200" dirty="0">
              <a:latin typeface="Arial" pitchFamily="34" charset="0"/>
            </a:endParaRPr>
          </a:p>
          <a:p>
            <a:pPr algn="l"/>
            <a:r>
              <a:rPr kumimoji="0" lang="cs-CZ" sz="1400" dirty="0">
                <a:latin typeface="Arial" pitchFamily="34" charset="0"/>
              </a:rPr>
              <a:t>1 - </a:t>
            </a:r>
            <a:r>
              <a:rPr kumimoji="0" lang="cs-CZ" sz="1400" dirty="0" err="1">
                <a:latin typeface="Arial" pitchFamily="34" charset="0"/>
              </a:rPr>
              <a:t>podkritická</a:t>
            </a:r>
            <a:r>
              <a:rPr kumimoji="0" lang="cs-CZ" sz="1400" dirty="0">
                <a:latin typeface="Arial" pitchFamily="34" charset="0"/>
              </a:rPr>
              <a:t> množství štěpného materiálu</a:t>
            </a:r>
          </a:p>
          <a:p>
            <a:pPr algn="l"/>
            <a:endParaRPr kumimoji="0" lang="cs-CZ" sz="1400" dirty="0">
              <a:latin typeface="Arial" pitchFamily="34" charset="0"/>
            </a:endParaRPr>
          </a:p>
          <a:p>
            <a:pPr algn="l"/>
            <a:r>
              <a:rPr kumimoji="0" lang="cs-CZ" sz="1400" dirty="0">
                <a:latin typeface="Arial" pitchFamily="34" charset="0"/>
              </a:rPr>
              <a:t>2 - kormidlo</a:t>
            </a:r>
          </a:p>
          <a:p>
            <a:pPr algn="l"/>
            <a:endParaRPr kumimoji="0" lang="cs-CZ" sz="1400" dirty="0">
              <a:latin typeface="Arial" pitchFamily="34" charset="0"/>
            </a:endParaRPr>
          </a:p>
          <a:p>
            <a:pPr algn="l"/>
            <a:r>
              <a:rPr kumimoji="0" lang="cs-CZ" sz="1400" dirty="0">
                <a:latin typeface="Arial" pitchFamily="34" charset="0"/>
              </a:rPr>
              <a:t>3 - časový mechanismus</a:t>
            </a:r>
          </a:p>
          <a:p>
            <a:pPr algn="l"/>
            <a:endParaRPr kumimoji="0" lang="cs-CZ" sz="1400" dirty="0">
              <a:latin typeface="Arial" pitchFamily="34" charset="0"/>
            </a:endParaRPr>
          </a:p>
          <a:p>
            <a:pPr algn="l"/>
            <a:r>
              <a:rPr kumimoji="0" lang="cs-CZ" sz="1400" dirty="0">
                <a:latin typeface="Arial" pitchFamily="34" charset="0"/>
              </a:rPr>
              <a:t>4 - roznětka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7"/>
          <p:cNvSpPr>
            <a:spLocks noChangeArrowheads="1"/>
          </p:cNvSpPr>
          <p:nvPr/>
        </p:nvSpPr>
        <p:spPr bwMode="auto">
          <a:xfrm>
            <a:off x="3344863" y="-11113"/>
            <a:ext cx="2454275" cy="244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kumimoji="0" lang="cs-CZ" sz="1000">
                <a:latin typeface="Arial" pitchFamily="34" charset="0"/>
                <a:cs typeface="Times New Roman" pitchFamily="18" charset="0"/>
              </a:rPr>
              <a:t>                                                                 </a:t>
            </a:r>
            <a:endParaRPr kumimoji="0" lang="cs-CZ">
              <a:latin typeface="Arial" pitchFamily="34" charset="0"/>
            </a:endParaRPr>
          </a:p>
        </p:txBody>
      </p:sp>
      <p:sp>
        <p:nvSpPr>
          <p:cNvPr id="33795" name="Rectangle 18"/>
          <p:cNvSpPr>
            <a:spLocks noChangeArrowheads="1"/>
          </p:cNvSpPr>
          <p:nvPr/>
        </p:nvSpPr>
        <p:spPr bwMode="auto">
          <a:xfrm>
            <a:off x="1979613" y="2824163"/>
            <a:ext cx="360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just"/>
            <a:r>
              <a:rPr kumimoji="0" lang="cs-CZ" sz="1000">
                <a:latin typeface="Arial" pitchFamily="34" charset="0"/>
                <a:cs typeface="Times New Roman" pitchFamily="18" charset="0"/>
              </a:rPr>
              <a:t>   </a:t>
            </a:r>
            <a:r>
              <a:rPr kumimoji="0" lang="cs-CZ" sz="2400">
                <a:latin typeface="Arial" pitchFamily="34" charset="0"/>
                <a:cs typeface="Times New Roman" pitchFamily="18" charset="0"/>
              </a:rPr>
              <a:t> </a:t>
            </a:r>
            <a:r>
              <a:rPr kumimoji="0" lang="cs-CZ" sz="1000">
                <a:latin typeface="Arial" pitchFamily="34" charset="0"/>
                <a:cs typeface="Times New Roman" pitchFamily="18" charset="0"/>
              </a:rPr>
              <a:t>  </a:t>
            </a:r>
            <a:endParaRPr kumimoji="0" lang="cs-CZ">
              <a:latin typeface="Arial" pitchFamily="34" charset="0"/>
            </a:endParaRPr>
          </a:p>
        </p:txBody>
      </p:sp>
      <p:sp>
        <p:nvSpPr>
          <p:cNvPr id="33796" name="Rectangle 20"/>
          <p:cNvSpPr>
            <a:spLocks noChangeArrowheads="1"/>
          </p:cNvSpPr>
          <p:nvPr/>
        </p:nvSpPr>
        <p:spPr bwMode="auto">
          <a:xfrm>
            <a:off x="4284663" y="2814638"/>
            <a:ext cx="24542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kumimoji="0" lang="cs-CZ" sz="1000">
                <a:latin typeface="Arial" pitchFamily="34" charset="0"/>
                <a:cs typeface="Times New Roman" pitchFamily="18" charset="0"/>
              </a:rPr>
              <a:t>  </a:t>
            </a:r>
            <a:endParaRPr kumimoji="0" lang="cs-CZ" sz="2400">
              <a:latin typeface="Arial" pitchFamily="34" charset="0"/>
            </a:endParaRPr>
          </a:p>
          <a:p>
            <a:pPr algn="just" eaLnBrk="0" hangingPunct="0"/>
            <a:r>
              <a:rPr kumimoji="0" lang="cs-CZ" sz="1000">
                <a:latin typeface="Arial" pitchFamily="34" charset="0"/>
                <a:cs typeface="Times New Roman" pitchFamily="18" charset="0"/>
              </a:rPr>
              <a:t>                                                                 </a:t>
            </a:r>
            <a:endParaRPr kumimoji="0" lang="cs-CZ">
              <a:latin typeface="Arial" pitchFamily="34" charset="0"/>
            </a:endParaRPr>
          </a:p>
        </p:txBody>
      </p:sp>
      <p:sp>
        <p:nvSpPr>
          <p:cNvPr id="33797" name="Rectangle 21"/>
          <p:cNvSpPr>
            <a:spLocks noChangeArrowheads="1"/>
          </p:cNvSpPr>
          <p:nvPr/>
        </p:nvSpPr>
        <p:spPr bwMode="auto">
          <a:xfrm>
            <a:off x="1835150" y="3644900"/>
            <a:ext cx="506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kumimoji="0" lang="cs-CZ" sz="1000">
                <a:latin typeface="Arial" pitchFamily="34" charset="0"/>
                <a:cs typeface="Times New Roman" pitchFamily="18" charset="0"/>
              </a:rPr>
              <a:t>  </a:t>
            </a:r>
            <a:r>
              <a:rPr kumimoji="0" lang="cs-CZ" sz="2400">
                <a:latin typeface="Arial" pitchFamily="34" charset="0"/>
                <a:cs typeface="Times New Roman" pitchFamily="18" charset="0"/>
              </a:rPr>
              <a:t>   </a:t>
            </a:r>
            <a:endParaRPr kumimoji="0" lang="cs-CZ" sz="2400">
              <a:latin typeface="Arial" pitchFamily="34" charset="0"/>
            </a:endParaRPr>
          </a:p>
        </p:txBody>
      </p:sp>
      <p:sp>
        <p:nvSpPr>
          <p:cNvPr id="33798" name="Rectangle 23"/>
          <p:cNvSpPr>
            <a:spLocks noChangeArrowheads="1"/>
          </p:cNvSpPr>
          <p:nvPr/>
        </p:nvSpPr>
        <p:spPr bwMode="auto">
          <a:xfrm>
            <a:off x="4427538" y="3827463"/>
            <a:ext cx="2489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kumimoji="0" lang="cs-CZ" sz="1000">
                <a:latin typeface="Arial" pitchFamily="34" charset="0"/>
                <a:cs typeface="Times New Roman" pitchFamily="18" charset="0"/>
              </a:rPr>
              <a:t>                                                                  </a:t>
            </a:r>
            <a:endParaRPr kumimoji="0" lang="cs-CZ">
              <a:latin typeface="Arial" pitchFamily="34" charset="0"/>
            </a:endParaRPr>
          </a:p>
        </p:txBody>
      </p:sp>
      <p:sp>
        <p:nvSpPr>
          <p:cNvPr id="33799" name="Text Box 31"/>
          <p:cNvSpPr txBox="1">
            <a:spLocks noChangeArrowheads="1"/>
          </p:cNvSpPr>
          <p:nvPr/>
        </p:nvSpPr>
        <p:spPr bwMode="auto">
          <a:xfrm>
            <a:off x="0" y="2205038"/>
            <a:ext cx="9144000" cy="216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q"/>
            </a:pPr>
            <a:r>
              <a:rPr kumimoji="0" lang="cs-CZ" sz="2400" b="1" dirty="0"/>
              <a:t> termonukleární reakce</a:t>
            </a:r>
            <a:r>
              <a:rPr kumimoji="0" lang="cs-CZ" dirty="0">
                <a:latin typeface="Arial" pitchFamily="34" charset="0"/>
              </a:rPr>
              <a:t> </a:t>
            </a:r>
          </a:p>
          <a:p>
            <a:pPr algn="l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kumimoji="0" lang="cs-CZ" sz="2400" dirty="0"/>
              <a:t> </a:t>
            </a:r>
            <a:r>
              <a:rPr kumimoji="0" lang="cs-CZ" sz="1400" dirty="0"/>
              <a:t>při </a:t>
            </a:r>
            <a:r>
              <a:rPr kumimoji="0" lang="cs-CZ" sz="1400" dirty="0" smtClean="0"/>
              <a:t>fúzích dochází k uvolnění </a:t>
            </a:r>
            <a:r>
              <a:rPr kumimoji="0" lang="cs-CZ" sz="1400" dirty="0"/>
              <a:t>mnohonásobně </a:t>
            </a:r>
            <a:r>
              <a:rPr kumimoji="0" lang="cs-CZ" sz="1400" dirty="0" smtClean="0"/>
              <a:t>většího </a:t>
            </a:r>
            <a:r>
              <a:rPr kumimoji="0" lang="cs-CZ" sz="1400" dirty="0"/>
              <a:t>množství energie než při štěpných reakcích. </a:t>
            </a:r>
            <a:r>
              <a:rPr kumimoji="0" lang="cs-CZ" sz="1400" dirty="0" smtClean="0"/>
              <a:t>Nutné teploty</a:t>
            </a:r>
            <a:endParaRPr kumimoji="0" lang="cs-CZ" sz="1400" dirty="0"/>
          </a:p>
          <a:p>
            <a:pPr algn="l">
              <a:spcBef>
                <a:spcPct val="50000"/>
              </a:spcBef>
            </a:pPr>
            <a:r>
              <a:rPr kumimoji="0" lang="cs-CZ" sz="1400" dirty="0"/>
              <a:t> </a:t>
            </a:r>
            <a:r>
              <a:rPr kumimoji="0" lang="cs-CZ" sz="1400" b="1" dirty="0"/>
              <a:t>10</a:t>
            </a:r>
            <a:r>
              <a:rPr kumimoji="0" lang="cs-CZ" sz="1400" b="1" baseline="30000" dirty="0"/>
              <a:t>7</a:t>
            </a:r>
            <a:r>
              <a:rPr kumimoji="0" lang="cs-CZ" sz="1400" b="1" dirty="0"/>
              <a:t> - 10</a:t>
            </a:r>
            <a:r>
              <a:rPr kumimoji="0" lang="cs-CZ" sz="1400" b="1" baseline="30000" dirty="0"/>
              <a:t>9</a:t>
            </a:r>
            <a:r>
              <a:rPr kumimoji="0" lang="cs-CZ" sz="1400" b="1" dirty="0"/>
              <a:t> K</a:t>
            </a:r>
          </a:p>
          <a:p>
            <a:pPr algn="l"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kumimoji="0" lang="cs-CZ" sz="1600" dirty="0" smtClean="0"/>
              <a:t>podmínky </a:t>
            </a:r>
            <a:r>
              <a:rPr kumimoji="0" lang="cs-CZ" sz="1600" dirty="0"/>
              <a:t>pro </a:t>
            </a:r>
            <a:r>
              <a:rPr kumimoji="0" lang="cs-CZ" sz="1600" dirty="0" smtClean="0"/>
              <a:t>termonukleární </a:t>
            </a:r>
            <a:r>
              <a:rPr kumimoji="0" lang="cs-CZ" sz="1600" dirty="0"/>
              <a:t>reakce jsou </a:t>
            </a:r>
            <a:r>
              <a:rPr kumimoji="0" lang="cs-CZ" sz="1600" dirty="0" smtClean="0"/>
              <a:t>v</a:t>
            </a:r>
            <a:r>
              <a:rPr kumimoji="0" lang="cs-CZ" sz="1600" dirty="0"/>
              <a:t> nitru </a:t>
            </a:r>
            <a:r>
              <a:rPr kumimoji="0" lang="cs-CZ" sz="1600" dirty="0" smtClean="0"/>
              <a:t>hvězd (tedy i na Slunci), </a:t>
            </a:r>
            <a:r>
              <a:rPr kumimoji="0" lang="cs-CZ" sz="1600" dirty="0"/>
              <a:t>kde probíhají </a:t>
            </a:r>
            <a:r>
              <a:rPr kumimoji="0" lang="cs-CZ" sz="1600" dirty="0" smtClean="0"/>
              <a:t>termonukleární reakce, kdy se </a:t>
            </a:r>
            <a:r>
              <a:rPr lang="cs-CZ" sz="1600" dirty="0" smtClean="0"/>
              <a:t>atomu vodíku slučují </a:t>
            </a:r>
            <a:r>
              <a:rPr kumimoji="0" lang="cs-CZ" sz="1600" dirty="0" smtClean="0"/>
              <a:t>na helium</a:t>
            </a:r>
            <a:endParaRPr kumimoji="0" lang="cs-CZ" sz="1600" dirty="0">
              <a:latin typeface="Arial" pitchFamily="34" charset="0"/>
            </a:endParaRPr>
          </a:p>
        </p:txBody>
      </p:sp>
      <p:sp>
        <p:nvSpPr>
          <p:cNvPr id="33800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dirty="0" smtClean="0">
                <a:solidFill>
                  <a:schemeClr val="tx1"/>
                </a:solidFill>
                <a:effectLst/>
              </a:rPr>
              <a:t>JADERNÉ FÚZE</a:t>
            </a:r>
          </a:p>
        </p:txBody>
      </p:sp>
      <p:pic>
        <p:nvPicPr>
          <p:cNvPr id="33801" name="Picture 39" descr="j0189251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0"/>
            <a:ext cx="2016125" cy="170021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3" descr="A2_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285861"/>
            <a:ext cx="2020901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 Box 2"/>
          <p:cNvSpPr txBox="1">
            <a:spLocks noChangeArrowheads="1"/>
          </p:cNvSpPr>
          <p:nvPr/>
        </p:nvSpPr>
        <p:spPr bwMode="auto">
          <a:xfrm>
            <a:off x="4429124" y="1071546"/>
            <a:ext cx="428466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kumimoji="0" lang="cs-CZ" sz="1600" dirty="0" smtClean="0"/>
              <a:t>Extrémně vysokých </a:t>
            </a:r>
            <a:r>
              <a:rPr kumimoji="0" lang="cs-CZ" sz="1600" dirty="0"/>
              <a:t>teplot, při kterých </a:t>
            </a:r>
            <a:r>
              <a:rPr kumimoji="0" lang="cs-CZ" sz="1600" dirty="0" smtClean="0"/>
              <a:t>vzniká </a:t>
            </a:r>
            <a:r>
              <a:rPr kumimoji="0" lang="cs-CZ" sz="1600" dirty="0"/>
              <a:t>tzv. </a:t>
            </a:r>
            <a:r>
              <a:rPr kumimoji="0" lang="cs-CZ" sz="1600" b="1" dirty="0" err="1" smtClean="0"/>
              <a:t>plazmata</a:t>
            </a:r>
            <a:r>
              <a:rPr kumimoji="0" lang="cs-CZ" sz="1600" dirty="0" smtClean="0"/>
              <a:t>,</a:t>
            </a:r>
            <a:r>
              <a:rPr kumimoji="0" lang="cs-CZ" sz="1600" b="1" dirty="0" smtClean="0"/>
              <a:t> </a:t>
            </a:r>
            <a:r>
              <a:rPr kumimoji="0" lang="cs-CZ" sz="1600" dirty="0" smtClean="0"/>
              <a:t> </a:t>
            </a:r>
            <a:r>
              <a:rPr kumimoji="0" lang="cs-CZ" sz="1600" dirty="0"/>
              <a:t>je možné </a:t>
            </a:r>
            <a:r>
              <a:rPr kumimoji="0" lang="cs-CZ" sz="1600" dirty="0" smtClean="0"/>
              <a:t>při </a:t>
            </a:r>
            <a:r>
              <a:rPr kumimoji="0" lang="cs-CZ" sz="1600" dirty="0"/>
              <a:t>atomových explozích. </a:t>
            </a:r>
            <a:r>
              <a:rPr kumimoji="0" lang="cs-CZ" sz="1600" dirty="0" smtClean="0"/>
              <a:t>Při výbuchu </a:t>
            </a:r>
            <a:r>
              <a:rPr kumimoji="0" lang="cs-CZ" sz="1600" dirty="0"/>
              <a:t>vodíkové bomby</a:t>
            </a:r>
            <a:r>
              <a:rPr kumimoji="0" lang="cs-CZ" sz="1600" dirty="0">
                <a:latin typeface="Arial" pitchFamily="34" charset="0"/>
              </a:rPr>
              <a:t> </a:t>
            </a:r>
            <a:r>
              <a:rPr kumimoji="0" lang="cs-CZ" sz="1600" dirty="0" smtClean="0">
                <a:latin typeface="Arial" pitchFamily="34" charset="0"/>
              </a:rPr>
              <a:t>dochází k termonukleární reakci. Za otce vodíkové pumy je považován </a:t>
            </a:r>
            <a:r>
              <a:rPr kumimoji="0" lang="cs-CZ" sz="1600" dirty="0" err="1" smtClean="0">
                <a:latin typeface="Arial" pitchFamily="34" charset="0"/>
              </a:rPr>
              <a:t>Teller</a:t>
            </a:r>
            <a:r>
              <a:rPr kumimoji="0" lang="cs-CZ" sz="1600" dirty="0" smtClean="0">
                <a:latin typeface="Arial" pitchFamily="34" charset="0"/>
              </a:rPr>
              <a:t>.</a:t>
            </a:r>
            <a:endParaRPr kumimoji="0" lang="cs-CZ" sz="1600" dirty="0">
              <a:latin typeface="Arial" pitchFamily="34" charset="0"/>
            </a:endParaRPr>
          </a:p>
        </p:txBody>
      </p:sp>
      <p:sp>
        <p:nvSpPr>
          <p:cNvPr id="34820" name="Rectangle 5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772400" cy="731838"/>
          </a:xfrm>
        </p:spPr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tx1"/>
                </a:solidFill>
                <a:effectLst/>
              </a:rPr>
              <a:t>             vodíková bomba</a:t>
            </a:r>
          </a:p>
        </p:txBody>
      </p:sp>
      <p:sp>
        <p:nvSpPr>
          <p:cNvPr id="147460" name="Rectangle 4"/>
          <p:cNvSpPr>
            <a:spLocks noChangeArrowheads="1"/>
          </p:cNvSpPr>
          <p:nvPr/>
        </p:nvSpPr>
        <p:spPr bwMode="auto">
          <a:xfrm>
            <a:off x="250825" y="692150"/>
            <a:ext cx="2089150" cy="5876925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l"/>
            <a:endParaRPr kumimoji="0" lang="cs-CZ" sz="1200" dirty="0">
              <a:latin typeface="Arial" pitchFamily="34" charset="0"/>
            </a:endParaRPr>
          </a:p>
          <a:p>
            <a:pPr algn="l"/>
            <a:endParaRPr kumimoji="0" lang="cs-CZ" sz="1200" dirty="0">
              <a:latin typeface="Arial" pitchFamily="34" charset="0"/>
            </a:endParaRPr>
          </a:p>
          <a:p>
            <a:pPr algn="l"/>
            <a:r>
              <a:rPr kumimoji="0" lang="cs-CZ" sz="1600" dirty="0"/>
              <a:t>1 - </a:t>
            </a:r>
            <a:r>
              <a:rPr kumimoji="0" lang="cs-CZ" sz="1600" b="1" dirty="0"/>
              <a:t>malá atomová</a:t>
            </a:r>
          </a:p>
          <a:p>
            <a:pPr algn="l"/>
            <a:r>
              <a:rPr kumimoji="0" lang="cs-CZ" sz="1600" b="1" dirty="0"/>
              <a:t>     bomba</a:t>
            </a:r>
          </a:p>
          <a:p>
            <a:pPr algn="l"/>
            <a:endParaRPr kumimoji="0" lang="cs-CZ" sz="1600" b="1" dirty="0"/>
          </a:p>
          <a:p>
            <a:pPr algn="l"/>
            <a:r>
              <a:rPr kumimoji="0" lang="cs-CZ" sz="1600" b="1" dirty="0"/>
              <a:t>2 - deuterium</a:t>
            </a:r>
          </a:p>
          <a:p>
            <a:pPr algn="l"/>
            <a:endParaRPr kumimoji="0" lang="cs-CZ" sz="1600" b="1" dirty="0"/>
          </a:p>
          <a:p>
            <a:pPr algn="l"/>
            <a:r>
              <a:rPr kumimoji="0" lang="cs-CZ" sz="1600" b="1" dirty="0"/>
              <a:t>3 - tritium</a:t>
            </a:r>
          </a:p>
          <a:p>
            <a:pPr algn="l"/>
            <a:endParaRPr kumimoji="0" lang="cs-CZ" sz="1600" b="1" dirty="0"/>
          </a:p>
          <a:p>
            <a:pPr algn="l"/>
            <a:r>
              <a:rPr kumimoji="0" lang="cs-CZ" sz="1600" b="1" dirty="0"/>
              <a:t>4 - kormidlo</a:t>
            </a:r>
          </a:p>
          <a:p>
            <a:pPr algn="l"/>
            <a:endParaRPr kumimoji="0" lang="cs-CZ" sz="1600" b="1" dirty="0"/>
          </a:p>
          <a:p>
            <a:pPr algn="l"/>
            <a:r>
              <a:rPr kumimoji="0" lang="cs-CZ" sz="1600" b="1" dirty="0"/>
              <a:t>5 - kobaltový obal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7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7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47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474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474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746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400" dirty="0" err="1" smtClean="0"/>
              <a:t>Vacík</a:t>
            </a:r>
            <a:r>
              <a:rPr lang="cs-CZ" sz="1400" dirty="0" smtClean="0"/>
              <a:t>, J.: Obecná chemie. Praha: SPN, 1986.</a:t>
            </a:r>
          </a:p>
          <a:p>
            <a:r>
              <a:rPr lang="cs-CZ" sz="1400" dirty="0" smtClean="0"/>
              <a:t>Fischer, O.: Fyzikální chemie. Praha: SPN, 1983.</a:t>
            </a:r>
            <a:br>
              <a:rPr lang="cs-CZ" sz="1400" dirty="0" smtClean="0"/>
            </a:br>
            <a:r>
              <a:rPr lang="cs-CZ" sz="1400" dirty="0" err="1" smtClean="0"/>
              <a:t>Kask</a:t>
            </a:r>
            <a:r>
              <a:rPr lang="cs-CZ" sz="1400" dirty="0" smtClean="0"/>
              <a:t>, U., </a:t>
            </a:r>
            <a:r>
              <a:rPr lang="cs-CZ" sz="1400" dirty="0" err="1" smtClean="0"/>
              <a:t>Rawn</a:t>
            </a:r>
            <a:r>
              <a:rPr lang="cs-CZ" sz="1400" dirty="0" smtClean="0"/>
              <a:t>, J. D.: </a:t>
            </a:r>
            <a:r>
              <a:rPr lang="cs-CZ" sz="1400" dirty="0" err="1" smtClean="0"/>
              <a:t>General</a:t>
            </a:r>
            <a:r>
              <a:rPr lang="cs-CZ" sz="1400" dirty="0" smtClean="0"/>
              <a:t> </a:t>
            </a:r>
            <a:r>
              <a:rPr lang="cs-CZ" sz="1400" dirty="0" err="1" smtClean="0"/>
              <a:t>Chemistry</a:t>
            </a:r>
            <a:r>
              <a:rPr lang="cs-CZ" sz="1400" dirty="0" smtClean="0"/>
              <a:t>. </a:t>
            </a:r>
            <a:r>
              <a:rPr lang="cs-CZ" sz="1400" dirty="0" err="1" smtClean="0"/>
              <a:t>Dubuque</a:t>
            </a:r>
            <a:r>
              <a:rPr lang="cs-CZ" sz="1400" dirty="0" smtClean="0"/>
              <a:t>, Iowa: </a:t>
            </a:r>
            <a:r>
              <a:rPr lang="cs-CZ" sz="1400" dirty="0" err="1" smtClean="0"/>
              <a:t>Wm</a:t>
            </a:r>
            <a:r>
              <a:rPr lang="cs-CZ" sz="1400" dirty="0" smtClean="0"/>
              <a:t>. C. Brown </a:t>
            </a:r>
            <a:r>
              <a:rPr lang="cs-CZ" sz="1400" dirty="0" err="1" smtClean="0"/>
              <a:t>Publishers</a:t>
            </a:r>
            <a:r>
              <a:rPr lang="cs-CZ" sz="1400" dirty="0" smtClean="0"/>
              <a:t>, USA 1993.</a:t>
            </a:r>
          </a:p>
          <a:p>
            <a:r>
              <a:rPr lang="cs-CZ" sz="1400" dirty="0" smtClean="0"/>
              <a:t>Novák, J. a kol.: Fyzikální chemie: bakalářský kurz. VŠCHT Praha, 2005.</a:t>
            </a:r>
            <a:br>
              <a:rPr lang="cs-CZ" sz="1400" dirty="0" smtClean="0"/>
            </a:br>
            <a:r>
              <a:rPr lang="cs-CZ" sz="1400" dirty="0" err="1" smtClean="0"/>
              <a:t>Atkins</a:t>
            </a:r>
            <a:r>
              <a:rPr lang="cs-CZ" sz="1400" dirty="0" smtClean="0"/>
              <a:t>, P.W.: </a:t>
            </a:r>
            <a:r>
              <a:rPr lang="cs-CZ" sz="1400" dirty="0" err="1" smtClean="0"/>
              <a:t>Physical</a:t>
            </a:r>
            <a:r>
              <a:rPr lang="cs-CZ" sz="1400" dirty="0" smtClean="0"/>
              <a:t> </a:t>
            </a:r>
            <a:r>
              <a:rPr lang="cs-CZ" sz="1400" dirty="0" err="1" smtClean="0"/>
              <a:t>Chemistry</a:t>
            </a:r>
            <a:r>
              <a:rPr lang="cs-CZ" sz="1400" dirty="0" smtClean="0"/>
              <a:t>. London: Oxford University </a:t>
            </a:r>
            <a:r>
              <a:rPr lang="cs-CZ" sz="1400" dirty="0" err="1" smtClean="0"/>
              <a:t>Press</a:t>
            </a:r>
            <a:r>
              <a:rPr lang="cs-CZ" sz="1400" dirty="0" smtClean="0"/>
              <a:t>, 2002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Obr. 1 </a:t>
            </a:r>
            <a:r>
              <a:rPr lang="cs-CZ" sz="1400" dirty="0" smtClean="0"/>
              <a:t>na snímku </a:t>
            </a:r>
            <a:r>
              <a:rPr lang="cs-CZ" sz="1400" dirty="0" smtClean="0"/>
              <a:t>3 </a:t>
            </a:r>
            <a:r>
              <a:rPr lang="it-IT" sz="1400" dirty="0" smtClean="0"/>
              <a:t>[online]. [cit. </a:t>
            </a:r>
            <a:r>
              <a:rPr lang="cs-CZ" sz="1400" dirty="0" smtClean="0"/>
              <a:t>1</a:t>
            </a:r>
            <a:r>
              <a:rPr lang="it-IT" sz="1400" dirty="0" smtClean="0"/>
              <a:t>.</a:t>
            </a:r>
            <a:r>
              <a:rPr lang="cs-CZ" sz="1400" dirty="0" smtClean="0"/>
              <a:t> 5</a:t>
            </a:r>
            <a:r>
              <a:rPr lang="it-IT" sz="1400" dirty="0" smtClean="0"/>
              <a:t>.</a:t>
            </a:r>
            <a:r>
              <a:rPr lang="cs-CZ" sz="1400" dirty="0" smtClean="0"/>
              <a:t> </a:t>
            </a:r>
            <a:r>
              <a:rPr lang="it-IT" sz="1400" dirty="0" smtClean="0"/>
              <a:t>2012</a:t>
            </a:r>
            <a:r>
              <a:rPr lang="it-IT" sz="1400" dirty="0" smtClean="0"/>
              <a:t>]. Dostupný na WWW: 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    http</a:t>
            </a:r>
            <a:r>
              <a:rPr lang="cs-CZ" sz="1400" dirty="0" smtClean="0"/>
              <a:t>://www.</a:t>
            </a:r>
            <a:r>
              <a:rPr lang="cs-CZ" sz="1400" dirty="0" err="1" smtClean="0"/>
              <a:t>fi.muni.cz</a:t>
            </a:r>
            <a:r>
              <a:rPr lang="cs-CZ" sz="1400" dirty="0" smtClean="0"/>
              <a:t>/~</a:t>
            </a:r>
            <a:r>
              <a:rPr lang="cs-CZ" sz="1400" dirty="0" err="1" smtClean="0"/>
              <a:t>tomep</a:t>
            </a:r>
            <a:r>
              <a:rPr lang="cs-CZ" sz="1400" dirty="0" smtClean="0"/>
              <a:t>/</a:t>
            </a:r>
            <a:r>
              <a:rPr lang="cs-CZ" sz="1400" dirty="0" err="1" smtClean="0"/>
              <a:t>envi</a:t>
            </a:r>
            <a:r>
              <a:rPr lang="cs-CZ" sz="1400" dirty="0" smtClean="0"/>
              <a:t>/</a:t>
            </a:r>
            <a:r>
              <a:rPr lang="cs-CZ" sz="1400" dirty="0" err="1" smtClean="0"/>
              <a:t>erASE</a:t>
            </a:r>
            <a:r>
              <a:rPr lang="cs-CZ" sz="1400" dirty="0" smtClean="0"/>
              <a:t>/</a:t>
            </a:r>
            <a:r>
              <a:rPr lang="cs-CZ" sz="1400" dirty="0" err="1" smtClean="0"/>
              <a:t>rolasek</a:t>
            </a:r>
            <a:r>
              <a:rPr lang="cs-CZ" sz="1400" dirty="0" smtClean="0"/>
              <a:t>/</a:t>
            </a:r>
            <a:r>
              <a:rPr lang="cs-CZ" sz="1400" dirty="0" err="1" smtClean="0"/>
              <a:t>schema.gif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2_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2_Vodotisk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634</TotalTime>
  <Words>328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2_Vodotisk</vt:lpstr>
      <vt:lpstr>Arkýř</vt:lpstr>
      <vt:lpstr>Snímek 1</vt:lpstr>
      <vt:lpstr>atomový reaktor</vt:lpstr>
      <vt:lpstr>Schéma jaderné elektrárny</vt:lpstr>
      <vt:lpstr>atomová bomba  lavinová štěpná rce</vt:lpstr>
      <vt:lpstr>JADERNÉ FÚZE</vt:lpstr>
      <vt:lpstr>             vodíková bomba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39</cp:revision>
  <dcterms:created xsi:type="dcterms:W3CDTF">2012-07-13T11:26:26Z</dcterms:created>
  <dcterms:modified xsi:type="dcterms:W3CDTF">2012-12-17T18:13:28Z</dcterms:modified>
</cp:coreProperties>
</file>