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51" r:id="rId2"/>
    <p:sldId id="335" r:id="rId3"/>
    <p:sldId id="336" r:id="rId4"/>
    <p:sldId id="337" r:id="rId5"/>
    <p:sldId id="338" r:id="rId6"/>
    <p:sldId id="339" r:id="rId7"/>
    <p:sldId id="340" r:id="rId8"/>
    <p:sldId id="352" r:id="rId9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FFCC"/>
    <a:srgbClr val="3333CC"/>
    <a:srgbClr val="FFFFCC"/>
    <a:srgbClr val="FFFF99"/>
    <a:srgbClr val="00FF00"/>
    <a:srgbClr val="FF00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5B5CD0A0-1B9F-43EE-BF07-683F2EA4327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BFFEB1-CA5F-48B5-A688-695CE19B682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B50EE5-49E1-40B8-BB81-2D570FE79FC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174216-4536-4534-89AA-4D590E1A09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C7FA5E-C726-4B90-AF1C-D7265E7608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60F8A1-F4B2-46F7-A51A-C84B732AA6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93A670-E96A-45B9-BD96-188FCB4A507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841E4C-D2E8-4039-8542-BC4C5353E7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C2438E-2B6D-4BF4-8731-F255A246BB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CA1303-D9C8-4D3C-8D8A-BDFFC4BA57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B105FD-F478-4C24-88DD-9023291375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0816C5-E058-496F-A0C8-BD8E5D45E6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DF3526F-8EFE-4091-81D4-2D971DB3FA4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77C35F9-C802-4321-859E-3905C1412E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CB5BE52-76BB-4027-9CCD-F72F2374F8E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98374CA-50B3-4AC8-B727-21FF9702E7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F250574-B3FF-479D-99B2-95A7802F16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D75E1FBB-E073-41AD-83F4-FBC5DAB3846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VY_32_INOVACE_CH_1_BAR_07_OBECNACHEMIE _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Chemická vazba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princip, rozdělení a znázorňování chemických vazeb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Text Box 2"/>
          <p:cNvSpPr txBox="1">
            <a:spLocks noChangeArrowheads="1"/>
          </p:cNvSpPr>
          <p:nvPr/>
        </p:nvSpPr>
        <p:spPr bwMode="auto">
          <a:xfrm>
            <a:off x="0" y="908050"/>
            <a:ext cx="9144000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0" dirty="0"/>
              <a:t>Menší energie atomů ve vázaném stavu než energie jednotlivých oddělených atomů</a:t>
            </a:r>
          </a:p>
          <a:p>
            <a:pPr>
              <a:spcBef>
                <a:spcPct val="50000"/>
              </a:spcBef>
            </a:pPr>
            <a:r>
              <a:rPr lang="cs-CZ" b="0" dirty="0" smtClean="0"/>
              <a:t>Sdílení dvou elektronů (el. páru)</a:t>
            </a:r>
            <a:endParaRPr lang="cs-CZ" b="0" dirty="0"/>
          </a:p>
        </p:txBody>
      </p:sp>
      <p:sp>
        <p:nvSpPr>
          <p:cNvPr id="128003" name="Rectangle 3"/>
          <p:cNvSpPr>
            <a:spLocks noChangeArrowheads="1"/>
          </p:cNvSpPr>
          <p:nvPr/>
        </p:nvSpPr>
        <p:spPr bwMode="auto">
          <a:xfrm>
            <a:off x="179388" y="1844675"/>
            <a:ext cx="4562475" cy="3847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Typy chemických vazeb</a:t>
            </a:r>
          </a:p>
          <a:p>
            <a:pPr algn="l"/>
            <a:endParaRPr lang="cs-CZ" sz="2400" dirty="0">
              <a:solidFill>
                <a:srgbClr val="FF0000"/>
              </a:solidFill>
            </a:endParaRPr>
          </a:p>
          <a:p>
            <a:pPr algn="l"/>
            <a:r>
              <a:rPr lang="cs-CZ" sz="2000" dirty="0"/>
              <a:t>Iontová </a:t>
            </a:r>
            <a:r>
              <a:rPr lang="cs-CZ" sz="2000" i="1" dirty="0"/>
              <a:t>(polární)</a:t>
            </a:r>
            <a:r>
              <a:rPr lang="cs-CZ" b="0" dirty="0"/>
              <a:t> </a:t>
            </a:r>
            <a:r>
              <a:rPr lang="cs-CZ" b="0" dirty="0" smtClean="0"/>
              <a:t>–, </a:t>
            </a:r>
            <a:r>
              <a:rPr lang="cs-CZ" b="0" dirty="0"/>
              <a:t>vznik iontů, </a:t>
            </a:r>
            <a:r>
              <a:rPr lang="cs-CZ" b="0" dirty="0" err="1" smtClean="0"/>
              <a:t>Coulombické</a:t>
            </a:r>
            <a:r>
              <a:rPr lang="cs-CZ" b="0" dirty="0" smtClean="0"/>
              <a:t> </a:t>
            </a:r>
            <a:r>
              <a:rPr lang="cs-CZ" b="0" dirty="0"/>
              <a:t>přitažlivé síly mezi opačně nabitými ionty </a:t>
            </a:r>
          </a:p>
          <a:p>
            <a:pPr algn="l"/>
            <a:endParaRPr lang="cs-CZ" sz="1400" b="0" i="1" dirty="0"/>
          </a:p>
          <a:p>
            <a:pPr algn="l"/>
            <a:r>
              <a:rPr lang="cs-CZ" sz="2000" dirty="0"/>
              <a:t>Kovalentní </a:t>
            </a:r>
            <a:r>
              <a:rPr lang="cs-CZ" sz="2000" i="1" dirty="0"/>
              <a:t>(nepolární) </a:t>
            </a:r>
            <a:r>
              <a:rPr lang="cs-CZ" b="0" i="1" dirty="0"/>
              <a:t>–</a:t>
            </a:r>
            <a:r>
              <a:rPr lang="cs-CZ" b="0" dirty="0"/>
              <a:t> sdílení elektronů </a:t>
            </a:r>
            <a:r>
              <a:rPr lang="cs-CZ" b="0" dirty="0" smtClean="0"/>
              <a:t>atomy s rozdílem elektronegativity 0-0,4</a:t>
            </a:r>
            <a:endParaRPr lang="cs-CZ" b="0" dirty="0"/>
          </a:p>
          <a:p>
            <a:pPr algn="l"/>
            <a:endParaRPr lang="cs-CZ" sz="1400" b="0" i="1" dirty="0"/>
          </a:p>
          <a:p>
            <a:pPr algn="l"/>
            <a:r>
              <a:rPr lang="cs-CZ" sz="2000" dirty="0"/>
              <a:t>Kovová </a:t>
            </a:r>
            <a:r>
              <a:rPr lang="cs-CZ" b="0" dirty="0"/>
              <a:t>– sdílení elektronů mezi mnoha atomy, </a:t>
            </a:r>
            <a:r>
              <a:rPr lang="cs-CZ" b="0" dirty="0" err="1" smtClean="0"/>
              <a:t>delokalizované</a:t>
            </a:r>
            <a:r>
              <a:rPr lang="cs-CZ" b="0" dirty="0" smtClean="0"/>
              <a:t> elektrony</a:t>
            </a:r>
            <a:endParaRPr lang="cs-CZ" b="0" dirty="0"/>
          </a:p>
          <a:p>
            <a:pPr algn="l"/>
            <a:endParaRPr lang="cs-CZ" b="0" dirty="0"/>
          </a:p>
        </p:txBody>
      </p:sp>
      <p:sp>
        <p:nvSpPr>
          <p:cNvPr id="128004" name="Text Box 4"/>
          <p:cNvSpPr txBox="1">
            <a:spLocks noChangeArrowheads="1"/>
          </p:cNvSpPr>
          <p:nvPr/>
        </p:nvSpPr>
        <p:spPr bwMode="auto">
          <a:xfrm>
            <a:off x="2843213" y="188913"/>
            <a:ext cx="3527425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Chemická vazba</a:t>
            </a:r>
          </a:p>
        </p:txBody>
      </p:sp>
      <p:graphicFrame>
        <p:nvGraphicFramePr>
          <p:cNvPr id="128008" name="Group 8"/>
          <p:cNvGraphicFramePr>
            <a:graphicFrameLocks noGrp="1"/>
          </p:cNvGraphicFramePr>
          <p:nvPr>
            <p:ph/>
          </p:nvPr>
        </p:nvGraphicFramePr>
        <p:xfrm>
          <a:off x="4786314" y="2786058"/>
          <a:ext cx="4043362" cy="1716914"/>
        </p:xfrm>
        <a:graphic>
          <a:graphicData uri="http://schemas.openxmlformats.org/drawingml/2006/table">
            <a:tbl>
              <a:tblPr/>
              <a:tblGrid>
                <a:gridCol w="1957387"/>
                <a:gridCol w="2085975"/>
              </a:tblGrid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Typ vazby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Energie kJmol</a:t>
                      </a:r>
                      <a:r>
                        <a:rPr kumimoji="0" lang="cs-CZ" sz="16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-1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544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iontová, kovalentní,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kovová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200-1000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361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vodíková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10-50 (100)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dipol-dipolová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2-10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80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7" name="Rectangle 3"/>
          <p:cNvSpPr>
            <a:spLocks noChangeArrowheads="1"/>
          </p:cNvSpPr>
          <p:nvPr/>
        </p:nvSpPr>
        <p:spPr bwMode="auto">
          <a:xfrm>
            <a:off x="4427538" y="549275"/>
            <a:ext cx="2990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l"/>
            <a:r>
              <a:rPr lang="cs-CZ" b="0"/>
              <a:t>			 </a:t>
            </a:r>
          </a:p>
        </p:txBody>
      </p:sp>
      <p:sp>
        <p:nvSpPr>
          <p:cNvPr id="129028" name="Rectangle 4"/>
          <p:cNvSpPr>
            <a:spLocks noChangeArrowheads="1"/>
          </p:cNvSpPr>
          <p:nvPr/>
        </p:nvSpPr>
        <p:spPr bwMode="auto">
          <a:xfrm>
            <a:off x="539750" y="2205038"/>
            <a:ext cx="4752975" cy="310854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endParaRPr lang="cs-CZ" sz="1000" b="0" dirty="0"/>
          </a:p>
          <a:p>
            <a:pPr algn="l"/>
            <a:r>
              <a:rPr lang="cs-CZ" dirty="0"/>
              <a:t>A. </a:t>
            </a:r>
            <a:r>
              <a:rPr lang="cs-CZ" dirty="0">
                <a:solidFill>
                  <a:srgbClr val="FF66CC"/>
                </a:solidFill>
              </a:rPr>
              <a:t>Iontová</a:t>
            </a:r>
          </a:p>
          <a:p>
            <a:pPr algn="l"/>
            <a:r>
              <a:rPr lang="cs-CZ" sz="1600" b="0" dirty="0"/>
              <a:t>- krystalová mřížka</a:t>
            </a:r>
          </a:p>
          <a:p>
            <a:pPr algn="l"/>
            <a:r>
              <a:rPr lang="cs-CZ" sz="1600" b="0" dirty="0" smtClean="0"/>
              <a:t>Přitažlivost opačně </a:t>
            </a:r>
            <a:r>
              <a:rPr lang="cs-CZ" sz="1600" b="0" dirty="0"/>
              <a:t>nabitých iontů </a:t>
            </a:r>
          </a:p>
          <a:p>
            <a:pPr algn="l"/>
            <a:r>
              <a:rPr lang="cs-CZ" sz="1600" b="0" dirty="0"/>
              <a:t>- vazebná energie </a:t>
            </a:r>
            <a:r>
              <a:rPr lang="en-US" sz="1600" b="0" dirty="0">
                <a:cs typeface="Arial" pitchFamily="34" charset="0"/>
              </a:rPr>
              <a:t>~</a:t>
            </a:r>
            <a:r>
              <a:rPr lang="cs-CZ" sz="1600" b="0" dirty="0">
                <a:cs typeface="Arial" pitchFamily="34" charset="0"/>
              </a:rPr>
              <a:t> 10</a:t>
            </a:r>
            <a:r>
              <a:rPr lang="cs-CZ" sz="1600" b="0" baseline="30000" dirty="0">
                <a:cs typeface="Arial" pitchFamily="34" charset="0"/>
              </a:rPr>
              <a:t>3</a:t>
            </a:r>
            <a:r>
              <a:rPr lang="cs-CZ" sz="1600" b="0" dirty="0">
                <a:cs typeface="Arial" pitchFamily="34" charset="0"/>
              </a:rPr>
              <a:t> </a:t>
            </a:r>
            <a:r>
              <a:rPr lang="cs-CZ" sz="1600" b="0" dirty="0" err="1">
                <a:cs typeface="Arial" pitchFamily="34" charset="0"/>
              </a:rPr>
              <a:t>kJ</a:t>
            </a:r>
            <a:r>
              <a:rPr lang="cs-CZ" sz="1600" b="0" dirty="0">
                <a:cs typeface="Arial" pitchFamily="34" charset="0"/>
              </a:rPr>
              <a:t>/mol</a:t>
            </a:r>
            <a:endParaRPr lang="en-US" sz="1600" b="0" dirty="0">
              <a:cs typeface="Arial" pitchFamily="34" charset="0"/>
            </a:endParaRPr>
          </a:p>
          <a:p>
            <a:pPr algn="l"/>
            <a:endParaRPr lang="cs-CZ" sz="1000" b="0" dirty="0"/>
          </a:p>
          <a:p>
            <a:pPr algn="l"/>
            <a:r>
              <a:rPr lang="cs-CZ" dirty="0"/>
              <a:t>B. </a:t>
            </a:r>
            <a:r>
              <a:rPr lang="cs-CZ" dirty="0">
                <a:solidFill>
                  <a:srgbClr val="0000FF"/>
                </a:solidFill>
              </a:rPr>
              <a:t>Kovalentní</a:t>
            </a:r>
          </a:p>
          <a:p>
            <a:pPr algn="l"/>
            <a:r>
              <a:rPr lang="cs-CZ" sz="1600" b="0" dirty="0" smtClean="0"/>
              <a:t>- </a:t>
            </a:r>
            <a:r>
              <a:rPr lang="cs-CZ" sz="1600" b="0" dirty="0"/>
              <a:t>až 940 </a:t>
            </a:r>
            <a:r>
              <a:rPr lang="cs-CZ" sz="1600" b="0" dirty="0" err="1"/>
              <a:t>kJ</a:t>
            </a:r>
            <a:r>
              <a:rPr lang="cs-CZ" sz="1600" b="0" dirty="0"/>
              <a:t>/mol pro trojnou vazbu v N</a:t>
            </a:r>
            <a:r>
              <a:rPr lang="cs-CZ" sz="1600" b="0" baseline="-25000" dirty="0"/>
              <a:t>2</a:t>
            </a:r>
            <a:endParaRPr lang="cs-CZ" sz="1600" b="0" dirty="0"/>
          </a:p>
          <a:p>
            <a:pPr algn="l"/>
            <a:endParaRPr lang="cs-CZ" sz="1000" b="0" dirty="0"/>
          </a:p>
          <a:p>
            <a:pPr algn="l"/>
            <a:r>
              <a:rPr lang="cs-CZ" dirty="0"/>
              <a:t>C. </a:t>
            </a:r>
            <a:r>
              <a:rPr lang="cs-CZ" dirty="0">
                <a:solidFill>
                  <a:schemeClr val="folHlink"/>
                </a:solidFill>
              </a:rPr>
              <a:t>Kovová</a:t>
            </a:r>
          </a:p>
          <a:p>
            <a:pPr algn="l"/>
            <a:r>
              <a:rPr lang="cs-CZ" sz="1600" b="0" dirty="0"/>
              <a:t>- atomy kovů silně vázány v mřížce</a:t>
            </a:r>
          </a:p>
          <a:p>
            <a:pPr algn="l">
              <a:buFontTx/>
              <a:buChar char="-"/>
            </a:pPr>
            <a:r>
              <a:rPr lang="cs-CZ" sz="1600" b="0" dirty="0" smtClean="0"/>
              <a:t>pevnost</a:t>
            </a:r>
            <a:r>
              <a:rPr lang="cs-CZ" sz="1600" b="0" dirty="0"/>
              <a:t>, tvrdost </a:t>
            </a:r>
          </a:p>
          <a:p>
            <a:pPr algn="l">
              <a:buFontTx/>
              <a:buChar char="-"/>
            </a:pPr>
            <a:endParaRPr lang="cs-CZ" sz="1600" b="0" dirty="0"/>
          </a:p>
        </p:txBody>
      </p:sp>
      <p:graphicFrame>
        <p:nvGraphicFramePr>
          <p:cNvPr id="129029" name="Object 5"/>
          <p:cNvGraphicFramePr>
            <a:graphicFrameLocks noChangeAspect="1"/>
          </p:cNvGraphicFramePr>
          <p:nvPr>
            <p:ph sz="quarter" idx="2"/>
          </p:nvPr>
        </p:nvGraphicFramePr>
        <p:xfrm>
          <a:off x="5770563" y="1600200"/>
          <a:ext cx="1793875" cy="2185988"/>
        </p:xfrm>
        <a:graphic>
          <a:graphicData uri="http://schemas.openxmlformats.org/presentationml/2006/ole">
            <p:oleObj spid="_x0000_s129029" name="Graf" r:id="rId3" imgW="3604300" imgH="4404412" progId="MSGraph.Chart.8">
              <p:embed followColorScheme="full"/>
            </p:oleObj>
          </a:graphicData>
        </a:graphic>
      </p:graphicFrame>
      <p:graphicFrame>
        <p:nvGraphicFramePr>
          <p:cNvPr id="129030" name="Object 6"/>
          <p:cNvGraphicFramePr>
            <a:graphicFrameLocks noChangeAspect="1"/>
          </p:cNvGraphicFramePr>
          <p:nvPr>
            <p:ph sz="quarter" idx="3"/>
          </p:nvPr>
        </p:nvGraphicFramePr>
        <p:xfrm>
          <a:off x="5770563" y="3938588"/>
          <a:ext cx="1793875" cy="2187575"/>
        </p:xfrm>
        <a:graphic>
          <a:graphicData uri="http://schemas.openxmlformats.org/presentationml/2006/ole">
            <p:oleObj spid="_x0000_s129030" name="Graf" r:id="rId4" imgW="3604300" imgH="4404412" progId="MSGraph.Chart.8">
              <p:embed followColorScheme="full"/>
            </p:oleObj>
          </a:graphicData>
        </a:graphic>
      </p:graphicFrame>
      <p:pic>
        <p:nvPicPr>
          <p:cNvPr id="129031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95963" y="0"/>
            <a:ext cx="29432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9032" name="Text Box 8"/>
          <p:cNvSpPr txBox="1">
            <a:spLocks noChangeArrowheads="1"/>
          </p:cNvSpPr>
          <p:nvPr/>
        </p:nvSpPr>
        <p:spPr bwMode="auto">
          <a:xfrm>
            <a:off x="1908175" y="404813"/>
            <a:ext cx="3527425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Chemická vazba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ChangeArrowheads="1"/>
          </p:cNvSpPr>
          <p:nvPr/>
        </p:nvSpPr>
        <p:spPr bwMode="auto">
          <a:xfrm>
            <a:off x="323850" y="981075"/>
            <a:ext cx="6389688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endParaRPr lang="cs-CZ" sz="1600" b="0" dirty="0">
              <a:solidFill>
                <a:srgbClr val="0000FF"/>
              </a:solidFill>
            </a:endParaRPr>
          </a:p>
          <a:p>
            <a:pPr algn="l"/>
            <a:endParaRPr lang="cs-CZ" sz="1000" b="0" dirty="0">
              <a:solidFill>
                <a:srgbClr val="339933"/>
              </a:solidFill>
            </a:endParaRPr>
          </a:p>
          <a:p>
            <a:pPr algn="l"/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D. </a:t>
            </a:r>
            <a:r>
              <a:rPr lang="cs-CZ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Ion - </a:t>
            </a:r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dipól</a:t>
            </a:r>
          </a:p>
          <a:p>
            <a:pPr algn="l"/>
            <a:r>
              <a:rPr lang="cs-CZ" sz="1600" b="0" dirty="0" smtClean="0"/>
              <a:t>např</a:t>
            </a:r>
            <a:r>
              <a:rPr lang="cs-CZ" sz="1600" b="0" dirty="0"/>
              <a:t>.: </a:t>
            </a:r>
            <a:r>
              <a:rPr lang="cs-CZ" sz="1600" b="0" dirty="0" err="1"/>
              <a:t>NaCl</a:t>
            </a:r>
            <a:r>
              <a:rPr lang="cs-CZ" sz="1600" b="0" dirty="0"/>
              <a:t> rozpuštěný v H</a:t>
            </a:r>
            <a:r>
              <a:rPr lang="cs-CZ" sz="1600" b="0" baseline="-25000" dirty="0"/>
              <a:t>2</a:t>
            </a:r>
            <a:r>
              <a:rPr lang="cs-CZ" sz="1600" b="0" dirty="0"/>
              <a:t>O </a:t>
            </a:r>
          </a:p>
          <a:p>
            <a:pPr algn="l"/>
            <a:endParaRPr lang="cs-CZ" sz="1000" b="0" dirty="0"/>
          </a:p>
          <a:p>
            <a:pPr algn="l"/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E. </a:t>
            </a:r>
            <a:r>
              <a:rPr lang="cs-CZ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dipól </a:t>
            </a:r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- </a:t>
            </a:r>
            <a:r>
              <a:rPr lang="cs-CZ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dipól</a:t>
            </a:r>
            <a:endParaRPr lang="cs-CZ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l"/>
            <a:r>
              <a:rPr lang="cs-CZ" sz="1600" b="0" dirty="0"/>
              <a:t>- </a:t>
            </a:r>
            <a:r>
              <a:rPr lang="cs-CZ" sz="1600" b="0" dirty="0" smtClean="0"/>
              <a:t>Patří sem vodíkové můstky</a:t>
            </a:r>
            <a:endParaRPr lang="cs-CZ" sz="1600" b="0" dirty="0"/>
          </a:p>
          <a:p>
            <a:pPr algn="l"/>
            <a:endParaRPr lang="cs-CZ" sz="1000" b="0" dirty="0"/>
          </a:p>
          <a:p>
            <a:pPr algn="l"/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F. Ion - indukovaný dipól</a:t>
            </a:r>
          </a:p>
          <a:p>
            <a:pPr algn="l"/>
            <a:endParaRPr lang="cs-CZ" sz="1000" dirty="0">
              <a:solidFill>
                <a:srgbClr val="0000FF"/>
              </a:solidFill>
            </a:endParaRPr>
          </a:p>
          <a:p>
            <a:pPr algn="l"/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G. </a:t>
            </a:r>
            <a:r>
              <a:rPr lang="cs-CZ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dipól </a:t>
            </a:r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- indukovaný dipól</a:t>
            </a:r>
          </a:p>
          <a:p>
            <a:pPr algn="l"/>
            <a:endParaRPr lang="cs-CZ" sz="1000" b="0" dirty="0">
              <a:solidFill>
                <a:srgbClr val="008000"/>
              </a:solidFill>
            </a:endParaRPr>
          </a:p>
          <a:p>
            <a:pPr algn="l"/>
            <a:r>
              <a:rPr lang="cs-CZ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H. Indukovaný dipól - indukovaný dipól</a:t>
            </a:r>
          </a:p>
          <a:p>
            <a:pPr algn="l">
              <a:buFontTx/>
              <a:buChar char="-"/>
            </a:pPr>
            <a:r>
              <a:rPr lang="cs-CZ" sz="1600" b="0" dirty="0" smtClean="0"/>
              <a:t>van </a:t>
            </a:r>
            <a:r>
              <a:rPr lang="cs-CZ" sz="1600" b="0" dirty="0"/>
              <a:t>der </a:t>
            </a:r>
            <a:r>
              <a:rPr lang="cs-CZ" sz="1600" b="0" dirty="0" err="1"/>
              <a:t>Waalsovy</a:t>
            </a:r>
            <a:r>
              <a:rPr lang="cs-CZ" sz="1600" b="0" dirty="0"/>
              <a:t> síly, Londonovy dispersní síly</a:t>
            </a:r>
          </a:p>
          <a:p>
            <a:pPr algn="l">
              <a:buFontTx/>
              <a:buChar char="-"/>
            </a:pPr>
            <a:r>
              <a:rPr lang="cs-CZ" sz="1600" b="0" dirty="0" smtClean="0"/>
              <a:t> </a:t>
            </a:r>
            <a:r>
              <a:rPr lang="cs-CZ" sz="1600" b="0" dirty="0"/>
              <a:t>existují mezi všemi molekulami</a:t>
            </a:r>
          </a:p>
        </p:txBody>
      </p:sp>
      <p:grpSp>
        <p:nvGrpSpPr>
          <p:cNvPr id="130051" name="Group 3"/>
          <p:cNvGrpSpPr>
            <a:grpSpLocks/>
          </p:cNvGrpSpPr>
          <p:nvPr/>
        </p:nvGrpSpPr>
        <p:grpSpPr bwMode="auto">
          <a:xfrm>
            <a:off x="3198813" y="4365625"/>
            <a:ext cx="5945187" cy="2352675"/>
            <a:chOff x="1927" y="2614"/>
            <a:chExt cx="3745" cy="1482"/>
          </a:xfrm>
        </p:grpSpPr>
        <p:grpSp>
          <p:nvGrpSpPr>
            <p:cNvPr id="130052" name="Group 4"/>
            <p:cNvGrpSpPr>
              <a:grpSpLocks/>
            </p:cNvGrpSpPr>
            <p:nvPr/>
          </p:nvGrpSpPr>
          <p:grpSpPr bwMode="auto">
            <a:xfrm>
              <a:off x="1927" y="2659"/>
              <a:ext cx="3745" cy="1437"/>
              <a:chOff x="1927" y="2659"/>
              <a:chExt cx="3745" cy="1437"/>
            </a:xfrm>
          </p:grpSpPr>
          <p:pic>
            <p:nvPicPr>
              <p:cNvPr id="130053" name="Picture 5"/>
              <p:cNvPicPr>
                <a:picLocks noChangeAspect="1" noChangeArrowheads="1"/>
              </p:cNvPicPr>
              <p:nvPr/>
            </p:nvPicPr>
            <p:blipFill>
              <a:blip r:embed="rId2"/>
              <a:srcRect l="38712" r="8557"/>
              <a:stretch>
                <a:fillRect/>
              </a:stretch>
            </p:blipFill>
            <p:spPr bwMode="auto">
              <a:xfrm>
                <a:off x="3016" y="2659"/>
                <a:ext cx="2656" cy="143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sp>
            <p:nvSpPr>
              <p:cNvPr id="130054" name="Text Box 6"/>
              <p:cNvSpPr txBox="1">
                <a:spLocks noChangeArrowheads="1"/>
              </p:cNvSpPr>
              <p:nvPr/>
            </p:nvSpPr>
            <p:spPr bwMode="auto">
              <a:xfrm>
                <a:off x="1927" y="2931"/>
                <a:ext cx="1542" cy="1036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/>
                <a:r>
                  <a:rPr lang="cs-CZ" sz="1400" b="0"/>
                  <a:t>Ion-permanentní dipól</a:t>
                </a:r>
              </a:p>
              <a:p>
                <a:pPr algn="l"/>
                <a:endParaRPr lang="cs-CZ" sz="800" b="0"/>
              </a:p>
              <a:p>
                <a:pPr algn="l"/>
                <a:r>
                  <a:rPr lang="cs-CZ" sz="1400" b="0"/>
                  <a:t>Vodíková vazba       H</a:t>
                </a:r>
                <a:r>
                  <a:rPr lang="cs-CZ" sz="1400" b="0" baseline="-25000"/>
                  <a:t>2</a:t>
                </a:r>
                <a:r>
                  <a:rPr lang="cs-CZ" sz="1400" b="0"/>
                  <a:t>O</a:t>
                </a:r>
              </a:p>
              <a:p>
                <a:pPr algn="l"/>
                <a:endParaRPr lang="cs-CZ" sz="800" b="0"/>
              </a:p>
              <a:p>
                <a:pPr algn="l"/>
                <a:r>
                  <a:rPr lang="cs-CZ" sz="1400" b="0"/>
                  <a:t>Perm.-perm. dipól   HCl</a:t>
                </a:r>
              </a:p>
              <a:p>
                <a:pPr algn="l"/>
                <a:endParaRPr lang="cs-CZ" sz="800" b="0"/>
              </a:p>
              <a:p>
                <a:pPr algn="l"/>
                <a:r>
                  <a:rPr lang="cs-CZ" sz="1400" b="0"/>
                  <a:t>Perm.-induk. dipól  HCl-Ar</a:t>
                </a:r>
              </a:p>
              <a:p>
                <a:pPr algn="l"/>
                <a:endParaRPr lang="cs-CZ" sz="800" b="0"/>
              </a:p>
              <a:p>
                <a:pPr algn="l"/>
                <a:r>
                  <a:rPr lang="cs-CZ" sz="1400" b="0"/>
                  <a:t>Induk.-induk. dipól  He</a:t>
                </a:r>
              </a:p>
            </p:txBody>
          </p:sp>
          <p:sp>
            <p:nvSpPr>
              <p:cNvPr id="130055" name="Text Box 7"/>
              <p:cNvSpPr txBox="1">
                <a:spLocks noChangeArrowheads="1"/>
              </p:cNvSpPr>
              <p:nvPr/>
            </p:nvSpPr>
            <p:spPr bwMode="auto">
              <a:xfrm>
                <a:off x="3016" y="2659"/>
                <a:ext cx="409" cy="231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>
                <a:spAutoFit/>
              </a:bodyPr>
              <a:lstStyle/>
              <a:p>
                <a:pPr algn="l"/>
                <a:endParaRPr lang="cs-CZ" b="0"/>
              </a:p>
            </p:txBody>
          </p:sp>
        </p:grpSp>
        <p:sp>
          <p:nvSpPr>
            <p:cNvPr id="130056" name="Text Box 8"/>
            <p:cNvSpPr txBox="1">
              <a:spLocks noChangeArrowheads="1"/>
            </p:cNvSpPr>
            <p:nvPr/>
          </p:nvSpPr>
          <p:spPr bwMode="auto">
            <a:xfrm>
              <a:off x="5012" y="2614"/>
              <a:ext cx="47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cs-CZ" sz="1400"/>
                <a:t>kJ/mol</a:t>
              </a:r>
            </a:p>
          </p:txBody>
        </p:sp>
      </p:grpSp>
      <p:sp>
        <p:nvSpPr>
          <p:cNvPr id="130058" name="Text Box 10"/>
          <p:cNvSpPr txBox="1">
            <a:spLocks noChangeArrowheads="1"/>
          </p:cNvSpPr>
          <p:nvPr/>
        </p:nvSpPr>
        <p:spPr bwMode="auto">
          <a:xfrm>
            <a:off x="571472" y="188913"/>
            <a:ext cx="6715171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pPr algn="l"/>
            <a:r>
              <a:rPr lang="cs-CZ" sz="2400" dirty="0" smtClean="0">
                <a:solidFill>
                  <a:srgbClr val="FFC000"/>
                </a:solidFill>
              </a:rPr>
              <a:t>Slabé vazebné interakce – </a:t>
            </a:r>
            <a:r>
              <a:rPr lang="cs-CZ" sz="2400" dirty="0" err="1" smtClean="0">
                <a:solidFill>
                  <a:srgbClr val="FFC000"/>
                </a:solidFill>
              </a:rPr>
              <a:t>mezimolekulové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Text Box 2"/>
          <p:cNvSpPr txBox="1">
            <a:spLocks noChangeArrowheads="1"/>
          </p:cNvSpPr>
          <p:nvPr/>
        </p:nvSpPr>
        <p:spPr bwMode="auto">
          <a:xfrm>
            <a:off x="611188" y="188913"/>
            <a:ext cx="8027987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Iontová </a:t>
            </a:r>
            <a:r>
              <a:rPr lang="cs-CZ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↔ kovalentní </a:t>
            </a:r>
            <a:r>
              <a:rPr lang="cs-CZ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↔</a:t>
            </a:r>
            <a:r>
              <a:rPr lang="cs-CZ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 kovová vazba </a:t>
            </a:r>
            <a:r>
              <a:rPr lang="en-US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~</a:t>
            </a:r>
            <a:r>
              <a:rPr lang="cs-CZ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 </a:t>
            </a:r>
            <a:r>
              <a:rPr lang="el-GR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Δ</a:t>
            </a:r>
            <a:r>
              <a:rPr lang="el-GR" sz="240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χ</a:t>
            </a:r>
          </a:p>
        </p:txBody>
      </p:sp>
      <p:grpSp>
        <p:nvGrpSpPr>
          <p:cNvPr id="131075" name="Group 3"/>
          <p:cNvGrpSpPr>
            <a:grpSpLocks/>
          </p:cNvGrpSpPr>
          <p:nvPr/>
        </p:nvGrpSpPr>
        <p:grpSpPr bwMode="auto">
          <a:xfrm>
            <a:off x="5795963" y="1268413"/>
            <a:ext cx="1760537" cy="792162"/>
            <a:chOff x="3404" y="3160"/>
            <a:chExt cx="1109" cy="499"/>
          </a:xfrm>
        </p:grpSpPr>
        <p:sp>
          <p:nvSpPr>
            <p:cNvPr id="131076" name="Rectangle 4"/>
            <p:cNvSpPr>
              <a:spLocks noChangeArrowheads="1"/>
            </p:cNvSpPr>
            <p:nvPr/>
          </p:nvSpPr>
          <p:spPr bwMode="auto">
            <a:xfrm>
              <a:off x="3404" y="3160"/>
              <a:ext cx="1088" cy="499"/>
            </a:xfrm>
            <a:prstGeom prst="rect">
              <a:avLst/>
            </a:prstGeom>
            <a:solidFill>
              <a:srgbClr val="3399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1077" name="Line 5"/>
            <p:cNvSpPr>
              <a:spLocks noChangeShapeType="1"/>
            </p:cNvSpPr>
            <p:nvPr/>
          </p:nvSpPr>
          <p:spPr bwMode="auto">
            <a:xfrm flipV="1">
              <a:off x="3517" y="3227"/>
              <a:ext cx="0" cy="33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31078" name="Line 6"/>
            <p:cNvSpPr>
              <a:spLocks noChangeShapeType="1"/>
            </p:cNvSpPr>
            <p:nvPr/>
          </p:nvSpPr>
          <p:spPr bwMode="auto">
            <a:xfrm>
              <a:off x="3629" y="3260"/>
              <a:ext cx="713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31079" name="Text Box 7"/>
            <p:cNvSpPr txBox="1">
              <a:spLocks noChangeArrowheads="1"/>
            </p:cNvSpPr>
            <p:nvPr/>
          </p:nvSpPr>
          <p:spPr bwMode="auto">
            <a:xfrm>
              <a:off x="3651" y="3294"/>
              <a:ext cx="86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2000" b="0">
                  <a:latin typeface="Times New Roman" pitchFamily="18" charset="0"/>
                  <a:cs typeface="Times New Roman" pitchFamily="18" charset="0"/>
                </a:rPr>
                <a:t>  </a:t>
              </a:r>
              <a:r>
                <a:rPr lang="el-GR" sz="2000" b="0">
                  <a:latin typeface="Times New Roman" pitchFamily="18" charset="0"/>
                  <a:cs typeface="Times New Roman" pitchFamily="18" charset="0"/>
                </a:rPr>
                <a:t>χ</a:t>
              </a:r>
              <a:r>
                <a:rPr lang="cs-CZ" sz="2000" b="0">
                  <a:latin typeface="Times New Roman" pitchFamily="18" charset="0"/>
                  <a:cs typeface="Arial" pitchFamily="34" charset="0"/>
                </a:rPr>
                <a:t> roste</a:t>
              </a:r>
              <a:endParaRPr lang="el-GR" sz="2000" b="0">
                <a:latin typeface="Times New Roman" pitchFamily="18" charset="0"/>
                <a:cs typeface="Arial" pitchFamily="34" charset="0"/>
              </a:endParaRPr>
            </a:p>
          </p:txBody>
        </p:sp>
      </p:grpSp>
      <p:sp>
        <p:nvSpPr>
          <p:cNvPr id="131080" name="Line 8"/>
          <p:cNvSpPr>
            <a:spLocks noChangeShapeType="1"/>
          </p:cNvSpPr>
          <p:nvPr/>
        </p:nvSpPr>
        <p:spPr bwMode="auto">
          <a:xfrm>
            <a:off x="3851275" y="4652963"/>
            <a:ext cx="2520950" cy="0"/>
          </a:xfrm>
          <a:prstGeom prst="line">
            <a:avLst/>
          </a:prstGeom>
          <a:noFill/>
          <a:ln w="9525">
            <a:noFill/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pic>
        <p:nvPicPr>
          <p:cNvPr id="131081" name="Picture 9" descr="ch07f46"/>
          <p:cNvPicPr>
            <a:picLocks noChangeAspect="1" noChangeArrowheads="1"/>
          </p:cNvPicPr>
          <p:nvPr/>
        </p:nvPicPr>
        <p:blipFill>
          <a:blip r:embed="rId3"/>
          <a:srcRect l="8311" r="6650"/>
          <a:stretch>
            <a:fillRect/>
          </a:stretch>
        </p:blipFill>
        <p:spPr bwMode="auto">
          <a:xfrm>
            <a:off x="179388" y="981075"/>
            <a:ext cx="4303712" cy="3663950"/>
          </a:xfrm>
          <a:prstGeom prst="rect">
            <a:avLst/>
          </a:prstGeom>
          <a:noFill/>
        </p:spPr>
      </p:pic>
      <p:grpSp>
        <p:nvGrpSpPr>
          <p:cNvPr id="131082" name="Group 10"/>
          <p:cNvGrpSpPr>
            <a:grpSpLocks/>
          </p:cNvGrpSpPr>
          <p:nvPr/>
        </p:nvGrpSpPr>
        <p:grpSpPr bwMode="auto">
          <a:xfrm>
            <a:off x="4572000" y="2276475"/>
            <a:ext cx="4438650" cy="3430588"/>
            <a:chOff x="2880" y="2024"/>
            <a:chExt cx="2796" cy="2161"/>
          </a:xfrm>
        </p:grpSpPr>
        <p:graphicFrame>
          <p:nvGraphicFramePr>
            <p:cNvPr id="131083" name="Object 11"/>
            <p:cNvGraphicFramePr>
              <a:graphicFrameLocks noChangeAspect="1"/>
            </p:cNvGraphicFramePr>
            <p:nvPr/>
          </p:nvGraphicFramePr>
          <p:xfrm>
            <a:off x="2880" y="2024"/>
            <a:ext cx="2796" cy="2161"/>
          </p:xfrm>
          <a:graphic>
            <a:graphicData uri="http://schemas.openxmlformats.org/presentationml/2006/ole">
              <p:oleObj spid="_x0000_s131083" name="Graph" r:id="rId4" imgW="5088600" imgH="3929400" progId="">
                <p:embed/>
              </p:oleObj>
            </a:graphicData>
          </a:graphic>
        </p:graphicFrame>
        <p:sp>
          <p:nvSpPr>
            <p:cNvPr id="131084" name="Line 12"/>
            <p:cNvSpPr>
              <a:spLocks noChangeShapeType="1"/>
            </p:cNvSpPr>
            <p:nvPr/>
          </p:nvSpPr>
          <p:spPr bwMode="auto">
            <a:xfrm flipV="1">
              <a:off x="3606" y="3339"/>
              <a:ext cx="0" cy="499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31085" name="Line 13"/>
            <p:cNvSpPr>
              <a:spLocks noChangeShapeType="1"/>
            </p:cNvSpPr>
            <p:nvPr/>
          </p:nvSpPr>
          <p:spPr bwMode="auto">
            <a:xfrm flipV="1">
              <a:off x="4422" y="3339"/>
              <a:ext cx="0" cy="499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31086" name="Group 14"/>
          <p:cNvGrpSpPr>
            <a:grpSpLocks/>
          </p:cNvGrpSpPr>
          <p:nvPr/>
        </p:nvGrpSpPr>
        <p:grpSpPr bwMode="auto">
          <a:xfrm>
            <a:off x="539750" y="5286388"/>
            <a:ext cx="3816350" cy="1382700"/>
            <a:chOff x="884" y="2568"/>
            <a:chExt cx="2404" cy="996"/>
          </a:xfrm>
        </p:grpSpPr>
        <p:sp>
          <p:nvSpPr>
            <p:cNvPr id="131087" name="Text Box 15"/>
            <p:cNvSpPr txBox="1">
              <a:spLocks noChangeArrowheads="1"/>
            </p:cNvSpPr>
            <p:nvPr/>
          </p:nvSpPr>
          <p:spPr bwMode="auto">
            <a:xfrm>
              <a:off x="884" y="2568"/>
              <a:ext cx="2404" cy="996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1400" dirty="0" err="1"/>
                <a:t>Iontovost</a:t>
              </a:r>
              <a:r>
                <a:rPr lang="cs-CZ" sz="1400" dirty="0"/>
                <a:t> roste</a:t>
              </a:r>
            </a:p>
            <a:p>
              <a:pPr>
                <a:spcBef>
                  <a:spcPct val="50000"/>
                </a:spcBef>
              </a:pPr>
              <a:endParaRPr lang="cs-CZ" sz="1400" dirty="0">
                <a:cs typeface="Arial" pitchFamily="34" charset="0"/>
              </a:endParaRPr>
            </a:p>
            <a:p>
              <a:pPr>
                <a:spcBef>
                  <a:spcPct val="50000"/>
                </a:spcBef>
              </a:pPr>
              <a:r>
                <a:rPr lang="cs-CZ" sz="1400" b="0" dirty="0" err="1"/>
                <a:t>LiCl</a:t>
              </a:r>
              <a:r>
                <a:rPr lang="cs-CZ" sz="1400" b="0" dirty="0"/>
                <a:t> </a:t>
              </a:r>
              <a:r>
                <a:rPr lang="en-US" sz="1400" b="0" dirty="0">
                  <a:cs typeface="Arial" pitchFamily="34" charset="0"/>
                </a:rPr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NaCl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KCl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RbCl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CsCl</a:t>
              </a:r>
              <a:endParaRPr lang="cs-CZ" sz="1400" b="0" dirty="0"/>
            </a:p>
            <a:p>
              <a:pPr>
                <a:spcBef>
                  <a:spcPct val="50000"/>
                </a:spcBef>
              </a:pPr>
              <a:r>
                <a:rPr lang="cs-CZ" sz="1400" b="0" dirty="0" err="1"/>
                <a:t>NaI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NaBr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NaCl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NaF</a:t>
              </a:r>
              <a:endParaRPr lang="cs-CZ" sz="1400" b="0" dirty="0"/>
            </a:p>
            <a:p>
              <a:pPr>
                <a:spcBef>
                  <a:spcPct val="50000"/>
                </a:spcBef>
              </a:pPr>
              <a:r>
                <a:rPr lang="cs-CZ" sz="1400" b="0" dirty="0" err="1"/>
                <a:t>AlN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MgO</a:t>
              </a:r>
              <a:r>
                <a:rPr lang="cs-CZ" sz="1400" b="0" dirty="0"/>
                <a:t> </a:t>
              </a:r>
              <a:r>
                <a:rPr lang="en-US" sz="1400" b="0" dirty="0"/>
                <a:t>&lt;</a:t>
              </a:r>
              <a:r>
                <a:rPr lang="cs-CZ" sz="1400" b="0" dirty="0"/>
                <a:t> </a:t>
              </a:r>
              <a:r>
                <a:rPr lang="cs-CZ" sz="1400" b="0" dirty="0" err="1"/>
                <a:t>NaF</a:t>
              </a:r>
              <a:endParaRPr lang="cs-CZ" sz="1400" b="0" dirty="0"/>
            </a:p>
          </p:txBody>
        </p:sp>
        <p:sp>
          <p:nvSpPr>
            <p:cNvPr id="131088" name="Line 16"/>
            <p:cNvSpPr>
              <a:spLocks noChangeShapeType="1"/>
            </p:cNvSpPr>
            <p:nvPr/>
          </p:nvSpPr>
          <p:spPr bwMode="auto">
            <a:xfrm>
              <a:off x="1338" y="2840"/>
              <a:ext cx="1542" cy="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31089" name="Group 17"/>
          <p:cNvGrpSpPr>
            <a:grpSpLocks/>
          </p:cNvGrpSpPr>
          <p:nvPr/>
        </p:nvGrpSpPr>
        <p:grpSpPr bwMode="auto">
          <a:xfrm>
            <a:off x="4500563" y="5734050"/>
            <a:ext cx="4321175" cy="976313"/>
            <a:chOff x="2835" y="3612"/>
            <a:chExt cx="2722" cy="615"/>
          </a:xfrm>
        </p:grpSpPr>
        <p:pic>
          <p:nvPicPr>
            <p:cNvPr id="131090" name="Picture 18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835" y="3702"/>
              <a:ext cx="816" cy="42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</p:pic>
        <p:pic>
          <p:nvPicPr>
            <p:cNvPr id="131091" name="Picture 19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3606" y="3612"/>
              <a:ext cx="833" cy="61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</p:pic>
        <p:pic>
          <p:nvPicPr>
            <p:cNvPr id="131092" name="Picture 20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4513" y="3657"/>
              <a:ext cx="1044" cy="4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</p:pic>
      </p:grpSp>
      <p:sp>
        <p:nvSpPr>
          <p:cNvPr id="21" name="TextovéPole 20"/>
          <p:cNvSpPr txBox="1"/>
          <p:nvPr/>
        </p:nvSpPr>
        <p:spPr>
          <a:xfrm>
            <a:off x="500034" y="4643446"/>
            <a:ext cx="9286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1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1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Line 2"/>
          <p:cNvSpPr>
            <a:spLocks noChangeShapeType="1"/>
          </p:cNvSpPr>
          <p:nvPr/>
        </p:nvSpPr>
        <p:spPr bwMode="auto">
          <a:xfrm>
            <a:off x="755650" y="6381750"/>
            <a:ext cx="2160588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132099" name="Group 3"/>
          <p:cNvGrpSpPr>
            <a:grpSpLocks/>
          </p:cNvGrpSpPr>
          <p:nvPr/>
        </p:nvGrpSpPr>
        <p:grpSpPr bwMode="auto">
          <a:xfrm>
            <a:off x="285720" y="1714488"/>
            <a:ext cx="2447925" cy="2881313"/>
            <a:chOff x="225" y="1117"/>
            <a:chExt cx="1542" cy="1815"/>
          </a:xfrm>
        </p:grpSpPr>
        <p:sp>
          <p:nvSpPr>
            <p:cNvPr id="132100" name="Text Box 4"/>
            <p:cNvSpPr txBox="1">
              <a:spLocks noChangeArrowheads="1"/>
            </p:cNvSpPr>
            <p:nvPr/>
          </p:nvSpPr>
          <p:spPr bwMode="auto">
            <a:xfrm>
              <a:off x="225" y="2602"/>
              <a:ext cx="1542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cs-CZ" sz="1400" b="0" dirty="0" smtClean="0"/>
                <a:t>Molekula </a:t>
              </a:r>
              <a:r>
                <a:rPr lang="cs-CZ" sz="1400" b="0" dirty="0" err="1" smtClean="0"/>
                <a:t>NaCl</a:t>
              </a:r>
              <a:r>
                <a:rPr lang="cs-CZ" sz="1400" b="0" dirty="0" smtClean="0"/>
                <a:t> neexistuje</a:t>
              </a:r>
              <a:endParaRPr lang="cs-CZ" sz="1400" b="0" dirty="0"/>
            </a:p>
            <a:p>
              <a:pPr algn="l"/>
              <a:r>
                <a:rPr lang="cs-CZ" sz="1400" b="0" dirty="0"/>
                <a:t>Nekonečná </a:t>
              </a:r>
              <a:r>
                <a:rPr lang="cs-CZ" sz="1400" b="0" dirty="0" smtClean="0"/>
                <a:t>mřížka</a:t>
              </a:r>
              <a:endParaRPr lang="cs-CZ" sz="1400" b="0" baseline="30000" dirty="0"/>
            </a:p>
          </p:txBody>
        </p:sp>
        <p:pic>
          <p:nvPicPr>
            <p:cNvPr id="132101" name="Picture 5" descr="Obrázek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31" y="1117"/>
              <a:ext cx="1088" cy="1059"/>
            </a:xfrm>
            <a:prstGeom prst="rect">
              <a:avLst/>
            </a:prstGeom>
            <a:noFill/>
          </p:spPr>
        </p:pic>
      </p:grpSp>
      <p:sp>
        <p:nvSpPr>
          <p:cNvPr id="132102" name="Rectangle 6"/>
          <p:cNvSpPr>
            <a:spLocks noGrp="1" noChangeArrowheads="1"/>
          </p:cNvSpPr>
          <p:nvPr>
            <p:ph type="title"/>
          </p:nvPr>
        </p:nvSpPr>
        <p:spPr>
          <a:xfrm>
            <a:off x="2195513" y="188913"/>
            <a:ext cx="4537075" cy="539750"/>
          </a:xfrm>
          <a:solidFill>
            <a:schemeClr val="accent1"/>
          </a:solidFill>
          <a:ln/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Iontová vazba </a:t>
            </a:r>
            <a:endParaRPr lang="cs-CZ" sz="2400">
              <a:solidFill>
                <a:srgbClr val="0000CC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grpSp>
        <p:nvGrpSpPr>
          <p:cNvPr id="132116" name="Group 20"/>
          <p:cNvGrpSpPr>
            <a:grpSpLocks/>
          </p:cNvGrpSpPr>
          <p:nvPr/>
        </p:nvGrpSpPr>
        <p:grpSpPr bwMode="auto">
          <a:xfrm>
            <a:off x="468313" y="1052513"/>
            <a:ext cx="2087562" cy="576262"/>
            <a:chOff x="295" y="663"/>
            <a:chExt cx="1315" cy="363"/>
          </a:xfrm>
        </p:grpSpPr>
        <p:sp>
          <p:nvSpPr>
            <p:cNvPr id="132117" name="Text Box 21"/>
            <p:cNvSpPr txBox="1">
              <a:spLocks noChangeArrowheads="1"/>
            </p:cNvSpPr>
            <p:nvPr/>
          </p:nvSpPr>
          <p:spPr bwMode="auto">
            <a:xfrm>
              <a:off x="385" y="709"/>
              <a:ext cx="1112" cy="231"/>
            </a:xfrm>
            <a:prstGeom prst="rect">
              <a:avLst/>
            </a:prstGeom>
            <a:noFill/>
            <a:ln w="9525" algn="ctr">
              <a:solidFill>
                <a:schemeClr val="accent2">
                  <a:lumMod val="50000"/>
                </a:schemeClr>
              </a:solidFill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dirty="0">
                  <a:solidFill>
                    <a:schemeClr val="tx2">
                      <a:lumMod val="85000"/>
                      <a:lumOff val="15000"/>
                    </a:schemeClr>
                  </a:solidFill>
                </a:rPr>
                <a:t>nesměrová</a:t>
              </a:r>
            </a:p>
          </p:txBody>
        </p:sp>
        <p:sp>
          <p:nvSpPr>
            <p:cNvPr id="132118" name="Oval 22"/>
            <p:cNvSpPr>
              <a:spLocks noChangeArrowheads="1"/>
            </p:cNvSpPr>
            <p:nvPr/>
          </p:nvSpPr>
          <p:spPr bwMode="auto">
            <a:xfrm>
              <a:off x="295" y="663"/>
              <a:ext cx="1315" cy="363"/>
            </a:xfrm>
            <a:prstGeom prst="ellipse">
              <a:avLst/>
            </a:prstGeom>
            <a:noFill/>
            <a:ln w="9525" algn="ctr">
              <a:solidFill>
                <a:schemeClr val="accent2">
                  <a:lumMod val="50000"/>
                </a:schemeClr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32123" name="Group 27"/>
          <p:cNvGrpSpPr>
            <a:grpSpLocks/>
          </p:cNvGrpSpPr>
          <p:nvPr/>
        </p:nvGrpSpPr>
        <p:grpSpPr bwMode="auto">
          <a:xfrm>
            <a:off x="2916238" y="1125538"/>
            <a:ext cx="3589337" cy="2890837"/>
            <a:chOff x="1837" y="709"/>
            <a:chExt cx="2261" cy="1821"/>
          </a:xfrm>
        </p:grpSpPr>
        <p:pic>
          <p:nvPicPr>
            <p:cNvPr id="132103" name="Picture 7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837" y="709"/>
              <a:ext cx="1297" cy="1821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</p:pic>
        <p:sp>
          <p:nvSpPr>
            <p:cNvPr id="132119" name="Rectangle 23"/>
            <p:cNvSpPr>
              <a:spLocks noChangeArrowheads="1"/>
            </p:cNvSpPr>
            <p:nvPr/>
          </p:nvSpPr>
          <p:spPr bwMode="auto">
            <a:xfrm>
              <a:off x="2608" y="1933"/>
              <a:ext cx="1344" cy="594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cs-CZ" sz="1400" b="0" dirty="0"/>
                <a:t>elektrostatická přitažlivá energie mezi kladnými a zápornými ionty (dlouhý dosah)</a:t>
              </a:r>
              <a:endParaRPr lang="en-US" sz="1400" dirty="0">
                <a:solidFill>
                  <a:schemeClr val="accent2"/>
                </a:solidFill>
              </a:endParaRPr>
            </a:p>
          </p:txBody>
        </p:sp>
        <p:sp>
          <p:nvSpPr>
            <p:cNvPr id="132120" name="Rectangle 24"/>
            <p:cNvSpPr>
              <a:spLocks noChangeArrowheads="1"/>
            </p:cNvSpPr>
            <p:nvPr/>
          </p:nvSpPr>
          <p:spPr bwMode="auto">
            <a:xfrm>
              <a:off x="2562" y="709"/>
              <a:ext cx="1536" cy="46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cs-CZ" sz="1400" b="0" dirty="0"/>
                <a:t>elektrostatická odpudivá energie mezi elektronovými obaly sousedních atomů</a:t>
              </a:r>
              <a:endParaRPr lang="en-US" sz="1400" dirty="0">
                <a:solidFill>
                  <a:schemeClr val="accent2"/>
                </a:solidFill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642910" y="3500438"/>
            <a:ext cx="85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86116" y="4286256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2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2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3" name="Rectangle 3"/>
          <p:cNvSpPr>
            <a:spLocks noChangeArrowheads="1"/>
          </p:cNvSpPr>
          <p:nvPr/>
        </p:nvSpPr>
        <p:spPr bwMode="auto">
          <a:xfrm>
            <a:off x="179388" y="1989138"/>
            <a:ext cx="68580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 algn="l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1600">
                <a:solidFill>
                  <a:schemeClr val="hlink"/>
                </a:solidFill>
              </a:rPr>
              <a:t>větší</a:t>
            </a:r>
            <a:r>
              <a:rPr lang="en-US" sz="1600">
                <a:solidFill>
                  <a:schemeClr val="hlink"/>
                </a:solidFill>
              </a:rPr>
              <a:t> ion = </a:t>
            </a:r>
            <a:r>
              <a:rPr lang="cs-CZ" sz="1600">
                <a:solidFill>
                  <a:schemeClr val="hlink"/>
                </a:solidFill>
              </a:rPr>
              <a:t>slabší přitahování</a:t>
            </a:r>
            <a:r>
              <a:rPr lang="en-US" sz="1600">
                <a:solidFill>
                  <a:schemeClr val="hlink"/>
                </a:solidFill>
              </a:rPr>
              <a:t> = </a:t>
            </a:r>
            <a:r>
              <a:rPr lang="cs-CZ" sz="1600">
                <a:solidFill>
                  <a:schemeClr val="hlink"/>
                </a:solidFill>
              </a:rPr>
              <a:t>menší mřížková energie </a:t>
            </a:r>
            <a:endParaRPr lang="en-US" sz="1600">
              <a:solidFill>
                <a:schemeClr val="hlink"/>
              </a:solidFill>
            </a:endParaRPr>
          </a:p>
        </p:txBody>
      </p:sp>
      <p:grpSp>
        <p:nvGrpSpPr>
          <p:cNvPr id="133124" name="Group 4"/>
          <p:cNvGrpSpPr>
            <a:grpSpLocks/>
          </p:cNvGrpSpPr>
          <p:nvPr/>
        </p:nvGrpSpPr>
        <p:grpSpPr bwMode="auto">
          <a:xfrm>
            <a:off x="6804025" y="1557338"/>
            <a:ext cx="2114550" cy="3665537"/>
            <a:chOff x="3696" y="404"/>
            <a:chExt cx="1816" cy="3030"/>
          </a:xfrm>
        </p:grpSpPr>
        <p:pic>
          <p:nvPicPr>
            <p:cNvPr id="133125" name="Picture 4" descr="09_06-02UN[1]"/>
            <p:cNvPicPr>
              <a:picLocks noChangeAspect="1" noChangeArrowheads="1"/>
            </p:cNvPicPr>
            <p:nvPr/>
          </p:nvPicPr>
          <p:blipFill>
            <a:blip r:embed="rId2" cstate="print"/>
            <a:srcRect b="4063"/>
            <a:stretch>
              <a:fillRect/>
            </a:stretch>
          </p:blipFill>
          <p:spPr bwMode="auto">
            <a:xfrm>
              <a:off x="3696" y="480"/>
              <a:ext cx="1474" cy="29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3126" name="Text Box 6"/>
            <p:cNvSpPr txBox="1">
              <a:spLocks noChangeArrowheads="1"/>
            </p:cNvSpPr>
            <p:nvPr/>
          </p:nvSpPr>
          <p:spPr bwMode="auto">
            <a:xfrm>
              <a:off x="4896" y="788"/>
              <a:ext cx="507" cy="2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cs-CZ" sz="1600"/>
                <a:t>-834</a:t>
              </a:r>
            </a:p>
          </p:txBody>
        </p:sp>
        <p:sp>
          <p:nvSpPr>
            <p:cNvPr id="133127" name="Text Box 7"/>
            <p:cNvSpPr txBox="1">
              <a:spLocks noChangeArrowheads="1"/>
            </p:cNvSpPr>
            <p:nvPr/>
          </p:nvSpPr>
          <p:spPr bwMode="auto">
            <a:xfrm>
              <a:off x="4800" y="404"/>
              <a:ext cx="712" cy="2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cs-CZ" sz="1600"/>
                <a:t>kJ/mol</a:t>
              </a:r>
            </a:p>
          </p:txBody>
        </p:sp>
        <p:sp>
          <p:nvSpPr>
            <p:cNvPr id="133128" name="Text Box 8"/>
            <p:cNvSpPr txBox="1">
              <a:spLocks noChangeArrowheads="1"/>
            </p:cNvSpPr>
            <p:nvPr/>
          </p:nvSpPr>
          <p:spPr bwMode="auto">
            <a:xfrm>
              <a:off x="4945" y="1556"/>
              <a:ext cx="507" cy="2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cs-CZ" sz="1600"/>
                <a:t>-787</a:t>
              </a:r>
            </a:p>
          </p:txBody>
        </p:sp>
        <p:sp>
          <p:nvSpPr>
            <p:cNvPr id="133129" name="Text Box 9"/>
            <p:cNvSpPr txBox="1">
              <a:spLocks noChangeArrowheads="1"/>
            </p:cNvSpPr>
            <p:nvPr/>
          </p:nvSpPr>
          <p:spPr bwMode="auto">
            <a:xfrm>
              <a:off x="4945" y="2132"/>
              <a:ext cx="507" cy="2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cs-CZ" sz="1600"/>
                <a:t>-701</a:t>
              </a:r>
            </a:p>
          </p:txBody>
        </p:sp>
        <p:sp>
          <p:nvSpPr>
            <p:cNvPr id="133130" name="Text Box 10"/>
            <p:cNvSpPr txBox="1">
              <a:spLocks noChangeArrowheads="1"/>
            </p:cNvSpPr>
            <p:nvPr/>
          </p:nvSpPr>
          <p:spPr bwMode="auto">
            <a:xfrm>
              <a:off x="4992" y="2900"/>
              <a:ext cx="507" cy="2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/>
              <a:r>
                <a:rPr lang="cs-CZ" sz="1600"/>
                <a:t>-657</a:t>
              </a:r>
            </a:p>
          </p:txBody>
        </p:sp>
      </p:grpSp>
      <p:grpSp>
        <p:nvGrpSpPr>
          <p:cNvPr id="133132" name="Group 12"/>
          <p:cNvGrpSpPr>
            <a:grpSpLocks/>
          </p:cNvGrpSpPr>
          <p:nvPr/>
        </p:nvGrpSpPr>
        <p:grpSpPr bwMode="auto">
          <a:xfrm>
            <a:off x="1835150" y="3789363"/>
            <a:ext cx="3211513" cy="1720850"/>
            <a:chOff x="487" y="2736"/>
            <a:chExt cx="2576" cy="1372"/>
          </a:xfrm>
        </p:grpSpPr>
        <p:grpSp>
          <p:nvGrpSpPr>
            <p:cNvPr id="133133" name="Group 13"/>
            <p:cNvGrpSpPr>
              <a:grpSpLocks/>
            </p:cNvGrpSpPr>
            <p:nvPr/>
          </p:nvGrpSpPr>
          <p:grpSpPr bwMode="auto">
            <a:xfrm>
              <a:off x="487" y="2784"/>
              <a:ext cx="1071" cy="1324"/>
              <a:chOff x="199" y="2304"/>
              <a:chExt cx="1071" cy="1324"/>
            </a:xfrm>
          </p:grpSpPr>
          <p:sp>
            <p:nvSpPr>
              <p:cNvPr id="133134" name="Text Box 4"/>
              <p:cNvSpPr txBox="1">
                <a:spLocks noChangeArrowheads="1"/>
              </p:cNvSpPr>
              <p:nvPr/>
            </p:nvSpPr>
            <p:spPr bwMode="auto">
              <a:xfrm>
                <a:off x="199" y="3360"/>
                <a:ext cx="1037" cy="26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r"/>
                <a:r>
                  <a:rPr lang="en-US" sz="1600"/>
                  <a:t>-910 kJ/mol</a:t>
                </a:r>
              </a:p>
            </p:txBody>
          </p:sp>
          <p:pic>
            <p:nvPicPr>
              <p:cNvPr id="133135" name="Picture 6" descr="09_06-03UN[1]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r="56010" b="7933"/>
              <a:stretch>
                <a:fillRect/>
              </a:stretch>
            </p:blipFill>
            <p:spPr bwMode="auto">
              <a:xfrm>
                <a:off x="336" y="2304"/>
                <a:ext cx="934" cy="86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grpSp>
          <p:nvGrpSpPr>
            <p:cNvPr id="133136" name="Group 16"/>
            <p:cNvGrpSpPr>
              <a:grpSpLocks/>
            </p:cNvGrpSpPr>
            <p:nvPr/>
          </p:nvGrpSpPr>
          <p:grpSpPr bwMode="auto">
            <a:xfrm>
              <a:off x="1824" y="2736"/>
              <a:ext cx="1239" cy="1372"/>
              <a:chOff x="1920" y="2304"/>
              <a:chExt cx="1239" cy="1372"/>
            </a:xfrm>
          </p:grpSpPr>
          <p:sp>
            <p:nvSpPr>
              <p:cNvPr id="133137" name="Text Box 5"/>
              <p:cNvSpPr txBox="1">
                <a:spLocks noChangeArrowheads="1"/>
              </p:cNvSpPr>
              <p:nvPr/>
            </p:nvSpPr>
            <p:spPr bwMode="auto">
              <a:xfrm>
                <a:off x="1965" y="3408"/>
                <a:ext cx="1127" cy="26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r"/>
                <a:r>
                  <a:rPr lang="en-US" sz="1600"/>
                  <a:t>-3414 kJ/mol</a:t>
                </a:r>
              </a:p>
            </p:txBody>
          </p:sp>
          <p:pic>
            <p:nvPicPr>
              <p:cNvPr id="133138" name="Picture 7" descr="09_06-03UN[1]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 l="48360" b="7933"/>
              <a:stretch>
                <a:fillRect/>
              </a:stretch>
            </p:blipFill>
            <p:spPr bwMode="auto">
              <a:xfrm>
                <a:off x="1920" y="2304"/>
                <a:ext cx="1239" cy="9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sp>
        <p:nvSpPr>
          <p:cNvPr id="133139" name="Rectangle 19"/>
          <p:cNvSpPr>
            <a:spLocks noChangeArrowheads="1"/>
          </p:cNvSpPr>
          <p:nvPr/>
        </p:nvSpPr>
        <p:spPr bwMode="auto">
          <a:xfrm>
            <a:off x="179388" y="2997200"/>
            <a:ext cx="6354762" cy="630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lvl="1" algn="l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1600">
                <a:solidFill>
                  <a:schemeClr val="hlink"/>
                </a:solidFill>
              </a:rPr>
              <a:t>větší náboj</a:t>
            </a:r>
            <a:r>
              <a:rPr lang="en-US" sz="1600">
                <a:solidFill>
                  <a:schemeClr val="hlink"/>
                </a:solidFill>
              </a:rPr>
              <a:t> = </a:t>
            </a:r>
            <a:r>
              <a:rPr lang="cs-CZ" sz="1600">
                <a:solidFill>
                  <a:schemeClr val="hlink"/>
                </a:solidFill>
              </a:rPr>
              <a:t>silnější přitahování</a:t>
            </a:r>
            <a:r>
              <a:rPr lang="en-US" sz="1600">
                <a:solidFill>
                  <a:schemeClr val="hlink"/>
                </a:solidFill>
              </a:rPr>
              <a:t> = </a:t>
            </a:r>
            <a:r>
              <a:rPr lang="cs-CZ" sz="1600">
                <a:solidFill>
                  <a:schemeClr val="hlink"/>
                </a:solidFill>
              </a:rPr>
              <a:t>větší mřížková energie</a:t>
            </a:r>
          </a:p>
          <a:p>
            <a:pPr lvl="1" algn="l">
              <a:spcBef>
                <a:spcPct val="20000"/>
              </a:spcBef>
              <a:buFont typeface="Wingdings" pitchFamily="2" charset="2"/>
              <a:buNone/>
            </a:pPr>
            <a:r>
              <a:rPr lang="cs-CZ" sz="1600">
                <a:solidFill>
                  <a:schemeClr val="hlink"/>
                </a:solidFill>
              </a:rPr>
              <a:t>   (ovlivní mřížkovou energii více než velikost iontu)</a:t>
            </a:r>
            <a:endParaRPr lang="en-US" sz="1600">
              <a:solidFill>
                <a:schemeClr val="hlink"/>
              </a:solidFill>
            </a:endParaRPr>
          </a:p>
        </p:txBody>
      </p:sp>
      <p:sp>
        <p:nvSpPr>
          <p:cNvPr id="133141" name="Rectangle 21"/>
          <p:cNvSpPr>
            <a:spLocks noChangeArrowheads="1"/>
          </p:cNvSpPr>
          <p:nvPr/>
        </p:nvSpPr>
        <p:spPr bwMode="auto">
          <a:xfrm>
            <a:off x="2268538" y="404813"/>
            <a:ext cx="4537075" cy="5397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Iontová vazba </a:t>
            </a:r>
            <a:endParaRPr lang="cs-CZ" sz="2400" b="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00232" y="5857892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43768" y="5500702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/>
      <p:bldP spid="1331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na snímku 5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05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.2012]. Dostupný na 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educe.com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essentialchemistry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flash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/bond18.swf.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2 na snímku 6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05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.2012]. Dostupný na 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http://wwweduce.com/chemistry/essentialchemistry/flash/bond18.swf.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3 na snímku 6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05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.2012]. Dostupný na 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educe.com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essentialchemistry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/bond18.swf.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4 na snímku 7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05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.2012]. Dostupný na 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educe.com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essentialchemistry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flash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/bond18.swf.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5 na snímku 7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05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.2012]. Dostupný na 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educe.com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essentialchemistry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flash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/bond18.swf.</a:t>
            </a: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Klikorka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J., Hájek, B.,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Votínsk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,ý J.: Obecná a anorganická chemie. Praha: SNTL/Alfa, 1985.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Brown, G.I.: Úvod do studia anorganické chemie. Praha: SNTL, 1982.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Šrámek, V.: Kosina L.: Obecná a anorganická chemie. Olomouc: FIN, 1996.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Greenwood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N.N.,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Earnshaw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A.: Chemie prvků I. a II. Praha: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Informatorium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1993.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Olmsted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III.,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Williams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G.M.: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Molecular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Science.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Mosby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St. Louis, USA 1994.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2352</TotalTime>
  <Words>446</Words>
  <Application>Microsoft Office PowerPoint</Application>
  <PresentationFormat>Předvádění na obrazovce (4:3)</PresentationFormat>
  <Paragraphs>116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Výchozí návrh</vt:lpstr>
      <vt:lpstr>Graf</vt:lpstr>
      <vt:lpstr>Graph</vt:lpstr>
      <vt:lpstr>Snímek 1</vt:lpstr>
      <vt:lpstr>Snímek 2</vt:lpstr>
      <vt:lpstr>Snímek 3</vt:lpstr>
      <vt:lpstr>Snímek 4</vt:lpstr>
      <vt:lpstr>Snímek 5</vt:lpstr>
      <vt:lpstr>Iontová vazba 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79</cp:revision>
  <dcterms:created xsi:type="dcterms:W3CDTF">2006-09-26T13:26:25Z</dcterms:created>
  <dcterms:modified xsi:type="dcterms:W3CDTF">2012-12-17T18:35:03Z</dcterms:modified>
</cp:coreProperties>
</file>