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6" r:id="rId2"/>
    <p:sldId id="267" r:id="rId3"/>
    <p:sldId id="259" r:id="rId4"/>
    <p:sldId id="271" r:id="rId5"/>
    <p:sldId id="27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4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VY_22_INOVACE_01_27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Základní škola a Mateřská škola Nedvědice, okres Brno-venkov, příspěvková organizace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Petr Punčochář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2000" baseline="0" dirty="0" smtClean="0"/>
            <a:t>Anglický jazyk 2. stupeň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306774-DE73-4EDB-8181-CF16B801801A}" type="presOf" srcId="{D8197B8C-B260-4A16-BDF4-0947B075E274}" destId="{25B08C86-7E15-44DC-BE7F-FFB55DD49D12}" srcOrd="0" destOrd="0" presId="urn:microsoft.com/office/officeart/2005/8/layout/target3"/>
    <dgm:cxn modelId="{CFC38777-F417-4920-95DC-6099594CFCA6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ADE4876-4525-4F58-A654-0CB2BAD1E991}" type="presOf" srcId="{D1D4F407-5343-4D3F-B5B9-D407B03CAEB4}" destId="{AED2198E-93D5-4001-81B4-73124B309672}" srcOrd="1" destOrd="0" presId="urn:microsoft.com/office/officeart/2005/8/layout/target3"/>
    <dgm:cxn modelId="{F4D3ADB0-2690-4C71-BA80-44C9C869B6BF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979CF238-900D-464B-992C-03501C3E26C5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6F8CF212-AC88-4FFB-8FCD-A9A18ED30110}" type="presOf" srcId="{4C35D32F-0EAB-4CD7-82EE-45574DC2A586}" destId="{8BEBB6EC-1DAA-4CAC-8A25-BC0FCBD5DBD5}" srcOrd="0" destOrd="0" presId="urn:microsoft.com/office/officeart/2005/8/layout/target3"/>
    <dgm:cxn modelId="{811AF69E-4EBD-468F-8436-F9B734FB6462}" type="presOf" srcId="{4C35D32F-0EAB-4CD7-82EE-45574DC2A586}" destId="{890E4F0B-2866-4A3F-A3C7-2A14B1797930}" srcOrd="1" destOrd="0" presId="urn:microsoft.com/office/officeart/2005/8/layout/target3"/>
    <dgm:cxn modelId="{8511977C-A27B-45A8-BF39-2A03831784C9}" type="presOf" srcId="{B651F6E3-6281-48DB-9319-2AEAFDAE7572}" destId="{619D679B-A015-4ECF-8348-D1034C574F40}" srcOrd="0" destOrd="0" presId="urn:microsoft.com/office/officeart/2005/8/layout/target3"/>
    <dgm:cxn modelId="{5C9BF7AD-377F-40E6-BB20-2FA9A369C22B}" type="presOf" srcId="{D1B46980-6531-4606-95E6-44980827E919}" destId="{6140AFEC-043D-4C43-A2F9-D0F5331DF3A3}" srcOrd="0" destOrd="0" presId="urn:microsoft.com/office/officeart/2005/8/layout/target3"/>
    <dgm:cxn modelId="{96963995-40E7-4B15-B5C6-9D060A0C50EF}" type="presOf" srcId="{B651F6E3-6281-48DB-9319-2AEAFDAE7572}" destId="{6BB5E863-4638-4E1D-BFDE-399D028AC4ED}" srcOrd="1" destOrd="0" presId="urn:microsoft.com/office/officeart/2005/8/layout/target3"/>
    <dgm:cxn modelId="{55CE7A8B-B7FE-43F6-9B7C-C52C1E3FCEB0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0A39F42-D964-4D73-8596-A007A5A4AF7F}" type="presParOf" srcId="{333A1088-737F-45CB-B68E-254E46348037}" destId="{F5ABB229-8D3B-4694-996A-96F23CF14429}" srcOrd="0" destOrd="0" presId="urn:microsoft.com/office/officeart/2005/8/layout/target3"/>
    <dgm:cxn modelId="{79AC48C0-E2D5-4376-8DE9-E429E6187BA0}" type="presParOf" srcId="{333A1088-737F-45CB-B68E-254E46348037}" destId="{F41139FD-01EE-4571-8B17-4FB00FC51163}" srcOrd="1" destOrd="0" presId="urn:microsoft.com/office/officeart/2005/8/layout/target3"/>
    <dgm:cxn modelId="{83D4AE0D-3924-4659-867C-E046A74C67A7}" type="presParOf" srcId="{333A1088-737F-45CB-B68E-254E46348037}" destId="{D005CE8C-CC26-4C3E-AC11-E15060ECD759}" srcOrd="2" destOrd="0" presId="urn:microsoft.com/office/officeart/2005/8/layout/target3"/>
    <dgm:cxn modelId="{C6544894-F577-4635-A55A-A4BACF221BFA}" type="presParOf" srcId="{333A1088-737F-45CB-B68E-254E46348037}" destId="{2C702D82-9B77-49B7-9568-BB8EB47C3372}" srcOrd="3" destOrd="0" presId="urn:microsoft.com/office/officeart/2005/8/layout/target3"/>
    <dgm:cxn modelId="{71BA74B4-01DF-4D97-9309-246226517CF8}" type="presParOf" srcId="{333A1088-737F-45CB-B68E-254E46348037}" destId="{A52A0455-90FF-4808-ABD0-F02540D31D5A}" srcOrd="4" destOrd="0" presId="urn:microsoft.com/office/officeart/2005/8/layout/target3"/>
    <dgm:cxn modelId="{FA0281E4-23D7-4797-B06C-4320F9C8B2C4}" type="presParOf" srcId="{333A1088-737F-45CB-B68E-254E46348037}" destId="{6140AFEC-043D-4C43-A2F9-D0F5331DF3A3}" srcOrd="5" destOrd="0" presId="urn:microsoft.com/office/officeart/2005/8/layout/target3"/>
    <dgm:cxn modelId="{210A1ABB-67E3-4B71-8CC4-DE2BCCEA328F}" type="presParOf" srcId="{333A1088-737F-45CB-B68E-254E46348037}" destId="{9358AC05-5D7D-4327-9F80-1AD486AEA664}" srcOrd="6" destOrd="0" presId="urn:microsoft.com/office/officeart/2005/8/layout/target3"/>
    <dgm:cxn modelId="{C9944124-FED0-4F25-96F9-8F32947985C4}" type="presParOf" srcId="{333A1088-737F-45CB-B68E-254E46348037}" destId="{313FC574-E1CD-4FB4-B054-0B805CE0447D}" srcOrd="7" destOrd="0" presId="urn:microsoft.com/office/officeart/2005/8/layout/target3"/>
    <dgm:cxn modelId="{30D8EF31-B8E4-4072-B2D2-CCE05639B2BC}" type="presParOf" srcId="{333A1088-737F-45CB-B68E-254E46348037}" destId="{619D679B-A015-4ECF-8348-D1034C574F40}" srcOrd="8" destOrd="0" presId="urn:microsoft.com/office/officeart/2005/8/layout/target3"/>
    <dgm:cxn modelId="{88D5892D-2CDC-4A60-84D2-76FABFFC9196}" type="presParOf" srcId="{333A1088-737F-45CB-B68E-254E46348037}" destId="{322283A8-4A27-4CDA-BAE3-F381106A9174}" srcOrd="9" destOrd="0" presId="urn:microsoft.com/office/officeart/2005/8/layout/target3"/>
    <dgm:cxn modelId="{BB69633F-0554-4D37-BC92-FF90DC9749DB}" type="presParOf" srcId="{333A1088-737F-45CB-B68E-254E46348037}" destId="{FFC9F71D-1B4F-4AD9-A4A6-86ADEFC8AF5C}" srcOrd="10" destOrd="0" presId="urn:microsoft.com/office/officeart/2005/8/layout/target3"/>
    <dgm:cxn modelId="{7B8AFE8F-7812-445F-95ED-37F03DDBABB9}" type="presParOf" srcId="{333A1088-737F-45CB-B68E-254E46348037}" destId="{25B08C86-7E15-44DC-BE7F-FFB55DD49D12}" srcOrd="11" destOrd="0" presId="urn:microsoft.com/office/officeart/2005/8/layout/target3"/>
    <dgm:cxn modelId="{A1D647F4-526B-4E4D-9B8D-4A923DE5B6BC}" type="presParOf" srcId="{333A1088-737F-45CB-B68E-254E46348037}" destId="{76644BE8-9D7C-4C09-B250-3D10AF48CBB7}" srcOrd="12" destOrd="0" presId="urn:microsoft.com/office/officeart/2005/8/layout/target3"/>
    <dgm:cxn modelId="{D3DF10E4-797A-4A50-A264-158AEEA68D9F}" type="presParOf" srcId="{333A1088-737F-45CB-B68E-254E46348037}" destId="{EE85B701-7295-41C0-BA7A-34D3756A2AE6}" srcOrd="13" destOrd="0" presId="urn:microsoft.com/office/officeart/2005/8/layout/target3"/>
    <dgm:cxn modelId="{A23878B5-3CBC-4D5D-B1CD-66AD005B5412}" type="presParOf" srcId="{333A1088-737F-45CB-B68E-254E46348037}" destId="{8BEBB6EC-1DAA-4CAC-8A25-BC0FCBD5DBD5}" srcOrd="14" destOrd="0" presId="urn:microsoft.com/office/officeart/2005/8/layout/target3"/>
    <dgm:cxn modelId="{3E943772-E3C8-43FE-9098-7933725E1C9D}" type="presParOf" srcId="{333A1088-737F-45CB-B68E-254E46348037}" destId="{AED2198E-93D5-4001-81B4-73124B309672}" srcOrd="15" destOrd="0" presId="urn:microsoft.com/office/officeart/2005/8/layout/target3"/>
    <dgm:cxn modelId="{4AB573F1-4079-47A1-81D9-F961276A74A9}" type="presParOf" srcId="{333A1088-737F-45CB-B68E-254E46348037}" destId="{2BE915AB-18AA-4053-B92C-3BFC9ED204BB}" srcOrd="16" destOrd="0" presId="urn:microsoft.com/office/officeart/2005/8/layout/target3"/>
    <dgm:cxn modelId="{5C66004E-3CCB-4290-BD46-979C4455FEA9}" type="presParOf" srcId="{333A1088-737F-45CB-B68E-254E46348037}" destId="{6BB5E863-4638-4E1D-BFDE-399D028AC4ED}" srcOrd="17" destOrd="0" presId="urn:microsoft.com/office/officeart/2005/8/layout/target3"/>
    <dgm:cxn modelId="{F91BE8A5-0EDE-4AEB-85F2-BC97492DE333}" type="presParOf" srcId="{333A1088-737F-45CB-B68E-254E46348037}" destId="{5A5FFA88-C948-4069-8E93-59FA12366E83}" srcOrd="18" destOrd="0" presId="urn:microsoft.com/office/officeart/2005/8/layout/target3"/>
    <dgm:cxn modelId="{ABE7DE73-9B56-4D0F-8A1C-AB6CA73FD5D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Základní škola a Mateřská škola Nedvědice, okres Brno-venkov, příspěvková organizace</a:t>
          </a:r>
          <a:endParaRPr lang="cs-CZ" sz="18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Petr Punčochář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VY_22_INOVACE_01_27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2000" kern="1200" baseline="0" dirty="0" smtClean="0"/>
            <a:t>Anglický jazyk 2. stupeň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B197DC-20B0-46B2-97E9-16AE43A7FB28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9B8CE6-6F5B-4E33-A7F2-CB486F89EC2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2798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28.8.2012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9288854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4637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68313" y="1557338"/>
            <a:ext cx="8229600" cy="4895998"/>
          </a:xfrm>
        </p:spPr>
        <p:txBody>
          <a:bodyPr>
            <a:normAutofit fontScale="92500"/>
          </a:bodyPr>
          <a:lstStyle/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Výukový materiál je určen žákům 6. ročníku základní školy. Materiál obsahuje animace. Pomocí nich je žák postupně seznamován se tvořením druhého a třetího stupně nepravidelných přídavných jmen.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Autor: Mgr. Petr Punčochář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Jazyk: anglický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Očekávaný výstup: žák vytváří druhý a třetí stupeň přídavných jmen</a:t>
            </a:r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Klíčová slova: anglický jazyk, přídavná jména, druhý stupeň</a:t>
            </a:r>
            <a:r>
              <a:rPr lang="cs-CZ" sz="2200" smtClean="0"/>
              <a:t>, třetí stupeň</a:t>
            </a:r>
            <a:endParaRPr lang="cs-CZ" sz="2200" dirty="0" smtClean="0"/>
          </a:p>
          <a:p>
            <a:pPr>
              <a:lnSpc>
                <a:spcPct val="110000"/>
              </a:lnSpc>
              <a:buFont typeface="Wingdings" pitchFamily="2" charset="2"/>
              <a:buChar char="v"/>
              <a:defRPr/>
            </a:pPr>
            <a:r>
              <a:rPr lang="cs-CZ" sz="2200" dirty="0" smtClean="0"/>
              <a:t>Druh učebního materiálu: prezentace – využití interaktivní tabule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Klíčové kompetence: kompetence k učení, řešení problémů, komunikativní</a:t>
            </a:r>
          </a:p>
          <a:p>
            <a:pPr eaLnBrk="1" fontAlgn="auto" hangingPunct="1">
              <a:lnSpc>
                <a:spcPct val="110000"/>
              </a:lnSpc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cs-CZ" sz="2200" dirty="0" smtClean="0"/>
              <a:t>Na výukový materiál reagovali žáci podle očekávání </a:t>
            </a:r>
            <a:endParaRPr lang="cs-CZ" sz="2200" dirty="0"/>
          </a:p>
        </p:txBody>
      </p:sp>
    </p:spTree>
    <p:extLst>
      <p:ext uri="{BB962C8B-B14F-4D97-AF65-F5344CB8AC3E}">
        <p14:creationId xmlns:p14="http://schemas.microsoft.com/office/powerpoint/2010/main" val="115043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COMPARATIVES AND SUPERLATIVES</a:t>
            </a:r>
            <a:br>
              <a:rPr lang="cs-CZ" dirty="0" smtClean="0"/>
            </a:br>
            <a:r>
              <a:rPr lang="cs-CZ" dirty="0" smtClean="0"/>
              <a:t>DRUHÝ A TŘETÍ STUPEŇ</a:t>
            </a:r>
          </a:p>
        </p:txBody>
      </p:sp>
      <p:sp>
        <p:nvSpPr>
          <p:cNvPr id="2051" name="TextovéPole 5"/>
          <p:cNvSpPr txBox="1">
            <a:spLocks noChangeArrowheads="1"/>
          </p:cNvSpPr>
          <p:nvPr/>
        </p:nvSpPr>
        <p:spPr bwMode="auto">
          <a:xfrm>
            <a:off x="900113" y="1844675"/>
            <a:ext cx="72723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285750" indent="-285750" eaLnBrk="1" hangingPunct="1">
              <a:buFont typeface="Arial" pitchFamily="34" charset="0"/>
              <a:buChar char="•"/>
            </a:pPr>
            <a:r>
              <a:rPr lang="cs-CZ" sz="2400" dirty="0" smtClean="0">
                <a:latin typeface="Calibri" pitchFamily="34" charset="0"/>
              </a:rPr>
              <a:t>Některá přídavná jména se stupňují nepravidelně. Jejich tvary si musíme zapamatovat.</a:t>
            </a:r>
            <a:endParaRPr lang="cs-CZ" sz="2400" dirty="0">
              <a:latin typeface="Calibri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3356992"/>
            <a:ext cx="66248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tabLst>
                <a:tab pos="2155825" algn="l"/>
                <a:tab pos="4394200" algn="l"/>
                <a:tab pos="4667250" algn="l"/>
              </a:tabLst>
            </a:pPr>
            <a:r>
              <a:rPr lang="cs-CZ" sz="3200" dirty="0" err="1" smtClean="0">
                <a:solidFill>
                  <a:srgbClr val="C00000"/>
                </a:solidFill>
              </a:rPr>
              <a:t>good</a:t>
            </a:r>
            <a:r>
              <a:rPr lang="cs-CZ" sz="3200" dirty="0" smtClean="0">
                <a:solidFill>
                  <a:srgbClr val="C00000"/>
                </a:solidFill>
              </a:rPr>
              <a:t>	</a:t>
            </a:r>
            <a:r>
              <a:rPr lang="cs-CZ" sz="3200" dirty="0" err="1" smtClean="0">
                <a:solidFill>
                  <a:srgbClr val="C00000"/>
                </a:solidFill>
              </a:rPr>
              <a:t>better</a:t>
            </a:r>
            <a:r>
              <a:rPr lang="cs-CZ" sz="3200" dirty="0" smtClean="0">
                <a:solidFill>
                  <a:srgbClr val="C00000"/>
                </a:solidFill>
              </a:rPr>
              <a:t>	</a:t>
            </a:r>
            <a:r>
              <a:rPr lang="cs-CZ" sz="3200" dirty="0" err="1" smtClean="0">
                <a:solidFill>
                  <a:srgbClr val="C00000"/>
                </a:solidFill>
              </a:rPr>
              <a:t>the</a:t>
            </a:r>
            <a:r>
              <a:rPr lang="cs-CZ" sz="3200" dirty="0" smtClean="0">
                <a:solidFill>
                  <a:srgbClr val="C00000"/>
                </a:solidFill>
              </a:rPr>
              <a:t> </a:t>
            </a:r>
            <a:r>
              <a:rPr lang="cs-CZ" sz="3200" dirty="0" err="1" smtClean="0">
                <a:solidFill>
                  <a:srgbClr val="C00000"/>
                </a:solidFill>
              </a:rPr>
              <a:t>best</a:t>
            </a:r>
            <a:endParaRPr lang="cs-CZ" sz="3200" dirty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tabLst>
                <a:tab pos="2155825" algn="l"/>
                <a:tab pos="4394200" algn="l"/>
                <a:tab pos="4667250" algn="l"/>
              </a:tabLst>
            </a:pPr>
            <a:r>
              <a:rPr lang="cs-CZ" sz="3200" dirty="0" err="1" smtClean="0">
                <a:solidFill>
                  <a:srgbClr val="C00000"/>
                </a:solidFill>
              </a:rPr>
              <a:t>bad</a:t>
            </a:r>
            <a:r>
              <a:rPr lang="cs-CZ" sz="3200" dirty="0" smtClean="0">
                <a:solidFill>
                  <a:srgbClr val="C00000"/>
                </a:solidFill>
              </a:rPr>
              <a:t>	</a:t>
            </a:r>
            <a:r>
              <a:rPr lang="cs-CZ" sz="3200" dirty="0" err="1" smtClean="0">
                <a:solidFill>
                  <a:srgbClr val="C00000"/>
                </a:solidFill>
              </a:rPr>
              <a:t>worse</a:t>
            </a:r>
            <a:r>
              <a:rPr lang="cs-CZ" sz="3200" dirty="0" smtClean="0">
                <a:solidFill>
                  <a:srgbClr val="C00000"/>
                </a:solidFill>
              </a:rPr>
              <a:t>	</a:t>
            </a:r>
            <a:r>
              <a:rPr lang="cs-CZ" sz="3200" dirty="0" err="1" smtClean="0">
                <a:solidFill>
                  <a:srgbClr val="C00000"/>
                </a:solidFill>
              </a:rPr>
              <a:t>the</a:t>
            </a:r>
            <a:r>
              <a:rPr lang="cs-CZ" sz="3200" dirty="0" smtClean="0">
                <a:solidFill>
                  <a:srgbClr val="C00000"/>
                </a:solidFill>
              </a:rPr>
              <a:t> </a:t>
            </a:r>
            <a:r>
              <a:rPr lang="cs-CZ" sz="3200" dirty="0" err="1" smtClean="0">
                <a:solidFill>
                  <a:srgbClr val="C00000"/>
                </a:solidFill>
              </a:rPr>
              <a:t>worst</a:t>
            </a:r>
            <a:endParaRPr lang="cs-CZ" sz="3200" dirty="0" smtClean="0">
              <a:solidFill>
                <a:srgbClr val="C00000"/>
              </a:solidFill>
            </a:endParaRPr>
          </a:p>
          <a:p>
            <a:pPr>
              <a:lnSpc>
                <a:spcPct val="150000"/>
              </a:lnSpc>
              <a:tabLst>
                <a:tab pos="2155825" algn="l"/>
                <a:tab pos="4394200" algn="l"/>
                <a:tab pos="4667250" algn="l"/>
              </a:tabLst>
            </a:pPr>
            <a:r>
              <a:rPr lang="cs-CZ" sz="3200" dirty="0" smtClean="0">
                <a:solidFill>
                  <a:srgbClr val="C00000"/>
                </a:solidFill>
              </a:rPr>
              <a:t>far	</a:t>
            </a:r>
            <a:r>
              <a:rPr lang="cs-CZ" sz="3200" dirty="0" err="1" smtClean="0">
                <a:solidFill>
                  <a:srgbClr val="C00000"/>
                </a:solidFill>
              </a:rPr>
              <a:t>further</a:t>
            </a:r>
            <a:r>
              <a:rPr lang="cs-CZ" sz="3200" dirty="0" smtClean="0">
                <a:solidFill>
                  <a:srgbClr val="C00000"/>
                </a:solidFill>
              </a:rPr>
              <a:t>	</a:t>
            </a:r>
            <a:r>
              <a:rPr lang="cs-CZ" sz="3200" dirty="0" err="1" smtClean="0">
                <a:solidFill>
                  <a:srgbClr val="C00000"/>
                </a:solidFill>
              </a:rPr>
              <a:t>furthest</a:t>
            </a:r>
            <a:r>
              <a:rPr lang="cs-CZ" dirty="0" smtClean="0"/>
              <a:t>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42563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2962672" cy="58326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err="1" smtClean="0"/>
              <a:t>high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miserable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dry</a:t>
            </a:r>
          </a:p>
          <a:p>
            <a:pPr marL="0" indent="0">
              <a:buNone/>
            </a:pPr>
            <a:r>
              <a:rPr lang="cs-CZ" sz="2800" dirty="0" err="1" smtClean="0"/>
              <a:t>good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heavy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intelligent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far</a:t>
            </a:r>
          </a:p>
          <a:p>
            <a:pPr marL="0" indent="0">
              <a:buNone/>
            </a:pPr>
            <a:r>
              <a:rPr lang="cs-CZ" sz="2800" dirty="0" err="1" smtClean="0"/>
              <a:t>stupid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cold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short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err="1" smtClean="0"/>
              <a:t>bad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843808" y="418706"/>
            <a:ext cx="619268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higher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highest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1787525" algn="l"/>
                <a:tab pos="2784475" algn="l"/>
              </a:tabLst>
            </a:pPr>
            <a:r>
              <a:rPr lang="cs-CZ" sz="2800" dirty="0" smtClean="0"/>
              <a:t>more </a:t>
            </a:r>
            <a:r>
              <a:rPr lang="cs-CZ" sz="2800" dirty="0" err="1"/>
              <a:t>miserable</a:t>
            </a:r>
            <a:r>
              <a:rPr lang="cs-CZ" sz="2800" dirty="0"/>
              <a:t> 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most </a:t>
            </a:r>
            <a:r>
              <a:rPr lang="cs-CZ" sz="2800" dirty="0" err="1"/>
              <a:t>miserable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drier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driest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better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best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heavier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heaviest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smtClean="0"/>
              <a:t>more </a:t>
            </a:r>
            <a:r>
              <a:rPr lang="cs-CZ" sz="2800" dirty="0" err="1" smtClean="0"/>
              <a:t>intelligent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most </a:t>
            </a:r>
            <a:r>
              <a:rPr lang="cs-CZ" sz="2800" dirty="0" err="1" smtClean="0"/>
              <a:t>intelligent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further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furthest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smtClean="0"/>
              <a:t>more </a:t>
            </a:r>
            <a:r>
              <a:rPr lang="cs-CZ" sz="2800" dirty="0" err="1" smtClean="0"/>
              <a:t>stupid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most </a:t>
            </a:r>
            <a:r>
              <a:rPr lang="cs-CZ" sz="2800" dirty="0" err="1" smtClean="0"/>
              <a:t>stupid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colder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coldest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shorter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shortest</a:t>
            </a:r>
            <a:endParaRPr lang="cs-CZ" sz="2800" dirty="0" smtClean="0"/>
          </a:p>
          <a:p>
            <a:pPr>
              <a:spcBef>
                <a:spcPts val="600"/>
              </a:spcBef>
              <a:tabLst>
                <a:tab pos="2784475" algn="l"/>
              </a:tabLst>
            </a:pPr>
            <a:r>
              <a:rPr lang="cs-CZ" sz="2800" dirty="0" err="1" smtClean="0"/>
              <a:t>worse</a:t>
            </a:r>
            <a:r>
              <a:rPr lang="cs-CZ" sz="2800" dirty="0" smtClean="0"/>
              <a:t>	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worst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71040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3"/>
            <a:ext cx="8229600" cy="511256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……………………..</a:t>
            </a:r>
            <a:r>
              <a:rPr lang="cs-CZ" dirty="0" err="1" smtClean="0"/>
              <a:t>thing</a:t>
            </a:r>
            <a:r>
              <a:rPr lang="cs-CZ" dirty="0" smtClean="0"/>
              <a:t> in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classroom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. (</a:t>
            </a:r>
            <a:r>
              <a:rPr lang="cs-CZ" dirty="0" err="1" smtClean="0"/>
              <a:t>expencive</a:t>
            </a:r>
            <a:r>
              <a:rPr lang="cs-CZ" dirty="0" smtClean="0"/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Biology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……………………..  </a:t>
            </a:r>
            <a:r>
              <a:rPr lang="cs-CZ" dirty="0" err="1" smtClean="0"/>
              <a:t>subject</a:t>
            </a:r>
            <a:r>
              <a:rPr lang="cs-CZ" dirty="0" smtClean="0"/>
              <a:t>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History</a:t>
            </a:r>
            <a:r>
              <a:rPr lang="cs-CZ" dirty="0" smtClean="0"/>
              <a:t>. (</a:t>
            </a:r>
            <a:r>
              <a:rPr lang="cs-CZ" dirty="0" err="1" smtClean="0"/>
              <a:t>interesting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My </a:t>
            </a:r>
            <a:r>
              <a:rPr lang="cs-CZ" dirty="0" err="1" smtClean="0"/>
              <a:t>homework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……………………..  in </a:t>
            </a:r>
            <a:r>
              <a:rPr lang="cs-CZ" dirty="0" err="1" smtClean="0"/>
              <a:t>our</a:t>
            </a:r>
            <a:r>
              <a:rPr lang="cs-CZ" dirty="0" smtClean="0"/>
              <a:t> </a:t>
            </a:r>
            <a:r>
              <a:rPr lang="cs-CZ" dirty="0" err="1" smtClean="0"/>
              <a:t>class</a:t>
            </a:r>
            <a:r>
              <a:rPr lang="cs-CZ" dirty="0" smtClean="0"/>
              <a:t>. (</a:t>
            </a:r>
            <a:r>
              <a:rPr lang="cs-CZ" dirty="0" err="1" smtClean="0"/>
              <a:t>good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smtClean="0"/>
              <a:t>These </a:t>
            </a:r>
            <a:r>
              <a:rPr lang="cs-CZ" dirty="0" err="1" smtClean="0"/>
              <a:t>jeans</a:t>
            </a:r>
            <a:r>
              <a:rPr lang="cs-CZ" dirty="0" smtClean="0"/>
              <a:t> fit </a:t>
            </a:r>
            <a:r>
              <a:rPr lang="cs-CZ" dirty="0" err="1" smtClean="0"/>
              <a:t>me</a:t>
            </a:r>
            <a:r>
              <a:rPr lang="cs-CZ" dirty="0" smtClean="0"/>
              <a:t> ……………………..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those</a:t>
            </a:r>
            <a:r>
              <a:rPr lang="cs-CZ" dirty="0" smtClean="0"/>
              <a:t>? (</a:t>
            </a:r>
            <a:r>
              <a:rPr lang="cs-CZ" dirty="0" err="1" smtClean="0"/>
              <a:t>good</a:t>
            </a:r>
            <a:r>
              <a:rPr lang="cs-CZ" dirty="0" smtClean="0"/>
              <a:t>)</a:t>
            </a:r>
            <a:endParaRPr lang="cs-CZ" dirty="0"/>
          </a:p>
          <a:p>
            <a:pPr marL="0" indent="0">
              <a:lnSpc>
                <a:spcPct val="150000"/>
              </a:lnSpc>
              <a:buNone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…………………….. </a:t>
            </a:r>
            <a:r>
              <a:rPr lang="cs-CZ" dirty="0" err="1" smtClean="0"/>
              <a:t>shop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town</a:t>
            </a:r>
            <a:r>
              <a:rPr lang="cs-CZ" dirty="0" smtClean="0"/>
              <a:t>. (</a:t>
            </a:r>
            <a:r>
              <a:rPr lang="cs-CZ" dirty="0" err="1" smtClean="0"/>
              <a:t>bad</a:t>
            </a:r>
            <a:r>
              <a:rPr lang="cs-CZ" dirty="0" smtClean="0"/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s-CZ" dirty="0" err="1" smtClean="0"/>
              <a:t>The</a:t>
            </a:r>
            <a:r>
              <a:rPr lang="cs-CZ" dirty="0" smtClean="0"/>
              <a:t> museum </a:t>
            </a:r>
            <a:r>
              <a:rPr lang="cs-CZ" dirty="0" err="1" smtClean="0"/>
              <a:t>is</a:t>
            </a:r>
            <a:r>
              <a:rPr lang="cs-CZ" dirty="0" smtClean="0"/>
              <a:t> …………………….. </a:t>
            </a:r>
            <a:r>
              <a:rPr lang="cs-CZ" dirty="0" err="1" smtClean="0"/>
              <a:t>than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theater</a:t>
            </a:r>
            <a:r>
              <a:rPr lang="cs-CZ" dirty="0" smtClean="0"/>
              <a:t>. (far)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431540" y="400061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most </a:t>
            </a:r>
            <a:r>
              <a:rPr lang="cs-CZ" sz="2400" dirty="0" err="1" smtClean="0">
                <a:solidFill>
                  <a:srgbClr val="FF0000"/>
                </a:solidFill>
              </a:rPr>
              <a:t>expencive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35696" y="1950221"/>
            <a:ext cx="3513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more </a:t>
            </a:r>
            <a:r>
              <a:rPr lang="cs-CZ" sz="2400" dirty="0" err="1" smtClean="0">
                <a:solidFill>
                  <a:srgbClr val="FF0000"/>
                </a:solidFill>
              </a:rPr>
              <a:t>interesting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419872" y="3068960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best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592282" y="3789040"/>
            <a:ext cx="1735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better</a:t>
            </a:r>
            <a:endParaRPr lang="cs-CZ" sz="24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498852" y="4403105"/>
            <a:ext cx="1735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>
                <a:solidFill>
                  <a:srgbClr val="FF0000"/>
                </a:solidFill>
              </a:rPr>
              <a:t>the</a:t>
            </a:r>
            <a:r>
              <a:rPr lang="cs-CZ" sz="2400" dirty="0" smtClean="0">
                <a:solidFill>
                  <a:srgbClr val="FF0000"/>
                </a:solidFill>
              </a:rPr>
              <a:t> </a:t>
            </a:r>
            <a:r>
              <a:rPr lang="cs-CZ" sz="2400" dirty="0" err="1" smtClean="0">
                <a:solidFill>
                  <a:srgbClr val="FF0000"/>
                </a:solidFill>
              </a:rPr>
              <a:t>worst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68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  <p:bldP spid="9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167</TotalTime>
  <Words>238</Words>
  <Application>Microsoft Office PowerPoint</Application>
  <PresentationFormat>Předvádění na obrazovce (4:3)</PresentationFormat>
  <Paragraphs>53</Paragraphs>
  <Slides>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Prezentace aplikace PowerPoint</vt:lpstr>
      <vt:lpstr>ANOTACE</vt:lpstr>
      <vt:lpstr>COMPARATIVES AND SUPERLATIVES DRUHÝ A TŘETÍ STUPEŇ</vt:lpstr>
      <vt:lpstr>Prezentace aplikace PowerPoint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pepe</dc:creator>
  <cp:lastModifiedBy>user</cp:lastModifiedBy>
  <cp:revision>30</cp:revision>
  <dcterms:created xsi:type="dcterms:W3CDTF">2011-06-20T10:40:08Z</dcterms:created>
  <dcterms:modified xsi:type="dcterms:W3CDTF">2012-08-28T08:31:37Z</dcterms:modified>
</cp:coreProperties>
</file>