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5" r:id="rId2"/>
    <p:sldId id="266" r:id="rId3"/>
    <p:sldId id="262" r:id="rId4"/>
    <p:sldId id="271" r:id="rId5"/>
    <p:sldId id="270" r:id="rId6"/>
    <p:sldId id="272" r:id="rId7"/>
    <p:sldId id="27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3" d="100"/>
          <a:sy n="53" d="100"/>
        </p:scale>
        <p:origin x="-1002" y="-4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VY_22_INOVACE_01_30 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EB5B60-CF08-41C8-B157-CE0D433C267C}" type="presOf" srcId="{B651F6E3-6281-48DB-9319-2AEAFDAE7572}" destId="{6BB5E863-4638-4E1D-BFDE-399D028AC4ED}" srcOrd="1" destOrd="0" presId="urn:microsoft.com/office/officeart/2005/8/layout/target3"/>
    <dgm:cxn modelId="{265A6FD6-4E16-4157-98AD-5D8493E9572C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191D5F5-64A0-4ACB-931E-83827EBA4285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5B74A8F-DF6F-482B-A7EA-1A3E95C85963}" type="presOf" srcId="{D1B46980-6531-4606-95E6-44980827E919}" destId="{2BE915AB-18AA-4053-B92C-3BFC9ED204BB}" srcOrd="1" destOrd="0" presId="urn:microsoft.com/office/officeart/2005/8/layout/target3"/>
    <dgm:cxn modelId="{DE353E1C-D642-4A7E-9C33-D3692807E900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605564-2FD0-4278-8FCE-15540767A2BF}" type="presOf" srcId="{4C35D32F-0EAB-4CD7-82EE-45574DC2A586}" destId="{890E4F0B-2866-4A3F-A3C7-2A14B1797930}" srcOrd="1" destOrd="0" presId="urn:microsoft.com/office/officeart/2005/8/layout/target3"/>
    <dgm:cxn modelId="{5A6E8AC0-5E6F-48BB-90E5-9A2DF7356B41}" type="presOf" srcId="{D1D4F407-5343-4D3F-B5B9-D407B03CAEB4}" destId="{D005CE8C-CC26-4C3E-AC11-E15060ECD759}" srcOrd="0" destOrd="0" presId="urn:microsoft.com/office/officeart/2005/8/layout/target3"/>
    <dgm:cxn modelId="{D0570088-D27D-495D-A44B-94EC3157EB0A}" type="presOf" srcId="{D8197B8C-B260-4A16-BDF4-0947B075E274}" destId="{5A5FFA88-C948-4069-8E93-59FA12366E83}" srcOrd="1" destOrd="0" presId="urn:microsoft.com/office/officeart/2005/8/layout/target3"/>
    <dgm:cxn modelId="{DF46892A-FD5D-4155-9495-CA1C1A9E68DF}" type="presOf" srcId="{D8197B8C-B260-4A16-BDF4-0947B075E274}" destId="{25B08C86-7E15-44DC-BE7F-FFB55DD49D12}" srcOrd="0" destOrd="0" presId="urn:microsoft.com/office/officeart/2005/8/layout/target3"/>
    <dgm:cxn modelId="{842517D9-84B1-443B-AEBE-9A9EDDDA2509}" type="presOf" srcId="{757F3AB3-0718-4624-B441-E567A8F0AB56}" destId="{333A1088-737F-45CB-B68E-254E46348037}" srcOrd="0" destOrd="0" presId="urn:microsoft.com/office/officeart/2005/8/layout/target3"/>
    <dgm:cxn modelId="{73A96561-FF95-4D8A-A7BD-B855791A48F2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E4770A2-2A5A-49A7-A867-339C46CA5EEA}" type="presParOf" srcId="{333A1088-737F-45CB-B68E-254E46348037}" destId="{F5ABB229-8D3B-4694-996A-96F23CF14429}" srcOrd="0" destOrd="0" presId="urn:microsoft.com/office/officeart/2005/8/layout/target3"/>
    <dgm:cxn modelId="{63CC2FB9-99E4-400A-8564-7AF9F0F8356B}" type="presParOf" srcId="{333A1088-737F-45CB-B68E-254E46348037}" destId="{F41139FD-01EE-4571-8B17-4FB00FC51163}" srcOrd="1" destOrd="0" presId="urn:microsoft.com/office/officeart/2005/8/layout/target3"/>
    <dgm:cxn modelId="{25CBAAF5-AFEE-4CE0-993B-B8BC2C01AA7E}" type="presParOf" srcId="{333A1088-737F-45CB-B68E-254E46348037}" destId="{D005CE8C-CC26-4C3E-AC11-E15060ECD759}" srcOrd="2" destOrd="0" presId="urn:microsoft.com/office/officeart/2005/8/layout/target3"/>
    <dgm:cxn modelId="{72954B8B-11B6-4F55-8577-AF361CBCA864}" type="presParOf" srcId="{333A1088-737F-45CB-B68E-254E46348037}" destId="{2C702D82-9B77-49B7-9568-BB8EB47C3372}" srcOrd="3" destOrd="0" presId="urn:microsoft.com/office/officeart/2005/8/layout/target3"/>
    <dgm:cxn modelId="{EB0B772F-416C-48CC-8A3F-3F3E576428AA}" type="presParOf" srcId="{333A1088-737F-45CB-B68E-254E46348037}" destId="{A52A0455-90FF-4808-ABD0-F02540D31D5A}" srcOrd="4" destOrd="0" presId="urn:microsoft.com/office/officeart/2005/8/layout/target3"/>
    <dgm:cxn modelId="{0F4B0939-AAC6-4D5E-93AB-CEF62B089F3E}" type="presParOf" srcId="{333A1088-737F-45CB-B68E-254E46348037}" destId="{6140AFEC-043D-4C43-A2F9-D0F5331DF3A3}" srcOrd="5" destOrd="0" presId="urn:microsoft.com/office/officeart/2005/8/layout/target3"/>
    <dgm:cxn modelId="{64F56B34-00D2-4A23-BD2A-319FDCA0C989}" type="presParOf" srcId="{333A1088-737F-45CB-B68E-254E46348037}" destId="{9358AC05-5D7D-4327-9F80-1AD486AEA664}" srcOrd="6" destOrd="0" presId="urn:microsoft.com/office/officeart/2005/8/layout/target3"/>
    <dgm:cxn modelId="{71CED2FC-7A6A-45EE-AD42-77DF74291A67}" type="presParOf" srcId="{333A1088-737F-45CB-B68E-254E46348037}" destId="{313FC574-E1CD-4FB4-B054-0B805CE0447D}" srcOrd="7" destOrd="0" presId="urn:microsoft.com/office/officeart/2005/8/layout/target3"/>
    <dgm:cxn modelId="{8A4039DE-4E15-4213-A156-BE74F8493E1D}" type="presParOf" srcId="{333A1088-737F-45CB-B68E-254E46348037}" destId="{619D679B-A015-4ECF-8348-D1034C574F40}" srcOrd="8" destOrd="0" presId="urn:microsoft.com/office/officeart/2005/8/layout/target3"/>
    <dgm:cxn modelId="{9226BB6C-B2A6-4456-A8D3-5C09C9894151}" type="presParOf" srcId="{333A1088-737F-45CB-B68E-254E46348037}" destId="{322283A8-4A27-4CDA-BAE3-F381106A9174}" srcOrd="9" destOrd="0" presId="urn:microsoft.com/office/officeart/2005/8/layout/target3"/>
    <dgm:cxn modelId="{ED524049-6FC8-4401-A472-392BBF1BD02D}" type="presParOf" srcId="{333A1088-737F-45CB-B68E-254E46348037}" destId="{FFC9F71D-1B4F-4AD9-A4A6-86ADEFC8AF5C}" srcOrd="10" destOrd="0" presId="urn:microsoft.com/office/officeart/2005/8/layout/target3"/>
    <dgm:cxn modelId="{14F9964B-6D21-4E28-BDD4-A8A941D54051}" type="presParOf" srcId="{333A1088-737F-45CB-B68E-254E46348037}" destId="{25B08C86-7E15-44DC-BE7F-FFB55DD49D12}" srcOrd="11" destOrd="0" presId="urn:microsoft.com/office/officeart/2005/8/layout/target3"/>
    <dgm:cxn modelId="{BFB81453-C903-4D9E-B329-0BE75D023270}" type="presParOf" srcId="{333A1088-737F-45CB-B68E-254E46348037}" destId="{76644BE8-9D7C-4C09-B250-3D10AF48CBB7}" srcOrd="12" destOrd="0" presId="urn:microsoft.com/office/officeart/2005/8/layout/target3"/>
    <dgm:cxn modelId="{AA543F9F-3D15-40BD-9E83-B940657419BD}" type="presParOf" srcId="{333A1088-737F-45CB-B68E-254E46348037}" destId="{EE85B701-7295-41C0-BA7A-34D3756A2AE6}" srcOrd="13" destOrd="0" presId="urn:microsoft.com/office/officeart/2005/8/layout/target3"/>
    <dgm:cxn modelId="{49D4611F-C334-4A1E-B310-100C772B997E}" type="presParOf" srcId="{333A1088-737F-45CB-B68E-254E46348037}" destId="{8BEBB6EC-1DAA-4CAC-8A25-BC0FCBD5DBD5}" srcOrd="14" destOrd="0" presId="urn:microsoft.com/office/officeart/2005/8/layout/target3"/>
    <dgm:cxn modelId="{6CCC1372-9854-4619-9C89-8D34F4CD599A}" type="presParOf" srcId="{333A1088-737F-45CB-B68E-254E46348037}" destId="{AED2198E-93D5-4001-81B4-73124B309672}" srcOrd="15" destOrd="0" presId="urn:microsoft.com/office/officeart/2005/8/layout/target3"/>
    <dgm:cxn modelId="{C18FE6E3-79F1-4ABA-A64A-894412D93EF9}" type="presParOf" srcId="{333A1088-737F-45CB-B68E-254E46348037}" destId="{2BE915AB-18AA-4053-B92C-3BFC9ED204BB}" srcOrd="16" destOrd="0" presId="urn:microsoft.com/office/officeart/2005/8/layout/target3"/>
    <dgm:cxn modelId="{35A8E164-8CC3-4429-B296-9BD3F09FA377}" type="presParOf" srcId="{333A1088-737F-45CB-B68E-254E46348037}" destId="{6BB5E863-4638-4E1D-BFDE-399D028AC4ED}" srcOrd="17" destOrd="0" presId="urn:microsoft.com/office/officeart/2005/8/layout/target3"/>
    <dgm:cxn modelId="{A4A66DE1-14DB-4780-810A-D3D16BECE629}" type="presParOf" srcId="{333A1088-737F-45CB-B68E-254E46348037}" destId="{5A5FFA88-C948-4069-8E93-59FA12366E83}" srcOrd="18" destOrd="0" presId="urn:microsoft.com/office/officeart/2005/8/layout/target3"/>
    <dgm:cxn modelId="{4A463DB0-F13D-4A48-9820-531C64158CA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VY_22_INOVACE_01_30 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785977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323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7. ročníku základní školy. Materiál obsahuje animace. Pomocí nich je žák seznámen s použitím členů v anglickém jazyce. Animace také zpřístupní správné řešení.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používá člen určitý a neurčitý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</a:t>
            </a:r>
            <a:r>
              <a:rPr lang="cs-CZ" sz="2200" dirty="0"/>
              <a:t>člen určitý a neurčitý </a:t>
            </a:r>
            <a:endParaRPr lang="cs-CZ" sz="2200" dirty="0" smtClean="0"/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307765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0" y="274638"/>
            <a:ext cx="9144000" cy="250629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</a:rPr>
              <a:t>DEFINITIVE AND INDEFINITIVE ARTICLE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ČLEN URČITÝ A NEURČITÝ</a:t>
            </a:r>
            <a:endParaRPr dirty="0" smtClean="0">
              <a:latin typeface="Calibri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7608" y="3212976"/>
            <a:ext cx="780606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 anglickém jazyce se před podstatná jména dávají členy.</a:t>
            </a:r>
          </a:p>
          <a:p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7030A0"/>
                </a:solidFill>
              </a:rPr>
              <a:t>A / AN </a:t>
            </a:r>
            <a:r>
              <a:rPr lang="cs-CZ" sz="2800" dirty="0" smtClean="0"/>
              <a:t>– člen neurčitý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7030A0"/>
                </a:solidFill>
              </a:rPr>
              <a:t>THE</a:t>
            </a:r>
            <a:r>
              <a:rPr lang="cs-CZ" sz="2800" dirty="0" smtClean="0"/>
              <a:t> – člen určitý</a:t>
            </a:r>
          </a:p>
        </p:txBody>
      </p:sp>
    </p:spTree>
    <p:extLst>
      <p:ext uri="{BB962C8B-B14F-4D97-AF65-F5344CB8AC3E}">
        <p14:creationId xmlns:p14="http://schemas.microsoft.com/office/powerpoint/2010/main" val="3877533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num">
                                      <p:cBhvr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num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0" y="274638"/>
            <a:ext cx="9144000" cy="214625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</a:rPr>
              <a:t>INDEFINITIVE ARTICLE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ČLEN NEURČITÝ</a:t>
            </a:r>
            <a:endParaRPr dirty="0" smtClean="0">
              <a:latin typeface="Calibri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8897" y="3284984"/>
            <a:ext cx="780606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7030A0"/>
                </a:solidFill>
              </a:rPr>
              <a:t>A – </a:t>
            </a:r>
            <a:r>
              <a:rPr lang="cs-CZ" sz="2800" dirty="0" smtClean="0"/>
              <a:t>používáme pokud v následujícím slově vyslovíme souhlásku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7030A0"/>
                </a:solidFill>
              </a:rPr>
              <a:t>AN </a:t>
            </a:r>
            <a:r>
              <a:rPr lang="cs-CZ" sz="2800" dirty="0" smtClean="0"/>
              <a:t>– </a:t>
            </a:r>
            <a:r>
              <a:rPr lang="cs-CZ" sz="2800" dirty="0"/>
              <a:t>používáme pokud v následujícím slově vyslovíme </a:t>
            </a:r>
            <a:r>
              <a:rPr lang="cs-CZ" sz="2800" dirty="0" smtClean="0"/>
              <a:t>samohlásku</a:t>
            </a:r>
          </a:p>
        </p:txBody>
      </p:sp>
    </p:spTree>
    <p:extLst>
      <p:ext uri="{BB962C8B-B14F-4D97-AF65-F5344CB8AC3E}">
        <p14:creationId xmlns:p14="http://schemas.microsoft.com/office/powerpoint/2010/main" val="2035512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num">
                                      <p:cBhvr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num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0" y="274638"/>
            <a:ext cx="9144000" cy="214625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</a:rPr>
              <a:t>INDEFINITIVE ARTICLE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ČLEN NEURČITÝ</a:t>
            </a:r>
            <a:endParaRPr dirty="0" smtClean="0">
              <a:latin typeface="Calibri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2924944"/>
            <a:ext cx="780606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/>
              <a:t>p</a:t>
            </a:r>
            <a:r>
              <a:rPr lang="cs-CZ" sz="2800" dirty="0" smtClean="0"/>
              <a:t>oužíváme  po vazbě </a:t>
            </a:r>
            <a:r>
              <a:rPr lang="cs-CZ" sz="2800" dirty="0" err="1" smtClean="0"/>
              <a:t>There´s</a:t>
            </a:r>
            <a:r>
              <a:rPr lang="cs-CZ" sz="2800" dirty="0" smtClean="0"/>
              <a:t> ... /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there</a:t>
            </a:r>
            <a:r>
              <a:rPr lang="cs-CZ" sz="2800" dirty="0" smtClean="0"/>
              <a:t> ...?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používáme, když o něčem hovoříme poprvé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599" y="4764053"/>
            <a:ext cx="56886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There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dirty="0" err="1" smtClean="0"/>
              <a:t>cinema</a:t>
            </a:r>
            <a:r>
              <a:rPr lang="cs-CZ" sz="2400" dirty="0" smtClean="0"/>
              <a:t> on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corner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 </a:t>
            </a:r>
            <a:r>
              <a:rPr lang="cs-CZ" sz="2400" dirty="0" err="1" smtClean="0"/>
              <a:t>watched</a:t>
            </a:r>
            <a:r>
              <a:rPr lang="cs-CZ" sz="2400" dirty="0" smtClean="0"/>
              <a:t> a film </a:t>
            </a:r>
            <a:r>
              <a:rPr lang="cs-CZ" sz="2400" dirty="0" err="1" smtClean="0"/>
              <a:t>yesterday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44284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num">
                                      <p:cBhvr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num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build="p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0" y="274638"/>
            <a:ext cx="9144000" cy="214625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</a:rPr>
              <a:t>DEFINITIVE ARTICLE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ČLEN URČITÝ</a:t>
            </a:r>
            <a:endParaRPr dirty="0" smtClean="0">
              <a:latin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69567" y="5157192"/>
            <a:ext cx="62667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watched</a:t>
            </a:r>
            <a:r>
              <a:rPr lang="cs-CZ" sz="2400" dirty="0" smtClean="0"/>
              <a:t> a film </a:t>
            </a:r>
            <a:r>
              <a:rPr lang="cs-CZ" sz="2400" dirty="0" err="1" smtClean="0"/>
              <a:t>yesterday</a:t>
            </a:r>
            <a:r>
              <a:rPr lang="cs-CZ" sz="2400" dirty="0" smtClean="0"/>
              <a:t>. </a:t>
            </a:r>
            <a:r>
              <a:rPr lang="cs-CZ" sz="2400" dirty="0" err="1" smtClean="0">
                <a:solidFill>
                  <a:srgbClr val="7030A0"/>
                </a:solidFill>
              </a:rPr>
              <a:t>The</a:t>
            </a:r>
            <a:r>
              <a:rPr lang="cs-CZ" sz="2400" dirty="0" smtClean="0"/>
              <a:t> film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great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went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park in </a:t>
            </a:r>
            <a:r>
              <a:rPr lang="cs-CZ" sz="2400" dirty="0" err="1" smtClean="0">
                <a:solidFill>
                  <a:srgbClr val="7030A0"/>
                </a:solidFill>
              </a:rPr>
              <a:t>the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err="1" smtClean="0"/>
              <a:t>afternoon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636912"/>
            <a:ext cx="780606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7030A0"/>
                </a:solidFill>
              </a:rPr>
              <a:t>THE /</a:t>
            </a:r>
            <a:r>
              <a:rPr lang="cs-CZ" sz="2800" dirty="0">
                <a:solidFill>
                  <a:srgbClr val="7030A0"/>
                </a:solidFill>
              </a:rPr>
              <a:t> ð</a:t>
            </a:r>
            <a:r>
              <a:rPr lang="az-Cyrl-AZ" sz="2800" dirty="0">
                <a:solidFill>
                  <a:srgbClr val="7030A0"/>
                </a:solidFill>
              </a:rPr>
              <a:t>ә</a:t>
            </a:r>
            <a:r>
              <a:rPr lang="cs-CZ" sz="2800" dirty="0" smtClean="0">
                <a:solidFill>
                  <a:srgbClr val="7030A0"/>
                </a:solidFill>
              </a:rPr>
              <a:t>/ </a:t>
            </a:r>
            <a:r>
              <a:rPr lang="cs-CZ" sz="2800" dirty="0" smtClean="0"/>
              <a:t>– používáme pokud v následujícím slově vyslovíme souhlásku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7030A0"/>
                </a:solidFill>
              </a:rPr>
              <a:t>THE </a:t>
            </a:r>
            <a:r>
              <a:rPr lang="cs-CZ" sz="2800" dirty="0">
                <a:solidFill>
                  <a:srgbClr val="7030A0"/>
                </a:solidFill>
              </a:rPr>
              <a:t>/ </a:t>
            </a:r>
            <a:r>
              <a:rPr lang="cs-CZ" sz="2800" dirty="0" err="1" smtClean="0">
                <a:solidFill>
                  <a:srgbClr val="7030A0"/>
                </a:solidFill>
              </a:rPr>
              <a:t>ði</a:t>
            </a:r>
            <a:r>
              <a:rPr lang="cs-CZ" sz="2800" dirty="0" smtClean="0">
                <a:solidFill>
                  <a:srgbClr val="7030A0"/>
                </a:solidFill>
              </a:rPr>
              <a:t>/ </a:t>
            </a:r>
            <a:r>
              <a:rPr lang="cs-CZ" sz="2800" dirty="0" smtClean="0"/>
              <a:t>– </a:t>
            </a:r>
            <a:r>
              <a:rPr lang="cs-CZ" sz="2800" dirty="0"/>
              <a:t>používáme pokud v následujícím slově vyslovíme </a:t>
            </a:r>
            <a:r>
              <a:rPr lang="cs-CZ" sz="2800" dirty="0" smtClean="0"/>
              <a:t>samohlásku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776769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num">
                                      <p:cBhvr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num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>
          <a:xfrm>
            <a:off x="0" y="274638"/>
            <a:ext cx="9144000" cy="214625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</a:rPr>
              <a:t>DEFINITIVE ARTICLE</a:t>
            </a:r>
            <a:br>
              <a:rPr lang="cs-CZ" dirty="0" smtClean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ČLEN URČITÝ</a:t>
            </a:r>
            <a:endParaRPr dirty="0" smtClean="0">
              <a:latin typeface="Calibri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4704" y="2765246"/>
            <a:ext cx="780606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používáme, když o něčem hovoříme opakovaně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ve spojení s tvary třetího stupně přídavných jmen</a:t>
            </a:r>
            <a:r>
              <a:rPr lang="cs-CZ" sz="2800" dirty="0"/>
              <a:t> </a:t>
            </a:r>
            <a:r>
              <a:rPr lang="cs-CZ" sz="2800" dirty="0" smtClean="0"/>
              <a:t>a řadovými číslovkami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pokud existuje jediná možnost svého druhu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69567" y="4926359"/>
            <a:ext cx="69868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 </a:t>
            </a:r>
            <a:r>
              <a:rPr lang="cs-CZ" sz="2400" dirty="0" err="1" smtClean="0"/>
              <a:t>buy</a:t>
            </a:r>
            <a:r>
              <a:rPr lang="cs-CZ" sz="2400" dirty="0" smtClean="0"/>
              <a:t> a </a:t>
            </a:r>
            <a:r>
              <a:rPr lang="cs-CZ" sz="2400" dirty="0" err="1" smtClean="0"/>
              <a:t>new</a:t>
            </a:r>
            <a:r>
              <a:rPr lang="cs-CZ" sz="2400" dirty="0" smtClean="0"/>
              <a:t> car. </a:t>
            </a:r>
            <a:r>
              <a:rPr lang="cs-CZ" sz="2400" dirty="0" err="1" smtClean="0"/>
              <a:t>The</a:t>
            </a:r>
            <a:r>
              <a:rPr lang="cs-CZ" sz="2400" dirty="0" smtClean="0"/>
              <a:t> car </a:t>
            </a:r>
            <a:r>
              <a:rPr lang="cs-CZ" sz="2400" dirty="0" err="1" smtClean="0"/>
              <a:t>is</a:t>
            </a:r>
            <a:r>
              <a:rPr lang="cs-CZ" sz="2400" dirty="0" smtClean="0"/>
              <a:t> blue.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Tom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/>
              <a:t>tallest</a:t>
            </a:r>
            <a:r>
              <a:rPr lang="cs-CZ" sz="2400" dirty="0"/>
              <a:t> boy in </a:t>
            </a:r>
            <a:r>
              <a:rPr lang="cs-CZ" sz="2400" dirty="0" err="1"/>
              <a:t>our</a:t>
            </a:r>
            <a:r>
              <a:rPr lang="cs-CZ" sz="2400" dirty="0"/>
              <a:t> </a:t>
            </a:r>
            <a:r>
              <a:rPr lang="cs-CZ" sz="2400" dirty="0" err="1" smtClean="0"/>
              <a:t>class</a:t>
            </a:r>
            <a:r>
              <a:rPr lang="cs-CZ" sz="2400" dirty="0" smtClean="0"/>
              <a:t>. He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first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Queen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very </a:t>
            </a:r>
            <a:r>
              <a:rPr lang="cs-CZ" sz="2400" dirty="0" err="1" smtClean="0"/>
              <a:t>famous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89465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num">
                                      <p:cBhvr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num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build="p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430</TotalTime>
  <Words>310</Words>
  <Application>Microsoft Office PowerPoint</Application>
  <PresentationFormat>Předvádění na obrazovce (4:3)</PresentationFormat>
  <Paragraphs>40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DEFINITIVE AND INDEFINITIVE ARTICLE ČLEN URČITÝ A NEURČITÝ</vt:lpstr>
      <vt:lpstr>INDEFINITIVE ARTICLE ČLEN NEURČITÝ</vt:lpstr>
      <vt:lpstr>INDEFINITIVE ARTICLE ČLEN NEURČITÝ</vt:lpstr>
      <vt:lpstr>DEFINITIVE ARTICLE ČLEN URČITÝ</vt:lpstr>
      <vt:lpstr>DEFINITIVE ARTICLE ČLEN URČITÝ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48</cp:revision>
  <dcterms:created xsi:type="dcterms:W3CDTF">2011-06-20T10:40:08Z</dcterms:created>
  <dcterms:modified xsi:type="dcterms:W3CDTF">2012-12-17T18:46:10Z</dcterms:modified>
</cp:coreProperties>
</file>