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5" r:id="rId2"/>
    <p:sldId id="266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46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VY_22_INOVACE_01_34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EB5B60-CF08-41C8-B157-CE0D433C267C}" type="presOf" srcId="{B651F6E3-6281-48DB-9319-2AEAFDAE7572}" destId="{6BB5E863-4638-4E1D-BFDE-399D028AC4ED}" srcOrd="1" destOrd="0" presId="urn:microsoft.com/office/officeart/2005/8/layout/target3"/>
    <dgm:cxn modelId="{265A6FD6-4E16-4157-98AD-5D8493E9572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91D5F5-64A0-4ACB-931E-83827EBA4285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B74A8F-DF6F-482B-A7EA-1A3E95C85963}" type="presOf" srcId="{D1B46980-6531-4606-95E6-44980827E919}" destId="{2BE915AB-18AA-4053-B92C-3BFC9ED204BB}" srcOrd="1" destOrd="0" presId="urn:microsoft.com/office/officeart/2005/8/layout/target3"/>
    <dgm:cxn modelId="{DE353E1C-D642-4A7E-9C33-D3692807E90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605564-2FD0-4278-8FCE-15540767A2BF}" type="presOf" srcId="{4C35D32F-0EAB-4CD7-82EE-45574DC2A586}" destId="{890E4F0B-2866-4A3F-A3C7-2A14B1797930}" srcOrd="1" destOrd="0" presId="urn:microsoft.com/office/officeart/2005/8/layout/target3"/>
    <dgm:cxn modelId="{5A6E8AC0-5E6F-48BB-90E5-9A2DF7356B41}" type="presOf" srcId="{D1D4F407-5343-4D3F-B5B9-D407B03CAEB4}" destId="{D005CE8C-CC26-4C3E-AC11-E15060ECD759}" srcOrd="0" destOrd="0" presId="urn:microsoft.com/office/officeart/2005/8/layout/target3"/>
    <dgm:cxn modelId="{D0570088-D27D-495D-A44B-94EC3157EB0A}" type="presOf" srcId="{D8197B8C-B260-4A16-BDF4-0947B075E274}" destId="{5A5FFA88-C948-4069-8E93-59FA12366E83}" srcOrd="1" destOrd="0" presId="urn:microsoft.com/office/officeart/2005/8/layout/target3"/>
    <dgm:cxn modelId="{DF46892A-FD5D-4155-9495-CA1C1A9E68DF}" type="presOf" srcId="{D8197B8C-B260-4A16-BDF4-0947B075E274}" destId="{25B08C86-7E15-44DC-BE7F-FFB55DD49D12}" srcOrd="0" destOrd="0" presId="urn:microsoft.com/office/officeart/2005/8/layout/target3"/>
    <dgm:cxn modelId="{842517D9-84B1-443B-AEBE-9A9EDDDA2509}" type="presOf" srcId="{757F3AB3-0718-4624-B441-E567A8F0AB56}" destId="{333A1088-737F-45CB-B68E-254E46348037}" srcOrd="0" destOrd="0" presId="urn:microsoft.com/office/officeart/2005/8/layout/target3"/>
    <dgm:cxn modelId="{73A96561-FF95-4D8A-A7BD-B855791A48F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4770A2-2A5A-49A7-A867-339C46CA5EEA}" type="presParOf" srcId="{333A1088-737F-45CB-B68E-254E46348037}" destId="{F5ABB229-8D3B-4694-996A-96F23CF14429}" srcOrd="0" destOrd="0" presId="urn:microsoft.com/office/officeart/2005/8/layout/target3"/>
    <dgm:cxn modelId="{63CC2FB9-99E4-400A-8564-7AF9F0F8356B}" type="presParOf" srcId="{333A1088-737F-45CB-B68E-254E46348037}" destId="{F41139FD-01EE-4571-8B17-4FB00FC51163}" srcOrd="1" destOrd="0" presId="urn:microsoft.com/office/officeart/2005/8/layout/target3"/>
    <dgm:cxn modelId="{25CBAAF5-AFEE-4CE0-993B-B8BC2C01AA7E}" type="presParOf" srcId="{333A1088-737F-45CB-B68E-254E46348037}" destId="{D005CE8C-CC26-4C3E-AC11-E15060ECD759}" srcOrd="2" destOrd="0" presId="urn:microsoft.com/office/officeart/2005/8/layout/target3"/>
    <dgm:cxn modelId="{72954B8B-11B6-4F55-8577-AF361CBCA864}" type="presParOf" srcId="{333A1088-737F-45CB-B68E-254E46348037}" destId="{2C702D82-9B77-49B7-9568-BB8EB47C3372}" srcOrd="3" destOrd="0" presId="urn:microsoft.com/office/officeart/2005/8/layout/target3"/>
    <dgm:cxn modelId="{EB0B772F-416C-48CC-8A3F-3F3E576428AA}" type="presParOf" srcId="{333A1088-737F-45CB-B68E-254E46348037}" destId="{A52A0455-90FF-4808-ABD0-F02540D31D5A}" srcOrd="4" destOrd="0" presId="urn:microsoft.com/office/officeart/2005/8/layout/target3"/>
    <dgm:cxn modelId="{0F4B0939-AAC6-4D5E-93AB-CEF62B089F3E}" type="presParOf" srcId="{333A1088-737F-45CB-B68E-254E46348037}" destId="{6140AFEC-043D-4C43-A2F9-D0F5331DF3A3}" srcOrd="5" destOrd="0" presId="urn:microsoft.com/office/officeart/2005/8/layout/target3"/>
    <dgm:cxn modelId="{64F56B34-00D2-4A23-BD2A-319FDCA0C989}" type="presParOf" srcId="{333A1088-737F-45CB-B68E-254E46348037}" destId="{9358AC05-5D7D-4327-9F80-1AD486AEA664}" srcOrd="6" destOrd="0" presId="urn:microsoft.com/office/officeart/2005/8/layout/target3"/>
    <dgm:cxn modelId="{71CED2FC-7A6A-45EE-AD42-77DF74291A67}" type="presParOf" srcId="{333A1088-737F-45CB-B68E-254E46348037}" destId="{313FC574-E1CD-4FB4-B054-0B805CE0447D}" srcOrd="7" destOrd="0" presId="urn:microsoft.com/office/officeart/2005/8/layout/target3"/>
    <dgm:cxn modelId="{8A4039DE-4E15-4213-A156-BE74F8493E1D}" type="presParOf" srcId="{333A1088-737F-45CB-B68E-254E46348037}" destId="{619D679B-A015-4ECF-8348-D1034C574F40}" srcOrd="8" destOrd="0" presId="urn:microsoft.com/office/officeart/2005/8/layout/target3"/>
    <dgm:cxn modelId="{9226BB6C-B2A6-4456-A8D3-5C09C9894151}" type="presParOf" srcId="{333A1088-737F-45CB-B68E-254E46348037}" destId="{322283A8-4A27-4CDA-BAE3-F381106A9174}" srcOrd="9" destOrd="0" presId="urn:microsoft.com/office/officeart/2005/8/layout/target3"/>
    <dgm:cxn modelId="{ED524049-6FC8-4401-A472-392BBF1BD02D}" type="presParOf" srcId="{333A1088-737F-45CB-B68E-254E46348037}" destId="{FFC9F71D-1B4F-4AD9-A4A6-86ADEFC8AF5C}" srcOrd="10" destOrd="0" presId="urn:microsoft.com/office/officeart/2005/8/layout/target3"/>
    <dgm:cxn modelId="{14F9964B-6D21-4E28-BDD4-A8A941D54051}" type="presParOf" srcId="{333A1088-737F-45CB-B68E-254E46348037}" destId="{25B08C86-7E15-44DC-BE7F-FFB55DD49D12}" srcOrd="11" destOrd="0" presId="urn:microsoft.com/office/officeart/2005/8/layout/target3"/>
    <dgm:cxn modelId="{BFB81453-C903-4D9E-B329-0BE75D023270}" type="presParOf" srcId="{333A1088-737F-45CB-B68E-254E46348037}" destId="{76644BE8-9D7C-4C09-B250-3D10AF48CBB7}" srcOrd="12" destOrd="0" presId="urn:microsoft.com/office/officeart/2005/8/layout/target3"/>
    <dgm:cxn modelId="{AA543F9F-3D15-40BD-9E83-B940657419BD}" type="presParOf" srcId="{333A1088-737F-45CB-B68E-254E46348037}" destId="{EE85B701-7295-41C0-BA7A-34D3756A2AE6}" srcOrd="13" destOrd="0" presId="urn:microsoft.com/office/officeart/2005/8/layout/target3"/>
    <dgm:cxn modelId="{49D4611F-C334-4A1E-B310-100C772B997E}" type="presParOf" srcId="{333A1088-737F-45CB-B68E-254E46348037}" destId="{8BEBB6EC-1DAA-4CAC-8A25-BC0FCBD5DBD5}" srcOrd="14" destOrd="0" presId="urn:microsoft.com/office/officeart/2005/8/layout/target3"/>
    <dgm:cxn modelId="{6CCC1372-9854-4619-9C89-8D34F4CD599A}" type="presParOf" srcId="{333A1088-737F-45CB-B68E-254E46348037}" destId="{AED2198E-93D5-4001-81B4-73124B309672}" srcOrd="15" destOrd="0" presId="urn:microsoft.com/office/officeart/2005/8/layout/target3"/>
    <dgm:cxn modelId="{C18FE6E3-79F1-4ABA-A64A-894412D93EF9}" type="presParOf" srcId="{333A1088-737F-45CB-B68E-254E46348037}" destId="{2BE915AB-18AA-4053-B92C-3BFC9ED204BB}" srcOrd="16" destOrd="0" presId="urn:microsoft.com/office/officeart/2005/8/layout/target3"/>
    <dgm:cxn modelId="{35A8E164-8CC3-4429-B296-9BD3F09FA377}" type="presParOf" srcId="{333A1088-737F-45CB-B68E-254E46348037}" destId="{6BB5E863-4638-4E1D-BFDE-399D028AC4ED}" srcOrd="17" destOrd="0" presId="urn:microsoft.com/office/officeart/2005/8/layout/target3"/>
    <dgm:cxn modelId="{A4A66DE1-14DB-4780-810A-D3D16BECE629}" type="presParOf" srcId="{333A1088-737F-45CB-B68E-254E46348037}" destId="{5A5FFA88-C948-4069-8E93-59FA12366E83}" srcOrd="18" destOrd="0" presId="urn:microsoft.com/office/officeart/2005/8/layout/target3"/>
    <dgm:cxn modelId="{4A463DB0-F13D-4A48-9820-531C64158C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VY_22_INOVACE_01_34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0607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32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8. ročníku základní školy. Materiál obsahuje animace. Pomocí nich je žák názorně seznamován se změnami ve struktuře věty při převodu věty z rodu činného do rodu trpného.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změní větu v rodě činném na větu v rodě trpném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trpný rod, činný rod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30776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363272" cy="25062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alibri" pitchFamily="34" charset="0"/>
              </a:rPr>
              <a:t>CHANGING SENTENCES FROM </a:t>
            </a:r>
            <a:r>
              <a:rPr lang="cs-CZ" dirty="0">
                <a:latin typeface="Calibri" pitchFamily="34" charset="0"/>
              </a:rPr>
              <a:t>THE ACTIVE </a:t>
            </a:r>
            <a:r>
              <a:rPr lang="cs-CZ" dirty="0" smtClean="0">
                <a:latin typeface="Calibri" pitchFamily="34" charset="0"/>
              </a:rPr>
              <a:t>TO </a:t>
            </a:r>
            <a:r>
              <a:rPr lang="cs-CZ" dirty="0">
                <a:latin typeface="Calibri" pitchFamily="34" charset="0"/>
              </a:rPr>
              <a:t>THE PASSIVE VOICE</a:t>
            </a:r>
            <a:r>
              <a:rPr lang="cs-CZ" dirty="0" smtClean="0">
                <a:latin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ZMĚNA VĚTY Z ČINNÉHO 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DO TRPNÉHO RODU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9339" y="3140968"/>
            <a:ext cx="780606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Trpný rod obvykle používáme pokud chceme zdůraznit, že děj je důležitější než osoba / věc, která jej způsobuje.</a:t>
            </a:r>
          </a:p>
          <a:p>
            <a:endParaRPr lang="cs-CZ" sz="2400" dirty="0"/>
          </a:p>
          <a:p>
            <a:r>
              <a:rPr lang="cs-CZ" sz="2400" dirty="0" smtClean="0"/>
              <a:t>Větu z rodu činného do rodu trpného převedeme, pokud z předmětu činné věty uděláme podmět.</a:t>
            </a:r>
          </a:p>
          <a:p>
            <a:endParaRPr lang="cs-CZ" sz="2400" dirty="0"/>
          </a:p>
          <a:p>
            <a:r>
              <a:rPr lang="cs-CZ" sz="2400" dirty="0" smtClean="0"/>
              <a:t>Podmět z původní činné věty můžeme připojit jako předmět pomocí předložky </a:t>
            </a:r>
            <a:r>
              <a:rPr lang="cs-CZ" sz="2400" b="1" dirty="0" smtClean="0"/>
              <a:t>BY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753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363272" cy="2506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latin typeface="Calibri" pitchFamily="34" charset="0"/>
              </a:rPr>
              <a:t>CHANGING SENTENCES FROM THE ACTIVE TO THE PASSIVE VOICE</a:t>
            </a:r>
            <a:br>
              <a:rPr lang="en-US" dirty="0" smtClean="0">
                <a:latin typeface="Calibri" pitchFamily="34" charset="0"/>
              </a:rPr>
            </a:br>
            <a:r>
              <a:rPr lang="en-US" dirty="0" smtClean="0">
                <a:latin typeface="Calibri" pitchFamily="34" charset="0"/>
              </a:rPr>
              <a:t>ZMĚNA VĚTY Z ČINNÉHO </a:t>
            </a:r>
            <a:br>
              <a:rPr lang="en-US" dirty="0" smtClean="0">
                <a:latin typeface="Calibri" pitchFamily="34" charset="0"/>
              </a:rPr>
            </a:br>
            <a:r>
              <a:rPr lang="en-US" dirty="0" smtClean="0">
                <a:latin typeface="Calibri" pitchFamily="34" charset="0"/>
              </a:rPr>
              <a:t>DO TRPNÉHO RODU</a:t>
            </a:r>
          </a:p>
        </p:txBody>
      </p:sp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1738489" y="2952058"/>
            <a:ext cx="1042273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My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Mum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1" name="TextovéPole 9"/>
          <p:cNvSpPr txBox="1">
            <a:spLocks noChangeArrowheads="1"/>
          </p:cNvSpPr>
          <p:nvPr/>
        </p:nvSpPr>
        <p:spPr bwMode="auto">
          <a:xfrm>
            <a:off x="5315126" y="2944121"/>
            <a:ext cx="1387175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the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windows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941814" y="2836687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3" name="TextovéPole 23"/>
          <p:cNvSpPr txBox="1">
            <a:spLocks noChangeArrowheads="1"/>
          </p:cNvSpPr>
          <p:nvPr/>
        </p:nvSpPr>
        <p:spPr bwMode="auto">
          <a:xfrm>
            <a:off x="3573639" y="2952614"/>
            <a:ext cx="755335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opens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4" name="TextovéPole 11"/>
          <p:cNvSpPr txBox="1">
            <a:spLocks noChangeArrowheads="1"/>
          </p:cNvSpPr>
          <p:nvPr/>
        </p:nvSpPr>
        <p:spPr bwMode="auto">
          <a:xfrm>
            <a:off x="4665839" y="279965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1522087" y="5990341"/>
            <a:ext cx="1422441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err="1">
                <a:solidFill>
                  <a:srgbClr val="000000"/>
                </a:solidFill>
                <a:latin typeface="Calibri" pitchFamily="34" charset="0"/>
              </a:rPr>
              <a:t>T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he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windows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7" name="TextovéPole 7"/>
          <p:cNvSpPr txBox="1">
            <a:spLocks noChangeArrowheads="1"/>
          </p:cNvSpPr>
          <p:nvPr/>
        </p:nvSpPr>
        <p:spPr bwMode="auto">
          <a:xfrm>
            <a:off x="1698944" y="5404429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18" name="TextovéPole 9"/>
          <p:cNvSpPr txBox="1">
            <a:spLocks noChangeArrowheads="1"/>
          </p:cNvSpPr>
          <p:nvPr/>
        </p:nvSpPr>
        <p:spPr bwMode="auto">
          <a:xfrm>
            <a:off x="6034046" y="5396492"/>
            <a:ext cx="996363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předmět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" name="TextovéPole 11"/>
          <p:cNvSpPr txBox="1">
            <a:spLocks noChangeArrowheads="1"/>
          </p:cNvSpPr>
          <p:nvPr/>
        </p:nvSpPr>
        <p:spPr bwMode="auto">
          <a:xfrm>
            <a:off x="2902269" y="528905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0" name="TextovéPole 23"/>
          <p:cNvSpPr txBox="1">
            <a:spLocks noChangeArrowheads="1"/>
          </p:cNvSpPr>
          <p:nvPr/>
        </p:nvSpPr>
        <p:spPr bwMode="auto">
          <a:xfrm>
            <a:off x="3534094" y="5404985"/>
            <a:ext cx="1058303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rod trpný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" name="TextovéPole 11"/>
          <p:cNvSpPr txBox="1">
            <a:spLocks noChangeArrowheads="1"/>
          </p:cNvSpPr>
          <p:nvPr/>
        </p:nvSpPr>
        <p:spPr bwMode="auto">
          <a:xfrm>
            <a:off x="4626294" y="5252029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22" name="TextovéPole 23"/>
          <p:cNvSpPr txBox="1">
            <a:spLocks noChangeArrowheads="1"/>
          </p:cNvSpPr>
          <p:nvPr/>
        </p:nvSpPr>
        <p:spPr bwMode="auto">
          <a:xfrm>
            <a:off x="3392597" y="5963393"/>
            <a:ext cx="1258871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are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opened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3" name="TextovéPole 9"/>
          <p:cNvSpPr txBox="1">
            <a:spLocks noChangeArrowheads="1"/>
          </p:cNvSpPr>
          <p:nvPr/>
        </p:nvSpPr>
        <p:spPr bwMode="auto">
          <a:xfrm>
            <a:off x="5418201" y="5397578"/>
            <a:ext cx="40953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by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4" name="TextovéPole 9"/>
          <p:cNvSpPr txBox="1">
            <a:spLocks noChangeArrowheads="1"/>
          </p:cNvSpPr>
          <p:nvPr/>
        </p:nvSpPr>
        <p:spPr bwMode="auto">
          <a:xfrm>
            <a:off x="5775369" y="5990341"/>
            <a:ext cx="1025152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my </a:t>
            </a:r>
            <a:r>
              <a:rPr lang="cs-CZ" dirty="0" err="1" smtClean="0">
                <a:solidFill>
                  <a:srgbClr val="000000"/>
                </a:solidFill>
                <a:latin typeface="Calibri" pitchFamily="34" charset="0"/>
              </a:rPr>
              <a:t>Mum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5" name="TextovéPole 9"/>
          <p:cNvSpPr txBox="1">
            <a:spLocks noChangeArrowheads="1"/>
          </p:cNvSpPr>
          <p:nvPr/>
        </p:nvSpPr>
        <p:spPr bwMode="auto">
          <a:xfrm>
            <a:off x="5159524" y="5991427"/>
            <a:ext cx="409536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by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cxnSp>
        <p:nvCxnSpPr>
          <p:cNvPr id="31" name="Přímá spojnice se šipkou 30"/>
          <p:cNvCxnSpPr>
            <a:stCxn id="44" idx="2"/>
            <a:endCxn id="18" idx="0"/>
          </p:cNvCxnSpPr>
          <p:nvPr/>
        </p:nvCxnSpPr>
        <p:spPr>
          <a:xfrm>
            <a:off x="2263594" y="4275843"/>
            <a:ext cx="4268634" cy="112064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44" idx="2"/>
            <a:endCxn id="23" idx="0"/>
          </p:cNvCxnSpPr>
          <p:nvPr/>
        </p:nvCxnSpPr>
        <p:spPr>
          <a:xfrm>
            <a:off x="2263594" y="4275843"/>
            <a:ext cx="3359375" cy="11217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45" idx="2"/>
            <a:endCxn id="17" idx="0"/>
          </p:cNvCxnSpPr>
          <p:nvPr/>
        </p:nvCxnSpPr>
        <p:spPr>
          <a:xfrm flipH="1">
            <a:off x="2161700" y="4267350"/>
            <a:ext cx="3713957" cy="11370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7"/>
          <p:cNvSpPr txBox="1">
            <a:spLocks noChangeArrowheads="1"/>
          </p:cNvSpPr>
          <p:nvPr/>
        </p:nvSpPr>
        <p:spPr bwMode="auto">
          <a:xfrm>
            <a:off x="1800838" y="3905955"/>
            <a:ext cx="925512" cy="369888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alibri" pitchFamily="34" charset="0"/>
              </a:rPr>
              <a:t>podmět</a:t>
            </a:r>
          </a:p>
        </p:txBody>
      </p:sp>
      <p:sp>
        <p:nvSpPr>
          <p:cNvPr id="45" name="TextovéPole 9"/>
          <p:cNvSpPr txBox="1">
            <a:spLocks noChangeArrowheads="1"/>
          </p:cNvSpPr>
          <p:nvPr/>
        </p:nvSpPr>
        <p:spPr bwMode="auto">
          <a:xfrm>
            <a:off x="5377475" y="3898018"/>
            <a:ext cx="996363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předmět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6" name="TextovéPole 11"/>
          <p:cNvSpPr txBox="1">
            <a:spLocks noChangeArrowheads="1"/>
          </p:cNvSpPr>
          <p:nvPr/>
        </p:nvSpPr>
        <p:spPr bwMode="auto">
          <a:xfrm>
            <a:off x="3004163" y="3790584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solidFill>
                  <a:srgbClr val="000000"/>
                </a:solidFill>
              </a:rPr>
              <a:t>+</a:t>
            </a:r>
          </a:p>
        </p:txBody>
      </p:sp>
      <p:sp>
        <p:nvSpPr>
          <p:cNvPr id="47" name="TextovéPole 23"/>
          <p:cNvSpPr txBox="1">
            <a:spLocks noChangeArrowheads="1"/>
          </p:cNvSpPr>
          <p:nvPr/>
        </p:nvSpPr>
        <p:spPr bwMode="auto">
          <a:xfrm>
            <a:off x="3635988" y="3906511"/>
            <a:ext cx="1051891" cy="369332"/>
          </a:xfrm>
          <a:prstGeom prst="rect">
            <a:avLst/>
          </a:prstGeom>
          <a:solidFill>
            <a:srgbClr val="FFFFFF"/>
          </a:solidFill>
          <a:ln w="25402">
            <a:solidFill>
              <a:srgbClr val="0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rod činný</a:t>
            </a:r>
            <a:endParaRPr lang="cs-CZ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8" name="TextovéPole 11"/>
          <p:cNvSpPr txBox="1">
            <a:spLocks noChangeArrowheads="1"/>
          </p:cNvSpPr>
          <p:nvPr/>
        </p:nvSpPr>
        <p:spPr bwMode="auto">
          <a:xfrm>
            <a:off x="4728188" y="3753555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solidFill>
                  <a:srgbClr val="000000"/>
                </a:solidFill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77251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animBg="1"/>
      <p:bldP spid="11" grpId="0" animBg="1"/>
      <p:bldP spid="12" grpId="0"/>
      <p:bldP spid="13" grpId="0" animBg="1"/>
      <p:bldP spid="14" grpId="0"/>
      <p:bldP spid="16" grpId="0" animBg="1"/>
      <p:bldP spid="17" grpId="0" animBg="1"/>
      <p:bldP spid="18" grpId="0" animBg="1"/>
      <p:bldP spid="19" grpId="0"/>
      <p:bldP spid="20" grpId="0" animBg="1"/>
      <p:bldP spid="21" grpId="0"/>
      <p:bldP spid="22" grpId="0" animBg="1"/>
      <p:bldP spid="23" grpId="0" animBg="1"/>
      <p:bldP spid="24" grpId="0" animBg="1"/>
      <p:bldP spid="25" grpId="0" animBg="1"/>
      <p:bldP spid="44" grpId="0" animBg="1"/>
      <p:bldP spid="45" grpId="0" animBg="1"/>
      <p:bldP spid="46" grpId="0"/>
      <p:bldP spid="47" grpId="0" animBg="1"/>
      <p:bldP spid="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76063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Bob </a:t>
            </a:r>
            <a:r>
              <a:rPr lang="cs-CZ" dirty="0" err="1" smtClean="0"/>
              <a:t>writes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story.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……………………………………………………………… 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I </a:t>
            </a:r>
            <a:r>
              <a:rPr lang="cs-CZ" dirty="0" err="1" smtClean="0"/>
              <a:t>draw</a:t>
            </a:r>
            <a:r>
              <a:rPr lang="cs-CZ" dirty="0" smtClean="0"/>
              <a:t> these </a:t>
            </a:r>
            <a:r>
              <a:rPr lang="cs-CZ" dirty="0" err="1" smtClean="0"/>
              <a:t>pictures</a:t>
            </a:r>
            <a:r>
              <a:rPr lang="cs-CZ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……………………………………………………………… . 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visit my </a:t>
            </a:r>
            <a:r>
              <a:rPr lang="cs-CZ" dirty="0" err="1" smtClean="0"/>
              <a:t>webside</a:t>
            </a:r>
            <a:r>
              <a:rPr lang="cs-CZ" dirty="0" smtClean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……………………………………………………………...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980728"/>
            <a:ext cx="3628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50"/>
                </a:solidFill>
              </a:rPr>
              <a:t>This</a:t>
            </a:r>
            <a:r>
              <a:rPr lang="cs-CZ" sz="2400" dirty="0" smtClean="0">
                <a:solidFill>
                  <a:srgbClr val="00B050"/>
                </a:solidFill>
              </a:rPr>
              <a:t> story </a:t>
            </a:r>
            <a:r>
              <a:rPr lang="cs-CZ" sz="2400" dirty="0" err="1" smtClean="0">
                <a:solidFill>
                  <a:srgbClr val="00B050"/>
                </a:solidFill>
              </a:rPr>
              <a:t>is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written</a:t>
            </a:r>
            <a:r>
              <a:rPr lang="cs-CZ" sz="2400" dirty="0" smtClean="0">
                <a:solidFill>
                  <a:srgbClr val="00B050"/>
                </a:solidFill>
              </a:rPr>
              <a:t> by Bob.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1643" y="2788160"/>
            <a:ext cx="4329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These </a:t>
            </a:r>
            <a:r>
              <a:rPr lang="cs-CZ" sz="2400" dirty="0" err="1" smtClean="0">
                <a:solidFill>
                  <a:srgbClr val="00B050"/>
                </a:solidFill>
              </a:rPr>
              <a:t>pictures</a:t>
            </a:r>
            <a:r>
              <a:rPr lang="cs-CZ" sz="2400" dirty="0" smtClean="0">
                <a:solidFill>
                  <a:srgbClr val="00B050"/>
                </a:solidFill>
              </a:rPr>
              <a:t> are </a:t>
            </a:r>
            <a:r>
              <a:rPr lang="cs-CZ" sz="2400" dirty="0" err="1" smtClean="0">
                <a:solidFill>
                  <a:srgbClr val="00B050"/>
                </a:solidFill>
              </a:rPr>
              <a:t>drawn</a:t>
            </a:r>
            <a:r>
              <a:rPr lang="cs-CZ" sz="2400" dirty="0" smtClean="0">
                <a:solidFill>
                  <a:srgbClr val="00B050"/>
                </a:solidFill>
              </a:rPr>
              <a:t> by </a:t>
            </a:r>
            <a:r>
              <a:rPr lang="cs-CZ" sz="2400" dirty="0" err="1" smtClean="0">
                <a:solidFill>
                  <a:srgbClr val="00B050"/>
                </a:solidFill>
              </a:rPr>
              <a:t>me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19634" y="5805264"/>
            <a:ext cx="50664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 </a:t>
            </a:r>
            <a:r>
              <a:rPr lang="cs-CZ" sz="2400" dirty="0" err="1" smtClean="0">
                <a:solidFill>
                  <a:srgbClr val="00B050"/>
                </a:solidFill>
              </a:rPr>
              <a:t>webside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is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visited</a:t>
            </a:r>
            <a:r>
              <a:rPr lang="cs-CZ" sz="2400" dirty="0" smtClean="0">
                <a:solidFill>
                  <a:srgbClr val="00B050"/>
                </a:solidFill>
              </a:rPr>
              <a:t> by </a:t>
            </a:r>
            <a:r>
              <a:rPr lang="cs-CZ" sz="2400" dirty="0" err="1" smtClean="0">
                <a:solidFill>
                  <a:srgbClr val="00B050"/>
                </a:solidFill>
              </a:rPr>
              <a:t>lots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of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people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738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289</Words>
  <Application>Microsoft Office PowerPoint</Application>
  <PresentationFormat>Předvádění na obrazovce (4:3)</PresentationFormat>
  <Paragraphs>51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CHANGING SENTENCES FROM THE ACTIVE TO THE PASSIVE VOICE ZMĚNA VĚTY Z ČINNÉHO  DO TRPNÉHO RODU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37</cp:revision>
  <dcterms:created xsi:type="dcterms:W3CDTF">2011-06-20T10:40:08Z</dcterms:created>
  <dcterms:modified xsi:type="dcterms:W3CDTF">2012-08-28T08:34:44Z</dcterms:modified>
</cp:coreProperties>
</file>