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4" r:id="rId2"/>
    <p:sldId id="265" r:id="rId3"/>
    <p:sldId id="259" r:id="rId4"/>
    <p:sldId id="272" r:id="rId5"/>
    <p:sldId id="274" r:id="rId6"/>
    <p:sldId id="273" r:id="rId7"/>
    <p:sldId id="269" r:id="rId8"/>
    <p:sldId id="270" r:id="rId9"/>
    <p:sldId id="271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28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VY_22_INOVACE_01_10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3058DC-7B4F-4255-8C4B-33EF8A8EABE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784F4BB-75A6-4B7C-BAD5-C95F11EA7071}" type="presOf" srcId="{757F3AB3-0718-4624-B441-E567A8F0AB56}" destId="{333A1088-737F-45CB-B68E-254E46348037}" srcOrd="0" destOrd="0" presId="urn:microsoft.com/office/officeart/2005/8/layout/target3"/>
    <dgm:cxn modelId="{D0F4AE0F-D036-4475-B26A-01AA1B7C7397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0786A22-94D6-43D9-8E5D-390A46AA0DFF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46E376D-2FD5-4D5F-A15D-FD825731CB07}" type="presOf" srcId="{D1B46980-6531-4606-95E6-44980827E919}" destId="{2BE915AB-18AA-4053-B92C-3BFC9ED204BB}" srcOrd="1" destOrd="0" presId="urn:microsoft.com/office/officeart/2005/8/layout/target3"/>
    <dgm:cxn modelId="{366BC956-B545-4BEF-9410-20384FE55EA1}" type="presOf" srcId="{B651F6E3-6281-48DB-9319-2AEAFDAE7572}" destId="{6BB5E863-4638-4E1D-BFDE-399D028AC4ED}" srcOrd="1" destOrd="0" presId="urn:microsoft.com/office/officeart/2005/8/layout/target3"/>
    <dgm:cxn modelId="{B0C81198-C5D9-4BEE-8BC5-6CD4C403CA25}" type="presOf" srcId="{4C35D32F-0EAB-4CD7-82EE-45574DC2A586}" destId="{890E4F0B-2866-4A3F-A3C7-2A14B1797930}" srcOrd="1" destOrd="0" presId="urn:microsoft.com/office/officeart/2005/8/layout/target3"/>
    <dgm:cxn modelId="{F3E66027-0996-4E96-A82B-C796E376517E}" type="presOf" srcId="{D1D4F407-5343-4D3F-B5B9-D407B03CAEB4}" destId="{AED2198E-93D5-4001-81B4-73124B309672}" srcOrd="1" destOrd="0" presId="urn:microsoft.com/office/officeart/2005/8/layout/target3"/>
    <dgm:cxn modelId="{510FF525-4594-450C-B50D-43074F5EEC24}" type="presOf" srcId="{D1B46980-6531-4606-95E6-44980827E919}" destId="{6140AFEC-043D-4C43-A2F9-D0F5331DF3A3}" srcOrd="0" destOrd="0" presId="urn:microsoft.com/office/officeart/2005/8/layout/target3"/>
    <dgm:cxn modelId="{F5137C94-5B39-41FA-A229-C480C5A077A1}" type="presOf" srcId="{D1D4F407-5343-4D3F-B5B9-D407B03CAEB4}" destId="{D005CE8C-CC26-4C3E-AC11-E15060ECD759}" srcOrd="0" destOrd="0" presId="urn:microsoft.com/office/officeart/2005/8/layout/target3"/>
    <dgm:cxn modelId="{7528CBBD-C3A9-495E-BCC8-AD3041187A86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E1D607E-E32A-4936-813B-093AC1D5088D}" type="presParOf" srcId="{333A1088-737F-45CB-B68E-254E46348037}" destId="{F5ABB229-8D3B-4694-996A-96F23CF14429}" srcOrd="0" destOrd="0" presId="urn:microsoft.com/office/officeart/2005/8/layout/target3"/>
    <dgm:cxn modelId="{B65AAA68-BF5D-4FEC-BA26-7418093808E3}" type="presParOf" srcId="{333A1088-737F-45CB-B68E-254E46348037}" destId="{F41139FD-01EE-4571-8B17-4FB00FC51163}" srcOrd="1" destOrd="0" presId="urn:microsoft.com/office/officeart/2005/8/layout/target3"/>
    <dgm:cxn modelId="{F903E28E-5CB7-4CD8-98A8-E0B7878CF855}" type="presParOf" srcId="{333A1088-737F-45CB-B68E-254E46348037}" destId="{D005CE8C-CC26-4C3E-AC11-E15060ECD759}" srcOrd="2" destOrd="0" presId="urn:microsoft.com/office/officeart/2005/8/layout/target3"/>
    <dgm:cxn modelId="{A1A56A10-B2F7-4FC7-B5B0-1636CC3A4B3D}" type="presParOf" srcId="{333A1088-737F-45CB-B68E-254E46348037}" destId="{2C702D82-9B77-49B7-9568-BB8EB47C3372}" srcOrd="3" destOrd="0" presId="urn:microsoft.com/office/officeart/2005/8/layout/target3"/>
    <dgm:cxn modelId="{E1ECD33B-FB51-42EF-959E-4C2E9F8F4F71}" type="presParOf" srcId="{333A1088-737F-45CB-B68E-254E46348037}" destId="{A52A0455-90FF-4808-ABD0-F02540D31D5A}" srcOrd="4" destOrd="0" presId="urn:microsoft.com/office/officeart/2005/8/layout/target3"/>
    <dgm:cxn modelId="{D09AB77E-930C-4750-9B8F-C392DBD4D4F2}" type="presParOf" srcId="{333A1088-737F-45CB-B68E-254E46348037}" destId="{6140AFEC-043D-4C43-A2F9-D0F5331DF3A3}" srcOrd="5" destOrd="0" presId="urn:microsoft.com/office/officeart/2005/8/layout/target3"/>
    <dgm:cxn modelId="{00AAB9EF-E747-452A-9866-FCE363F20B20}" type="presParOf" srcId="{333A1088-737F-45CB-B68E-254E46348037}" destId="{9358AC05-5D7D-4327-9F80-1AD486AEA664}" srcOrd="6" destOrd="0" presId="urn:microsoft.com/office/officeart/2005/8/layout/target3"/>
    <dgm:cxn modelId="{5162E26D-D7BD-41CB-AD97-9D05FC63CF5D}" type="presParOf" srcId="{333A1088-737F-45CB-B68E-254E46348037}" destId="{313FC574-E1CD-4FB4-B054-0B805CE0447D}" srcOrd="7" destOrd="0" presId="urn:microsoft.com/office/officeart/2005/8/layout/target3"/>
    <dgm:cxn modelId="{8741D2D6-0372-4F72-A902-52CB7F566831}" type="presParOf" srcId="{333A1088-737F-45CB-B68E-254E46348037}" destId="{619D679B-A015-4ECF-8348-D1034C574F40}" srcOrd="8" destOrd="0" presId="urn:microsoft.com/office/officeart/2005/8/layout/target3"/>
    <dgm:cxn modelId="{29C20234-06EA-4911-9789-84A18BE6243D}" type="presParOf" srcId="{333A1088-737F-45CB-B68E-254E46348037}" destId="{322283A8-4A27-4CDA-BAE3-F381106A9174}" srcOrd="9" destOrd="0" presId="urn:microsoft.com/office/officeart/2005/8/layout/target3"/>
    <dgm:cxn modelId="{986A00AD-5464-431B-9DD9-0C042E70EF21}" type="presParOf" srcId="{333A1088-737F-45CB-B68E-254E46348037}" destId="{FFC9F71D-1B4F-4AD9-A4A6-86ADEFC8AF5C}" srcOrd="10" destOrd="0" presId="urn:microsoft.com/office/officeart/2005/8/layout/target3"/>
    <dgm:cxn modelId="{391B2F14-2E25-44E6-A604-1474C795890C}" type="presParOf" srcId="{333A1088-737F-45CB-B68E-254E46348037}" destId="{25B08C86-7E15-44DC-BE7F-FFB55DD49D12}" srcOrd="11" destOrd="0" presId="urn:microsoft.com/office/officeart/2005/8/layout/target3"/>
    <dgm:cxn modelId="{DCB02702-AA19-4E7E-9C70-81AF2B9C45C5}" type="presParOf" srcId="{333A1088-737F-45CB-B68E-254E46348037}" destId="{76644BE8-9D7C-4C09-B250-3D10AF48CBB7}" srcOrd="12" destOrd="0" presId="urn:microsoft.com/office/officeart/2005/8/layout/target3"/>
    <dgm:cxn modelId="{C8059C22-2AEB-431D-99F4-CD22EE9FBF5F}" type="presParOf" srcId="{333A1088-737F-45CB-B68E-254E46348037}" destId="{EE85B701-7295-41C0-BA7A-34D3756A2AE6}" srcOrd="13" destOrd="0" presId="urn:microsoft.com/office/officeart/2005/8/layout/target3"/>
    <dgm:cxn modelId="{65997FB1-CFF1-42D1-92BE-E45191840404}" type="presParOf" srcId="{333A1088-737F-45CB-B68E-254E46348037}" destId="{8BEBB6EC-1DAA-4CAC-8A25-BC0FCBD5DBD5}" srcOrd="14" destOrd="0" presId="urn:microsoft.com/office/officeart/2005/8/layout/target3"/>
    <dgm:cxn modelId="{A94FD55B-6FCC-4396-BD25-407DDD30248C}" type="presParOf" srcId="{333A1088-737F-45CB-B68E-254E46348037}" destId="{AED2198E-93D5-4001-81B4-73124B309672}" srcOrd="15" destOrd="0" presId="urn:microsoft.com/office/officeart/2005/8/layout/target3"/>
    <dgm:cxn modelId="{7810130D-B0AD-4ECB-9C49-01BA65F9D79F}" type="presParOf" srcId="{333A1088-737F-45CB-B68E-254E46348037}" destId="{2BE915AB-18AA-4053-B92C-3BFC9ED204BB}" srcOrd="16" destOrd="0" presId="urn:microsoft.com/office/officeart/2005/8/layout/target3"/>
    <dgm:cxn modelId="{17D668DB-971C-4FD4-A93A-7BAB7646AB8A}" type="presParOf" srcId="{333A1088-737F-45CB-B68E-254E46348037}" destId="{6BB5E863-4638-4E1D-BFDE-399D028AC4ED}" srcOrd="17" destOrd="0" presId="urn:microsoft.com/office/officeart/2005/8/layout/target3"/>
    <dgm:cxn modelId="{C9DF0F3E-CB54-43A9-91FF-F27C71523E26}" type="presParOf" srcId="{333A1088-737F-45CB-B68E-254E46348037}" destId="{5A5FFA88-C948-4069-8E93-59FA12366E83}" srcOrd="18" destOrd="0" presId="urn:microsoft.com/office/officeart/2005/8/layout/target3"/>
    <dgm:cxn modelId="{E4253CC9-7F57-4762-8948-DAC7B8901E4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VY_22_INOVACE_01_10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3301812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0892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895998"/>
          </a:xfrm>
        </p:spPr>
        <p:txBody>
          <a:bodyPr>
            <a:normAutofit fontScale="92500"/>
          </a:bodyPr>
          <a:lstStyle/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8. ročníku základní školy jako pomůcka pro snazší zapamatování tvarů nepravidelných sloves. Jedná se o druhou část, neboť žáky nelze zahltit všemi informacemi k této tématice v jedné hodině. Materiál obsahuje animace. Animace také zpřístupní správné řešení. 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anglický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používají tvary nepravidelných sloves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anglický jazyk, nepravidelná slovesa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540817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smtClean="0"/>
              <a:t>IRREGULAR VERBS</a:t>
            </a:r>
            <a:br>
              <a:rPr lang="cs-CZ" dirty="0" smtClean="0"/>
            </a:br>
            <a:r>
              <a:rPr lang="cs-CZ" dirty="0" smtClean="0"/>
              <a:t>NEPRAVIDELNÁ SLOVESA</a:t>
            </a:r>
            <a:br>
              <a:rPr lang="cs-CZ" dirty="0" smtClean="0"/>
            </a:br>
            <a:r>
              <a:rPr lang="cs-CZ" dirty="0" smtClean="0"/>
              <a:t>- část 2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49283" y="3645024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některá slovesa, u kterých se shoduje minulý </a:t>
            </a:r>
            <a:r>
              <a:rPr lang="cs-CZ" sz="2400" dirty="0"/>
              <a:t>a třetí tvar </a:t>
            </a:r>
            <a:r>
              <a:rPr lang="cs-CZ" sz="2400" dirty="0" smtClean="0"/>
              <a:t>, mají ještě další podobnosti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09443" y="2601134"/>
            <a:ext cx="160467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past </a:t>
            </a:r>
            <a:r>
              <a:rPr lang="cs-CZ" sz="2400" dirty="0" err="1" smtClean="0"/>
              <a:t>simple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2601134"/>
            <a:ext cx="74430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verb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45076" y="2601134"/>
            <a:ext cx="195893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past </a:t>
            </a:r>
            <a:r>
              <a:rPr lang="cs-CZ" sz="2400" dirty="0" err="1" smtClean="0"/>
              <a:t>participle</a:t>
            </a:r>
            <a:endParaRPr lang="cs-CZ" sz="2400" dirty="0"/>
          </a:p>
        </p:txBody>
      </p:sp>
      <p:sp>
        <p:nvSpPr>
          <p:cNvPr id="7" name="TextovéPole 11"/>
          <p:cNvSpPr txBox="1">
            <a:spLocks noChangeArrowheads="1"/>
          </p:cNvSpPr>
          <p:nvPr/>
        </p:nvSpPr>
        <p:spPr bwMode="auto">
          <a:xfrm>
            <a:off x="5259168" y="2611845"/>
            <a:ext cx="36420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/>
              <a:t>=</a:t>
            </a:r>
          </a:p>
        </p:txBody>
      </p:sp>
    </p:spTree>
    <p:extLst>
      <p:ext uri="{BB962C8B-B14F-4D97-AF65-F5344CB8AC3E}">
        <p14:creationId xmlns:p14="http://schemas.microsoft.com/office/powerpoint/2010/main" val="853010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" grpId="0" build="p"/>
      <p:bldP spid="4" grpId="0" animBg="1"/>
      <p:bldP spid="5" grpId="0" animBg="1"/>
      <p:bldP spid="6" grpId="0" animBg="1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smtClean="0"/>
              <a:t>IRREGULAR VERBS</a:t>
            </a:r>
            <a:br>
              <a:rPr lang="cs-CZ" dirty="0" smtClean="0"/>
            </a:br>
            <a:r>
              <a:rPr lang="cs-CZ" dirty="0" smtClean="0"/>
              <a:t>NEPRAVIDELNÁ SLOVESA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65620" y="1887745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shoduje se minulý a třetí tvar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připojují koncovku </a:t>
            </a:r>
            <a:r>
              <a:rPr lang="cs-CZ" sz="2400" dirty="0" smtClean="0">
                <a:solidFill>
                  <a:srgbClr val="FF0000"/>
                </a:solidFill>
              </a:rPr>
              <a:t>–t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96494" y="3501008"/>
            <a:ext cx="160467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past </a:t>
            </a:r>
            <a:r>
              <a:rPr lang="cs-CZ" sz="2400" dirty="0" err="1" smtClean="0"/>
              <a:t>simple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34413" y="3501008"/>
            <a:ext cx="74430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verb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32127" y="3501008"/>
            <a:ext cx="195893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past </a:t>
            </a:r>
            <a:r>
              <a:rPr lang="cs-CZ" sz="2400" dirty="0" err="1" smtClean="0"/>
              <a:t>participle</a:t>
            </a:r>
            <a:endParaRPr lang="cs-CZ" sz="2400" dirty="0"/>
          </a:p>
        </p:txBody>
      </p:sp>
      <p:sp>
        <p:nvSpPr>
          <p:cNvPr id="8" name="TextovéPole 11"/>
          <p:cNvSpPr txBox="1">
            <a:spLocks noChangeArrowheads="1"/>
          </p:cNvSpPr>
          <p:nvPr/>
        </p:nvSpPr>
        <p:spPr bwMode="auto">
          <a:xfrm>
            <a:off x="5368031" y="3393574"/>
            <a:ext cx="36420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/>
              <a:t>=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30468" y="4437112"/>
            <a:ext cx="661511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2425700" algn="l"/>
                <a:tab pos="5029200" algn="l"/>
              </a:tabLst>
            </a:pPr>
            <a:r>
              <a:rPr lang="cs-CZ" sz="2400" dirty="0"/>
              <a:t>to </a:t>
            </a:r>
            <a:r>
              <a:rPr lang="cs-CZ" sz="2400" dirty="0" err="1"/>
              <a:t>burn</a:t>
            </a:r>
            <a:r>
              <a:rPr lang="cs-CZ" sz="2400" dirty="0"/>
              <a:t>	</a:t>
            </a:r>
            <a:r>
              <a:rPr lang="cs-CZ" sz="2400" dirty="0" err="1"/>
              <a:t>burnt</a:t>
            </a:r>
            <a:r>
              <a:rPr lang="cs-CZ" sz="2400" dirty="0"/>
              <a:t>	</a:t>
            </a:r>
            <a:r>
              <a:rPr lang="cs-CZ" sz="2400" dirty="0" err="1"/>
              <a:t>burnt</a:t>
            </a:r>
            <a:endParaRPr lang="cs-CZ" sz="2400" dirty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/>
              <a:t>to </a:t>
            </a:r>
            <a:r>
              <a:rPr lang="cs-CZ" sz="2400" dirty="0" err="1"/>
              <a:t>learn</a:t>
            </a:r>
            <a:r>
              <a:rPr lang="cs-CZ" sz="2400" dirty="0"/>
              <a:t>	</a:t>
            </a:r>
            <a:r>
              <a:rPr lang="cs-CZ" sz="2400" dirty="0" err="1"/>
              <a:t>learnt</a:t>
            </a:r>
            <a:r>
              <a:rPr lang="cs-CZ" sz="2400" dirty="0"/>
              <a:t>	</a:t>
            </a:r>
            <a:r>
              <a:rPr lang="cs-CZ" sz="2400" dirty="0" err="1" smtClean="0"/>
              <a:t>learnt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lose	</a:t>
            </a:r>
            <a:r>
              <a:rPr lang="cs-CZ" sz="2400" dirty="0" err="1" smtClean="0"/>
              <a:t>lost</a:t>
            </a:r>
            <a:r>
              <a:rPr lang="cs-CZ" sz="2400" dirty="0" smtClean="0"/>
              <a:t>	</a:t>
            </a:r>
            <a:r>
              <a:rPr lang="cs-CZ" sz="2400" dirty="0" err="1" smtClean="0"/>
              <a:t>lost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smell</a:t>
            </a:r>
            <a:r>
              <a:rPr lang="cs-CZ" sz="2400" dirty="0" smtClean="0"/>
              <a:t>	</a:t>
            </a:r>
            <a:r>
              <a:rPr lang="cs-CZ" sz="2400" dirty="0" err="1" smtClean="0"/>
              <a:t>smelt</a:t>
            </a:r>
            <a:r>
              <a:rPr lang="cs-CZ" sz="2400" dirty="0" smtClean="0"/>
              <a:t>	</a:t>
            </a:r>
            <a:r>
              <a:rPr lang="cs-CZ" sz="2400" dirty="0" err="1" smtClean="0"/>
              <a:t>smelt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spell</a:t>
            </a:r>
            <a:r>
              <a:rPr lang="cs-CZ" sz="2400" dirty="0" smtClean="0"/>
              <a:t>	</a:t>
            </a:r>
            <a:r>
              <a:rPr lang="cs-CZ" sz="2400" dirty="0" err="1" smtClean="0"/>
              <a:t>spelt</a:t>
            </a:r>
            <a:r>
              <a:rPr lang="cs-CZ" sz="2400" dirty="0" smtClean="0"/>
              <a:t>	</a:t>
            </a:r>
            <a:r>
              <a:rPr lang="cs-CZ" sz="2400" dirty="0" err="1" smtClean="0"/>
              <a:t>spelt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62317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" grpId="0" build="p"/>
      <p:bldP spid="4" grpId="0" animBg="1"/>
      <p:bldP spid="5" grpId="0" animBg="1"/>
      <p:bldP spid="6" grpId="0" animBg="1"/>
      <p:bldP spid="8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smtClean="0"/>
              <a:t>IRREGULAR VERBS</a:t>
            </a:r>
            <a:br>
              <a:rPr lang="cs-CZ" dirty="0" smtClean="0"/>
            </a:br>
            <a:r>
              <a:rPr lang="cs-CZ" dirty="0" smtClean="0"/>
              <a:t>NEPRAVIDELNÁ SLOVESA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65620" y="1887745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shoduje se minulý a třetí tvar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připojují koncovku </a:t>
            </a:r>
            <a:r>
              <a:rPr lang="cs-CZ" sz="2400" dirty="0" smtClean="0">
                <a:solidFill>
                  <a:srgbClr val="FF0000"/>
                </a:solidFill>
              </a:rPr>
              <a:t>–d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96494" y="3501008"/>
            <a:ext cx="160467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past </a:t>
            </a:r>
            <a:r>
              <a:rPr lang="cs-CZ" sz="2400" dirty="0" err="1" smtClean="0"/>
              <a:t>simple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34413" y="3501008"/>
            <a:ext cx="74430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verb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32127" y="3501008"/>
            <a:ext cx="195893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past </a:t>
            </a:r>
            <a:r>
              <a:rPr lang="cs-CZ" sz="2400" dirty="0" err="1" smtClean="0"/>
              <a:t>participle</a:t>
            </a:r>
            <a:endParaRPr lang="cs-CZ" sz="2400" dirty="0"/>
          </a:p>
        </p:txBody>
      </p:sp>
      <p:sp>
        <p:nvSpPr>
          <p:cNvPr id="8" name="TextovéPole 11"/>
          <p:cNvSpPr txBox="1">
            <a:spLocks noChangeArrowheads="1"/>
          </p:cNvSpPr>
          <p:nvPr/>
        </p:nvSpPr>
        <p:spPr bwMode="auto">
          <a:xfrm>
            <a:off x="5368031" y="3393574"/>
            <a:ext cx="36420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/>
              <a:t>=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30468" y="4437112"/>
            <a:ext cx="66151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2425700" algn="l"/>
                <a:tab pos="5029200" algn="l"/>
              </a:tabLst>
            </a:pPr>
            <a:r>
              <a:rPr lang="cs-CZ" sz="2400" dirty="0"/>
              <a:t>to </a:t>
            </a:r>
            <a:r>
              <a:rPr lang="cs-CZ" sz="2400" dirty="0" err="1"/>
              <a:t>hear</a:t>
            </a:r>
            <a:r>
              <a:rPr lang="cs-CZ" sz="2400" dirty="0"/>
              <a:t>	</a:t>
            </a:r>
            <a:r>
              <a:rPr lang="cs-CZ" sz="2400" dirty="0" err="1"/>
              <a:t>heard</a:t>
            </a:r>
            <a:r>
              <a:rPr lang="cs-CZ" sz="2400" dirty="0"/>
              <a:t>	</a:t>
            </a:r>
            <a:r>
              <a:rPr lang="cs-CZ" sz="2400" dirty="0" err="1" smtClean="0"/>
              <a:t>heard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pay</a:t>
            </a:r>
            <a:r>
              <a:rPr lang="cs-CZ" sz="2400" dirty="0" smtClean="0"/>
              <a:t>	</a:t>
            </a:r>
            <a:r>
              <a:rPr lang="cs-CZ" sz="2400" dirty="0" err="1" smtClean="0"/>
              <a:t>paid</a:t>
            </a:r>
            <a:r>
              <a:rPr lang="cs-CZ" sz="2400" dirty="0" smtClean="0"/>
              <a:t>	</a:t>
            </a:r>
            <a:r>
              <a:rPr lang="cs-CZ" sz="2400" dirty="0" err="1" smtClean="0"/>
              <a:t>paid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say</a:t>
            </a:r>
            <a:r>
              <a:rPr lang="cs-CZ" sz="2400" dirty="0" smtClean="0"/>
              <a:t>	</a:t>
            </a:r>
            <a:r>
              <a:rPr lang="cs-CZ" sz="2400" dirty="0" err="1" smtClean="0"/>
              <a:t>said</a:t>
            </a:r>
            <a:r>
              <a:rPr lang="cs-CZ" sz="2400" dirty="0" smtClean="0"/>
              <a:t>	</a:t>
            </a:r>
            <a:r>
              <a:rPr lang="cs-CZ" sz="2400" dirty="0" err="1" smtClean="0"/>
              <a:t>said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78281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" grpId="0" build="p"/>
      <p:bldP spid="4" grpId="0" animBg="1"/>
      <p:bldP spid="5" grpId="0" animBg="1"/>
      <p:bldP spid="6" grpId="0" animBg="1"/>
      <p:bldP spid="8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smtClean="0"/>
              <a:t>IRREGULAR VERBS</a:t>
            </a:r>
            <a:br>
              <a:rPr lang="cs-CZ" dirty="0" smtClean="0"/>
            </a:br>
            <a:r>
              <a:rPr lang="cs-CZ" dirty="0" smtClean="0"/>
              <a:t>NEPRAVIDELNÁ SLOVESA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65620" y="1887745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shoduje se minulý a třetí tvar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koncovka </a:t>
            </a:r>
            <a:r>
              <a:rPr lang="cs-CZ" sz="2400" dirty="0" smtClean="0">
                <a:solidFill>
                  <a:srgbClr val="FF0000"/>
                </a:solidFill>
              </a:rPr>
              <a:t>–d</a:t>
            </a:r>
            <a:r>
              <a:rPr lang="cs-CZ" sz="2400" dirty="0" smtClean="0"/>
              <a:t> se mění na </a:t>
            </a:r>
            <a:r>
              <a:rPr lang="cs-CZ" sz="2400" dirty="0" smtClean="0">
                <a:solidFill>
                  <a:srgbClr val="FF0000"/>
                </a:solidFill>
              </a:rPr>
              <a:t>–t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96494" y="3501008"/>
            <a:ext cx="160467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past </a:t>
            </a:r>
            <a:r>
              <a:rPr lang="cs-CZ" sz="2400" dirty="0" err="1" smtClean="0"/>
              <a:t>simple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34413" y="3501008"/>
            <a:ext cx="74430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verb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32127" y="3501008"/>
            <a:ext cx="195893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past </a:t>
            </a:r>
            <a:r>
              <a:rPr lang="cs-CZ" sz="2400" dirty="0" err="1" smtClean="0"/>
              <a:t>participle</a:t>
            </a:r>
            <a:endParaRPr lang="cs-CZ" sz="2400" dirty="0"/>
          </a:p>
        </p:txBody>
      </p:sp>
      <p:sp>
        <p:nvSpPr>
          <p:cNvPr id="8" name="TextovéPole 11"/>
          <p:cNvSpPr txBox="1">
            <a:spLocks noChangeArrowheads="1"/>
          </p:cNvSpPr>
          <p:nvPr/>
        </p:nvSpPr>
        <p:spPr bwMode="auto">
          <a:xfrm>
            <a:off x="5368031" y="3393574"/>
            <a:ext cx="36420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/>
              <a:t>=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30468" y="4437112"/>
            <a:ext cx="66151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build</a:t>
            </a:r>
            <a:r>
              <a:rPr lang="cs-CZ" sz="2400" dirty="0" smtClean="0"/>
              <a:t>	</a:t>
            </a:r>
            <a:r>
              <a:rPr lang="cs-CZ" sz="2400" dirty="0" err="1" smtClean="0"/>
              <a:t>built</a:t>
            </a:r>
            <a:r>
              <a:rPr lang="cs-CZ" sz="2400" dirty="0" smtClean="0"/>
              <a:t>	</a:t>
            </a:r>
            <a:r>
              <a:rPr lang="cs-CZ" sz="2400" dirty="0" err="1" smtClean="0"/>
              <a:t>built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send</a:t>
            </a:r>
            <a:r>
              <a:rPr lang="cs-CZ" sz="2400" dirty="0" smtClean="0"/>
              <a:t>	</a:t>
            </a:r>
            <a:r>
              <a:rPr lang="cs-CZ" sz="2400" dirty="0" err="1" smtClean="0"/>
              <a:t>sent</a:t>
            </a:r>
            <a:r>
              <a:rPr lang="cs-CZ" sz="2400" dirty="0" smtClean="0"/>
              <a:t>	</a:t>
            </a:r>
            <a:r>
              <a:rPr lang="cs-CZ" sz="2400" dirty="0" err="1" smtClean="0"/>
              <a:t>sent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spend</a:t>
            </a:r>
            <a:r>
              <a:rPr lang="cs-CZ" sz="2400" dirty="0" smtClean="0"/>
              <a:t>	</a:t>
            </a:r>
            <a:r>
              <a:rPr lang="cs-CZ" sz="2400" dirty="0" err="1" smtClean="0"/>
              <a:t>spent</a:t>
            </a:r>
            <a:r>
              <a:rPr lang="cs-CZ" sz="2400" dirty="0" smtClean="0"/>
              <a:t>	</a:t>
            </a:r>
            <a:r>
              <a:rPr lang="cs-CZ" sz="2400" dirty="0" err="1" smtClean="0"/>
              <a:t>spent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606573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" grpId="0" build="p"/>
      <p:bldP spid="4" grpId="0" animBg="1"/>
      <p:bldP spid="5" grpId="0" animBg="1"/>
      <p:bldP spid="6" grpId="0" animBg="1"/>
      <p:bldP spid="8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smtClean="0"/>
              <a:t>IRREGULAR VERBS</a:t>
            </a:r>
            <a:br>
              <a:rPr lang="cs-CZ" dirty="0" smtClean="0"/>
            </a:br>
            <a:r>
              <a:rPr lang="cs-CZ" dirty="0" smtClean="0"/>
              <a:t>NEPRAVIDELNÁ SLOVESA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65620" y="1887745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shoduje se minulý a třetí tvar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koncovka se mění na </a:t>
            </a:r>
            <a:r>
              <a:rPr lang="cs-CZ" sz="2400" dirty="0" smtClean="0">
                <a:solidFill>
                  <a:srgbClr val="FF0000"/>
                </a:solidFill>
              </a:rPr>
              <a:t>–</a:t>
            </a:r>
            <a:r>
              <a:rPr lang="cs-CZ" sz="2400" dirty="0" err="1" smtClean="0">
                <a:solidFill>
                  <a:srgbClr val="FF0000"/>
                </a:solidFill>
              </a:rPr>
              <a:t>ought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96494" y="3501008"/>
            <a:ext cx="160467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past </a:t>
            </a:r>
            <a:r>
              <a:rPr lang="cs-CZ" sz="2400" dirty="0" err="1" smtClean="0"/>
              <a:t>simple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34413" y="3501008"/>
            <a:ext cx="74430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verb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32127" y="3501008"/>
            <a:ext cx="195893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past </a:t>
            </a:r>
            <a:r>
              <a:rPr lang="cs-CZ" sz="2400" dirty="0" err="1" smtClean="0"/>
              <a:t>participle</a:t>
            </a:r>
            <a:endParaRPr lang="cs-CZ" sz="2400" dirty="0"/>
          </a:p>
        </p:txBody>
      </p:sp>
      <p:sp>
        <p:nvSpPr>
          <p:cNvPr id="8" name="TextovéPole 11"/>
          <p:cNvSpPr txBox="1">
            <a:spLocks noChangeArrowheads="1"/>
          </p:cNvSpPr>
          <p:nvPr/>
        </p:nvSpPr>
        <p:spPr bwMode="auto">
          <a:xfrm>
            <a:off x="5368031" y="3393574"/>
            <a:ext cx="36420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/>
              <a:t>=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30468" y="4437112"/>
            <a:ext cx="661511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bring</a:t>
            </a:r>
            <a:r>
              <a:rPr lang="cs-CZ" sz="2400" dirty="0" smtClean="0"/>
              <a:t>	</a:t>
            </a:r>
            <a:r>
              <a:rPr lang="cs-CZ" sz="2400" dirty="0" err="1" smtClean="0"/>
              <a:t>brought</a:t>
            </a:r>
            <a:r>
              <a:rPr lang="cs-CZ" sz="2400" dirty="0" smtClean="0"/>
              <a:t>	</a:t>
            </a:r>
            <a:r>
              <a:rPr lang="cs-CZ" sz="2400" dirty="0" err="1" smtClean="0"/>
              <a:t>brought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/>
              <a:t>buy</a:t>
            </a:r>
            <a:r>
              <a:rPr lang="cs-CZ" sz="2400" dirty="0"/>
              <a:t>	</a:t>
            </a:r>
            <a:r>
              <a:rPr lang="cs-CZ" sz="2400" dirty="0" err="1"/>
              <a:t>bought</a:t>
            </a:r>
            <a:r>
              <a:rPr lang="cs-CZ" sz="2400" dirty="0"/>
              <a:t>	</a:t>
            </a:r>
            <a:r>
              <a:rPr lang="cs-CZ" sz="2400" dirty="0" err="1" smtClean="0"/>
              <a:t>bought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fight</a:t>
            </a:r>
            <a:r>
              <a:rPr lang="cs-CZ" sz="2400" dirty="0" smtClean="0"/>
              <a:t>	</a:t>
            </a:r>
            <a:r>
              <a:rPr lang="cs-CZ" sz="2400" dirty="0" err="1" smtClean="0"/>
              <a:t>fought</a:t>
            </a:r>
            <a:r>
              <a:rPr lang="cs-CZ" sz="2400" dirty="0" smtClean="0"/>
              <a:t>	</a:t>
            </a:r>
            <a:r>
              <a:rPr lang="cs-CZ" sz="2400" dirty="0" err="1" smtClean="0"/>
              <a:t>fought</a:t>
            </a:r>
            <a:endParaRPr lang="cs-CZ" sz="2400" dirty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/>
              <a:t>to </a:t>
            </a:r>
            <a:r>
              <a:rPr lang="cs-CZ" sz="2400" dirty="0" err="1"/>
              <a:t>think</a:t>
            </a:r>
            <a:r>
              <a:rPr lang="cs-CZ" sz="2400" dirty="0"/>
              <a:t>	</a:t>
            </a:r>
            <a:r>
              <a:rPr lang="cs-CZ" sz="2400" dirty="0" err="1"/>
              <a:t>thought</a:t>
            </a:r>
            <a:r>
              <a:rPr lang="cs-CZ" sz="2400" dirty="0"/>
              <a:t>	</a:t>
            </a:r>
            <a:r>
              <a:rPr lang="cs-CZ" sz="2400" dirty="0" err="1"/>
              <a:t>thought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864452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" grpId="0" build="p"/>
      <p:bldP spid="4" grpId="0" animBg="1"/>
      <p:bldP spid="5" grpId="0" animBg="1"/>
      <p:bldP spid="6" grpId="0" animBg="1"/>
      <p:bldP spid="8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smtClean="0"/>
              <a:t>IRREGULAR VERBS</a:t>
            </a:r>
            <a:br>
              <a:rPr lang="cs-CZ" dirty="0" smtClean="0"/>
            </a:br>
            <a:r>
              <a:rPr lang="cs-CZ" dirty="0" smtClean="0"/>
              <a:t>NEPRAVIDELNÁ SLOVESA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65620" y="1887745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shoduje se minulý a třetí tvar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koncovka se mění na </a:t>
            </a:r>
            <a:r>
              <a:rPr lang="cs-CZ" sz="2400" dirty="0" smtClean="0">
                <a:solidFill>
                  <a:srgbClr val="FF0000"/>
                </a:solidFill>
              </a:rPr>
              <a:t>–</a:t>
            </a:r>
            <a:r>
              <a:rPr lang="cs-CZ" sz="2400" dirty="0" err="1">
                <a:solidFill>
                  <a:srgbClr val="FF0000"/>
                </a:solidFill>
              </a:rPr>
              <a:t>a</a:t>
            </a:r>
            <a:r>
              <a:rPr lang="cs-CZ" sz="2400" dirty="0" err="1" smtClean="0">
                <a:solidFill>
                  <a:srgbClr val="FF0000"/>
                </a:solidFill>
              </a:rPr>
              <a:t>ught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96494" y="3501008"/>
            <a:ext cx="160467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past </a:t>
            </a:r>
            <a:r>
              <a:rPr lang="cs-CZ" sz="2400" dirty="0" err="1" smtClean="0"/>
              <a:t>simple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34413" y="3501008"/>
            <a:ext cx="74430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verb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32127" y="3501008"/>
            <a:ext cx="195893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past </a:t>
            </a:r>
            <a:r>
              <a:rPr lang="cs-CZ" sz="2400" dirty="0" err="1" smtClean="0"/>
              <a:t>participle</a:t>
            </a:r>
            <a:endParaRPr lang="cs-CZ" sz="2400" dirty="0"/>
          </a:p>
        </p:txBody>
      </p:sp>
      <p:sp>
        <p:nvSpPr>
          <p:cNvPr id="8" name="TextovéPole 11"/>
          <p:cNvSpPr txBox="1">
            <a:spLocks noChangeArrowheads="1"/>
          </p:cNvSpPr>
          <p:nvPr/>
        </p:nvSpPr>
        <p:spPr bwMode="auto">
          <a:xfrm>
            <a:off x="5368031" y="3393574"/>
            <a:ext cx="36420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/>
              <a:t>=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30468" y="4437112"/>
            <a:ext cx="66151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catch</a:t>
            </a:r>
            <a:r>
              <a:rPr lang="cs-CZ" sz="2400" dirty="0" smtClean="0"/>
              <a:t>	</a:t>
            </a:r>
            <a:r>
              <a:rPr lang="cs-CZ" sz="2400" dirty="0" err="1" smtClean="0"/>
              <a:t>caught</a:t>
            </a:r>
            <a:r>
              <a:rPr lang="cs-CZ" sz="2400" dirty="0" smtClean="0"/>
              <a:t>	</a:t>
            </a:r>
            <a:r>
              <a:rPr lang="cs-CZ" sz="2400" dirty="0" err="1" smtClean="0"/>
              <a:t>caught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teach</a:t>
            </a:r>
            <a:r>
              <a:rPr lang="cs-CZ" sz="2400" dirty="0"/>
              <a:t>	</a:t>
            </a:r>
            <a:r>
              <a:rPr lang="cs-CZ" sz="2400" dirty="0" err="1" smtClean="0"/>
              <a:t>taught</a:t>
            </a:r>
            <a:r>
              <a:rPr lang="cs-CZ" sz="2400" dirty="0"/>
              <a:t>	</a:t>
            </a:r>
            <a:r>
              <a:rPr lang="cs-CZ" sz="2400" dirty="0" err="1" smtClean="0"/>
              <a:t>taught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8233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" grpId="0" build="p"/>
      <p:bldP spid="4" grpId="0" animBg="1"/>
      <p:bldP spid="5" grpId="0" animBg="1"/>
      <p:bldP spid="6" grpId="0" animBg="1"/>
      <p:bldP spid="8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smtClean="0"/>
              <a:t>IRREGULAR VERBS</a:t>
            </a:r>
            <a:br>
              <a:rPr lang="cs-CZ" dirty="0" smtClean="0"/>
            </a:br>
            <a:r>
              <a:rPr lang="cs-CZ" dirty="0" smtClean="0"/>
              <a:t>NEPRAVIDELNÁ SLOVESA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65620" y="1887745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shoduje se minulý a třetí tvar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samohláska uvnitř slova se mění na </a:t>
            </a:r>
            <a:r>
              <a:rPr lang="cs-CZ" sz="2400" dirty="0" smtClean="0">
                <a:solidFill>
                  <a:srgbClr val="FF0000"/>
                </a:solidFill>
              </a:rPr>
              <a:t>–o</a:t>
            </a:r>
            <a:r>
              <a:rPr lang="cs-CZ" sz="2400" dirty="0" smtClean="0"/>
              <a:t>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96494" y="3501008"/>
            <a:ext cx="160467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past </a:t>
            </a:r>
            <a:r>
              <a:rPr lang="cs-CZ" sz="2400" dirty="0" err="1" smtClean="0"/>
              <a:t>simple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34413" y="3501008"/>
            <a:ext cx="74430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verb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32127" y="3501008"/>
            <a:ext cx="195893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smtClean="0"/>
              <a:t>past </a:t>
            </a:r>
            <a:r>
              <a:rPr lang="cs-CZ" sz="2400" dirty="0" err="1" smtClean="0"/>
              <a:t>participle</a:t>
            </a:r>
            <a:endParaRPr lang="cs-CZ" sz="2400" dirty="0"/>
          </a:p>
        </p:txBody>
      </p:sp>
      <p:sp>
        <p:nvSpPr>
          <p:cNvPr id="8" name="TextovéPole 11"/>
          <p:cNvSpPr txBox="1">
            <a:spLocks noChangeArrowheads="1"/>
          </p:cNvSpPr>
          <p:nvPr/>
        </p:nvSpPr>
        <p:spPr bwMode="auto">
          <a:xfrm>
            <a:off x="5368031" y="3393574"/>
            <a:ext cx="36420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dirty="0"/>
              <a:t>=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30468" y="4437112"/>
            <a:ext cx="661511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get</a:t>
            </a:r>
            <a:r>
              <a:rPr lang="cs-CZ" sz="2400" dirty="0" smtClean="0"/>
              <a:t>	</a:t>
            </a:r>
            <a:r>
              <a:rPr lang="cs-CZ" sz="2400" dirty="0" err="1" smtClean="0"/>
              <a:t>got</a:t>
            </a:r>
            <a:r>
              <a:rPr lang="cs-CZ" sz="2400" dirty="0" smtClean="0"/>
              <a:t>	</a:t>
            </a:r>
            <a:r>
              <a:rPr lang="cs-CZ" sz="2400" dirty="0" err="1" smtClean="0"/>
              <a:t>got</a:t>
            </a:r>
            <a:endParaRPr lang="cs-CZ" sz="2400" dirty="0" smtClean="0"/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shine</a:t>
            </a:r>
            <a:r>
              <a:rPr lang="cs-CZ" sz="2400" dirty="0"/>
              <a:t>	</a:t>
            </a:r>
            <a:r>
              <a:rPr lang="cs-CZ" sz="2400" dirty="0" smtClean="0"/>
              <a:t>shone</a:t>
            </a:r>
            <a:r>
              <a:rPr lang="cs-CZ" sz="2400" dirty="0"/>
              <a:t>	</a:t>
            </a:r>
            <a:r>
              <a:rPr lang="cs-CZ" sz="2400" dirty="0" smtClean="0"/>
              <a:t>shone</a:t>
            </a:r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shoot</a:t>
            </a:r>
            <a:r>
              <a:rPr lang="cs-CZ" sz="2400" dirty="0" smtClean="0"/>
              <a:t>	shot	shot</a:t>
            </a:r>
          </a:p>
          <a:p>
            <a:pPr>
              <a:tabLst>
                <a:tab pos="2425700" algn="l"/>
                <a:tab pos="5029200" algn="l"/>
              </a:tabLst>
            </a:pPr>
            <a:r>
              <a:rPr lang="cs-CZ" sz="2400" dirty="0" smtClean="0"/>
              <a:t>to </a:t>
            </a:r>
            <a:r>
              <a:rPr lang="cs-CZ" sz="2400" dirty="0" err="1" smtClean="0"/>
              <a:t>win</a:t>
            </a:r>
            <a:r>
              <a:rPr lang="cs-CZ" sz="2400" dirty="0" smtClean="0"/>
              <a:t> 	</a:t>
            </a:r>
            <a:r>
              <a:rPr lang="cs-CZ" sz="2400" dirty="0" err="1" smtClean="0"/>
              <a:t>won</a:t>
            </a:r>
            <a:r>
              <a:rPr lang="cs-CZ" sz="2400" dirty="0" smtClean="0"/>
              <a:t>	</a:t>
            </a:r>
            <a:r>
              <a:rPr lang="cs-CZ" sz="2400" dirty="0" err="1" smtClean="0"/>
              <a:t>won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949196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" grpId="0" build="p"/>
      <p:bldP spid="4" grpId="0" animBg="1"/>
      <p:bldP spid="5" grpId="0" animBg="1"/>
      <p:bldP spid="6" grpId="0" animBg="1"/>
      <p:bldP spid="8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3"/>
            <a:ext cx="8229600" cy="511256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…………………….. a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camera</a:t>
            </a:r>
            <a:r>
              <a:rPr lang="cs-CZ" dirty="0" smtClean="0"/>
              <a:t>. (</a:t>
            </a:r>
            <a:r>
              <a:rPr lang="cs-CZ" dirty="0" err="1" smtClean="0"/>
              <a:t>buy</a:t>
            </a:r>
            <a:r>
              <a:rPr lang="cs-CZ" dirty="0" smtClean="0"/>
              <a:t>)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err="1"/>
              <a:t>W</a:t>
            </a:r>
            <a:r>
              <a:rPr lang="cs-CZ" dirty="0" err="1" smtClean="0"/>
              <a:t>e</a:t>
            </a:r>
            <a:r>
              <a:rPr lang="cs-CZ" dirty="0" smtClean="0"/>
              <a:t> …………………….. 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match</a:t>
            </a:r>
            <a:r>
              <a:rPr lang="cs-CZ" dirty="0" smtClean="0"/>
              <a:t>. (</a:t>
            </a:r>
            <a:r>
              <a:rPr lang="cs-CZ" dirty="0" err="1" smtClean="0"/>
              <a:t>win</a:t>
            </a:r>
            <a:r>
              <a:rPr lang="cs-CZ" dirty="0" smtClean="0"/>
              <a:t>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Ben……………………..  his </a:t>
            </a:r>
            <a:r>
              <a:rPr lang="cs-CZ" dirty="0" err="1" smtClean="0"/>
              <a:t>key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. (lose)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…………………….. </a:t>
            </a:r>
            <a:r>
              <a:rPr lang="cs-CZ" dirty="0" err="1" smtClean="0"/>
              <a:t>it</a:t>
            </a:r>
            <a:r>
              <a:rPr lang="cs-CZ" dirty="0" smtClean="0"/>
              <a:t>? (</a:t>
            </a:r>
            <a:r>
              <a:rPr lang="cs-CZ" dirty="0" err="1" smtClean="0"/>
              <a:t>taught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He …………………….. </a:t>
            </a:r>
            <a:r>
              <a:rPr lang="cs-CZ" dirty="0" err="1"/>
              <a:t>i</a:t>
            </a:r>
            <a:r>
              <a:rPr lang="cs-CZ" dirty="0" err="1" smtClean="0"/>
              <a:t>t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. (</a:t>
            </a:r>
            <a:r>
              <a:rPr lang="cs-CZ" dirty="0" err="1" smtClean="0"/>
              <a:t>say</a:t>
            </a:r>
            <a:r>
              <a:rPr lang="cs-CZ" dirty="0" smtClean="0"/>
              <a:t>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Mandy …………………….. up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six</a:t>
            </a:r>
            <a:r>
              <a:rPr lang="cs-CZ" dirty="0" smtClean="0"/>
              <a:t> </a:t>
            </a:r>
            <a:r>
              <a:rPr lang="cs-CZ" dirty="0" err="1" smtClean="0"/>
              <a:t>o´clock</a:t>
            </a:r>
            <a:r>
              <a:rPr lang="cs-CZ" dirty="0" smtClean="0"/>
              <a:t>. (</a:t>
            </a:r>
            <a:r>
              <a:rPr lang="cs-CZ" dirty="0" err="1" smtClean="0"/>
              <a:t>get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123728" y="635325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bought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48377" y="143886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won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53320" y="227687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lost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15816" y="3094385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taught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19672" y="393305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said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11760" y="4725144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got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160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357</Words>
  <Application>Microsoft Office PowerPoint</Application>
  <PresentationFormat>Předvádění na obrazovce (4:3)</PresentationFormat>
  <Paragraphs>96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IRREGULAR VERBS NEPRAVIDELNÁ SLOVESA - část 2</vt:lpstr>
      <vt:lpstr>IRREGULAR VERBS NEPRAVIDELNÁ SLOVESA</vt:lpstr>
      <vt:lpstr>IRREGULAR VERBS NEPRAVIDELNÁ SLOVESA</vt:lpstr>
      <vt:lpstr>IRREGULAR VERBS NEPRAVIDELNÁ SLOVESA</vt:lpstr>
      <vt:lpstr>IRREGULAR VERBS NEPRAVIDELNÁ SLOVESA</vt:lpstr>
      <vt:lpstr>IRREGULAR VERBS NEPRAVIDELNÁ SLOVESA</vt:lpstr>
      <vt:lpstr>IRREGULAR VERBS NEPRAVIDELNÁ SLOVESA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user</cp:lastModifiedBy>
  <cp:revision>32</cp:revision>
  <dcterms:created xsi:type="dcterms:W3CDTF">2011-06-20T10:40:08Z</dcterms:created>
  <dcterms:modified xsi:type="dcterms:W3CDTF">2012-08-28T08:35:22Z</dcterms:modified>
</cp:coreProperties>
</file>