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33"/>
  </p:notesMasterIdLst>
  <p:sldIdLst>
    <p:sldId id="288" r:id="rId2"/>
    <p:sldId id="259" r:id="rId3"/>
    <p:sldId id="257"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58" r:id="rId30"/>
    <p:sldId id="286" r:id="rId31"/>
    <p:sldId id="287" r:id="rId32"/>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9966"/>
    <a:srgbClr val="FF3300"/>
    <a:srgbClr val="FF0000"/>
    <a:srgbClr val="CC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00A15C55-8517-42AA-B614-E9B94910E393}" styleName="Střední styl 2 – zvýraznění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Střední styl 2 – zvýraznění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21E4AEA4-8DFA-4A89-87EB-49C32662AFE0}" styleName="Střední styl 2 – zvýraznění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68D230F3-CF80-4859-8CE7-A43EE81993B5}" styleName="Světlý styl 1 – zvýraznění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10A1B5D5-9B99-4C35-A422-299274C87663}" styleName="Střední styl 1 – zvýraznění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E8B1032C-EA38-4F05-BA0D-38AFFFC7BED3}" styleName="Světlý styl 3 – zvýraznění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 styleId="{08FB837D-C827-4EFA-A057-4D05807E0F7C}" styleName="Styl s motivem 1 – zvýraznění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5DA37D80-6434-44D0-A028-1B22A696006F}" styleName="Světlý styl 3 – zvýraznění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295" autoAdjust="0"/>
    <p:restoredTop sz="94737" autoAdjust="0"/>
  </p:normalViewPr>
  <p:slideViewPr>
    <p:cSldViewPr>
      <p:cViewPr varScale="1">
        <p:scale>
          <a:sx n="70" d="100"/>
          <a:sy n="70" d="100"/>
        </p:scale>
        <p:origin x="-1356" y="-90"/>
      </p:cViewPr>
      <p:guideLst>
        <p:guide orient="horz" pos="2160"/>
        <p:guide pos="2880"/>
      </p:guideLst>
    </p:cSldViewPr>
  </p:slideViewPr>
  <p:outlineViewPr>
    <p:cViewPr>
      <p:scale>
        <a:sx n="33" d="100"/>
        <a:sy n="33" d="100"/>
      </p:scale>
      <p:origin x="0" y="1416"/>
    </p:cViewPr>
  </p:outlin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D70B00-915A-4BFE-8B41-AE31230CE498}" type="datetimeFigureOut">
              <a:rPr lang="cs-CZ" smtClean="0"/>
              <a:pPr/>
              <a:t>17.12.2012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626B934-8B60-4FCB-A8F3-A61FB71E97C8}" type="slidenum">
              <a:rPr lang="cs-CZ" smtClean="0"/>
              <a:pPr/>
              <a:t>‹#›</a:t>
            </a:fld>
            <a:endParaRPr lang="cs-CZ"/>
          </a:p>
        </p:txBody>
      </p:sp>
    </p:spTree>
    <p:extLst>
      <p:ext uri="{BB962C8B-B14F-4D97-AF65-F5344CB8AC3E}">
        <p14:creationId xmlns:p14="http://schemas.microsoft.com/office/powerpoint/2010/main" val="20857262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E626B934-8B60-4FCB-A8F3-A61FB71E97C8}" type="slidenum">
              <a:rPr lang="cs-CZ" smtClean="0"/>
              <a:pPr/>
              <a:t>2</a:t>
            </a:fld>
            <a:endParaRPr lang="cs-CZ" dirty="0"/>
          </a:p>
        </p:txBody>
      </p:sp>
    </p:spTree>
    <p:extLst>
      <p:ext uri="{BB962C8B-B14F-4D97-AF65-F5344CB8AC3E}">
        <p14:creationId xmlns:p14="http://schemas.microsoft.com/office/powerpoint/2010/main" val="42197959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827DDEFA-90CE-4B53-9BFF-D64A7592CBBB}" type="datetimeFigureOut">
              <a:rPr lang="cs-CZ" smtClean="0"/>
              <a:pPr/>
              <a:t>17.12.2012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9A2CB1-1D57-4FA0-BCEE-F5F8C8264A4C}" type="slidenum">
              <a:rPr lang="cs-CZ" smtClean="0"/>
              <a:pPr/>
              <a:t>‹#›</a:t>
            </a:fld>
            <a:endParaRPr lang="cs-CZ"/>
          </a:p>
        </p:txBody>
      </p:sp>
    </p:spTree>
    <p:extLst>
      <p:ext uri="{BB962C8B-B14F-4D97-AF65-F5344CB8AC3E}">
        <p14:creationId xmlns:p14="http://schemas.microsoft.com/office/powerpoint/2010/main" val="31801206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27DDEFA-90CE-4B53-9BFF-D64A7592CBBB}" type="datetimeFigureOut">
              <a:rPr lang="cs-CZ" smtClean="0"/>
              <a:pPr/>
              <a:t>17.12.2012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9A2CB1-1D57-4FA0-BCEE-F5F8C8264A4C}" type="slidenum">
              <a:rPr lang="cs-CZ" smtClean="0"/>
              <a:pPr/>
              <a:t>‹#›</a:t>
            </a:fld>
            <a:endParaRPr lang="cs-CZ"/>
          </a:p>
        </p:txBody>
      </p:sp>
    </p:spTree>
    <p:extLst>
      <p:ext uri="{BB962C8B-B14F-4D97-AF65-F5344CB8AC3E}">
        <p14:creationId xmlns:p14="http://schemas.microsoft.com/office/powerpoint/2010/main" val="21314210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827DDEFA-90CE-4B53-9BFF-D64A7592CBBB}" type="datetimeFigureOut">
              <a:rPr lang="cs-CZ" smtClean="0"/>
              <a:pPr/>
              <a:t>17.12.2012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9A2CB1-1D57-4FA0-BCEE-F5F8C8264A4C}" type="slidenum">
              <a:rPr lang="cs-CZ" smtClean="0"/>
              <a:pPr/>
              <a:t>‹#›</a:t>
            </a:fld>
            <a:endParaRPr lang="cs-CZ"/>
          </a:p>
        </p:txBody>
      </p:sp>
    </p:spTree>
    <p:extLst>
      <p:ext uri="{BB962C8B-B14F-4D97-AF65-F5344CB8AC3E}">
        <p14:creationId xmlns:p14="http://schemas.microsoft.com/office/powerpoint/2010/main" val="5690167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827DDEFA-90CE-4B53-9BFF-D64A7592CBBB}" type="datetimeFigureOut">
              <a:rPr lang="cs-CZ" smtClean="0"/>
              <a:pPr/>
              <a:t>17.12.2012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B9A2CB1-1D57-4FA0-BCEE-F5F8C8264A4C}" type="slidenum">
              <a:rPr lang="cs-CZ" smtClean="0"/>
              <a:pPr/>
              <a:t>‹#›</a:t>
            </a:fld>
            <a:endParaRPr lang="cs-CZ"/>
          </a:p>
        </p:txBody>
      </p:sp>
    </p:spTree>
    <p:extLst>
      <p:ext uri="{BB962C8B-B14F-4D97-AF65-F5344CB8AC3E}">
        <p14:creationId xmlns:p14="http://schemas.microsoft.com/office/powerpoint/2010/main" val="5993151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827DDEFA-90CE-4B53-9BFF-D64A7592CBBB}" type="datetimeFigureOut">
              <a:rPr lang="cs-CZ" smtClean="0"/>
              <a:pPr/>
              <a:t>17.12.2012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BB9A2CB1-1D57-4FA0-BCEE-F5F8C8264A4C}" type="slidenum">
              <a:rPr lang="cs-CZ" smtClean="0"/>
              <a:pPr/>
              <a:t>‹#›</a:t>
            </a:fld>
            <a:endParaRPr lang="cs-CZ"/>
          </a:p>
        </p:txBody>
      </p:sp>
    </p:spTree>
    <p:extLst>
      <p:ext uri="{BB962C8B-B14F-4D97-AF65-F5344CB8AC3E}">
        <p14:creationId xmlns:p14="http://schemas.microsoft.com/office/powerpoint/2010/main" val="28221541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827DDEFA-90CE-4B53-9BFF-D64A7592CBBB}" type="datetimeFigureOut">
              <a:rPr lang="cs-CZ" smtClean="0"/>
              <a:pPr/>
              <a:t>17.12.2012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BB9A2CB1-1D57-4FA0-BCEE-F5F8C8264A4C}" type="slidenum">
              <a:rPr lang="cs-CZ" smtClean="0"/>
              <a:pPr/>
              <a:t>‹#›</a:t>
            </a:fld>
            <a:endParaRPr lang="cs-CZ"/>
          </a:p>
        </p:txBody>
      </p:sp>
    </p:spTree>
    <p:extLst>
      <p:ext uri="{BB962C8B-B14F-4D97-AF65-F5344CB8AC3E}">
        <p14:creationId xmlns:p14="http://schemas.microsoft.com/office/powerpoint/2010/main" val="145403396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827DDEFA-90CE-4B53-9BFF-D64A7592CBBB}" type="datetimeFigureOut">
              <a:rPr lang="cs-CZ" smtClean="0"/>
              <a:pPr/>
              <a:t>17.12.2012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BB9A2CB1-1D57-4FA0-BCEE-F5F8C8264A4C}" type="slidenum">
              <a:rPr lang="cs-CZ" smtClean="0"/>
              <a:pPr/>
              <a:t>‹#›</a:t>
            </a:fld>
            <a:endParaRPr lang="cs-CZ"/>
          </a:p>
        </p:txBody>
      </p:sp>
    </p:spTree>
    <p:extLst>
      <p:ext uri="{BB962C8B-B14F-4D97-AF65-F5344CB8AC3E}">
        <p14:creationId xmlns:p14="http://schemas.microsoft.com/office/powerpoint/2010/main" val="2710040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27DDEFA-90CE-4B53-9BFF-D64A7592CBBB}" type="datetimeFigureOut">
              <a:rPr lang="cs-CZ" smtClean="0"/>
              <a:pPr/>
              <a:t>17.12.2012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B9A2CB1-1D57-4FA0-BCEE-F5F8C8264A4C}" type="slidenum">
              <a:rPr lang="cs-CZ" smtClean="0"/>
              <a:pPr/>
              <a:t>‹#›</a:t>
            </a:fld>
            <a:endParaRPr lang="cs-CZ"/>
          </a:p>
        </p:txBody>
      </p:sp>
    </p:spTree>
    <p:extLst>
      <p:ext uri="{BB962C8B-B14F-4D97-AF65-F5344CB8AC3E}">
        <p14:creationId xmlns:p14="http://schemas.microsoft.com/office/powerpoint/2010/main" val="28476413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827DDEFA-90CE-4B53-9BFF-D64A7592CBBB}" type="datetimeFigureOut">
              <a:rPr lang="cs-CZ" smtClean="0"/>
              <a:pPr/>
              <a:t>17.12.2012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BB9A2CB1-1D57-4FA0-BCEE-F5F8C8264A4C}" type="slidenum">
              <a:rPr lang="cs-CZ" smtClean="0"/>
              <a:pPr/>
              <a:t>‹#›</a:t>
            </a:fld>
            <a:endParaRPr lang="cs-CZ"/>
          </a:p>
        </p:txBody>
      </p:sp>
    </p:spTree>
    <p:extLst>
      <p:ext uri="{BB962C8B-B14F-4D97-AF65-F5344CB8AC3E}">
        <p14:creationId xmlns:p14="http://schemas.microsoft.com/office/powerpoint/2010/main" val="1533600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27DDEFA-90CE-4B53-9BFF-D64A7592CBBB}" type="datetimeFigureOut">
              <a:rPr lang="cs-CZ" smtClean="0"/>
              <a:pPr/>
              <a:t>17.12.2012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9A2CB1-1D57-4FA0-BCEE-F5F8C8264A4C}" type="slidenum">
              <a:rPr lang="cs-CZ" smtClean="0"/>
              <a:pPr/>
              <a:t>‹#›</a:t>
            </a:fld>
            <a:endParaRPr lang="cs-CZ"/>
          </a:p>
        </p:txBody>
      </p:sp>
    </p:spTree>
    <p:extLst>
      <p:ext uri="{BB962C8B-B14F-4D97-AF65-F5344CB8AC3E}">
        <p14:creationId xmlns:p14="http://schemas.microsoft.com/office/powerpoint/2010/main" val="35367310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827DDEFA-90CE-4B53-9BFF-D64A7592CBBB}" type="datetimeFigureOut">
              <a:rPr lang="cs-CZ" smtClean="0"/>
              <a:pPr/>
              <a:t>17.12.2012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BB9A2CB1-1D57-4FA0-BCEE-F5F8C8264A4C}" type="slidenum">
              <a:rPr lang="cs-CZ" smtClean="0"/>
              <a:pPr/>
              <a:t>‹#›</a:t>
            </a:fld>
            <a:endParaRPr lang="cs-CZ"/>
          </a:p>
        </p:txBody>
      </p:sp>
    </p:spTree>
    <p:extLst>
      <p:ext uri="{BB962C8B-B14F-4D97-AF65-F5344CB8AC3E}">
        <p14:creationId xmlns:p14="http://schemas.microsoft.com/office/powerpoint/2010/main" val="426979422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2">
            <a:lumMod val="40000"/>
            <a:lumOff val="60000"/>
          </a:schemeClr>
        </a:soli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7DDEFA-90CE-4B53-9BFF-D64A7592CBBB}" type="datetimeFigureOut">
              <a:rPr lang="cs-CZ" smtClean="0"/>
              <a:pPr/>
              <a:t>17.12.2012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9A2CB1-1D57-4FA0-BCEE-F5F8C8264A4C}" type="slidenum">
              <a:rPr lang="cs-CZ" smtClean="0"/>
              <a:pPr/>
              <a:t>‹#›</a:t>
            </a:fld>
            <a:endParaRPr lang="cs-CZ"/>
          </a:p>
        </p:txBody>
      </p:sp>
    </p:spTree>
    <p:extLst>
      <p:ext uri="{BB962C8B-B14F-4D97-AF65-F5344CB8AC3E}">
        <p14:creationId xmlns:p14="http://schemas.microsoft.com/office/powerpoint/2010/main" val="1148536989"/>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5.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slide" Target="slide10.xml"/><Relationship Id="rId13" Type="http://schemas.openxmlformats.org/officeDocument/2006/relationships/slide" Target="slide14.xml"/><Relationship Id="rId18" Type="http://schemas.openxmlformats.org/officeDocument/2006/relationships/slide" Target="slide20.xml"/><Relationship Id="rId26" Type="http://schemas.openxmlformats.org/officeDocument/2006/relationships/slide" Target="slide28.xml"/><Relationship Id="rId3" Type="http://schemas.openxmlformats.org/officeDocument/2006/relationships/slide" Target="slide5.xml"/><Relationship Id="rId21" Type="http://schemas.openxmlformats.org/officeDocument/2006/relationships/slide" Target="slide23.xml"/><Relationship Id="rId7" Type="http://schemas.openxmlformats.org/officeDocument/2006/relationships/slide" Target="slide9.xml"/><Relationship Id="rId12" Type="http://schemas.openxmlformats.org/officeDocument/2006/relationships/slide" Target="slide15.xml"/><Relationship Id="rId17" Type="http://schemas.openxmlformats.org/officeDocument/2006/relationships/slide" Target="slide19.xml"/><Relationship Id="rId25" Type="http://schemas.openxmlformats.org/officeDocument/2006/relationships/slide" Target="slide27.xml"/><Relationship Id="rId2" Type="http://schemas.openxmlformats.org/officeDocument/2006/relationships/slide" Target="slide4.xml"/><Relationship Id="rId16" Type="http://schemas.openxmlformats.org/officeDocument/2006/relationships/slide" Target="slide18.xml"/><Relationship Id="rId20" Type="http://schemas.openxmlformats.org/officeDocument/2006/relationships/slide" Target="slide22.xml"/><Relationship Id="rId1" Type="http://schemas.openxmlformats.org/officeDocument/2006/relationships/slideLayout" Target="../slideLayouts/slideLayout7.xml"/><Relationship Id="rId6" Type="http://schemas.openxmlformats.org/officeDocument/2006/relationships/slide" Target="slide7.xml"/><Relationship Id="rId11" Type="http://schemas.openxmlformats.org/officeDocument/2006/relationships/slide" Target="slide8.xml"/><Relationship Id="rId24" Type="http://schemas.openxmlformats.org/officeDocument/2006/relationships/slide" Target="slide26.xml"/><Relationship Id="rId5" Type="http://schemas.openxmlformats.org/officeDocument/2006/relationships/slide" Target="slide12.xml"/><Relationship Id="rId15" Type="http://schemas.openxmlformats.org/officeDocument/2006/relationships/slide" Target="slide16.xml"/><Relationship Id="rId23" Type="http://schemas.openxmlformats.org/officeDocument/2006/relationships/slide" Target="slide25.xml"/><Relationship Id="rId10" Type="http://schemas.openxmlformats.org/officeDocument/2006/relationships/slide" Target="slide13.xml"/><Relationship Id="rId19" Type="http://schemas.openxmlformats.org/officeDocument/2006/relationships/slide" Target="slide21.xml"/><Relationship Id="rId4" Type="http://schemas.openxmlformats.org/officeDocument/2006/relationships/slide" Target="slide6.xml"/><Relationship Id="rId9" Type="http://schemas.openxmlformats.org/officeDocument/2006/relationships/slide" Target="slide11.xml"/><Relationship Id="rId14" Type="http://schemas.openxmlformats.org/officeDocument/2006/relationships/slide" Target="slide17.xml"/><Relationship Id="rId22" Type="http://schemas.openxmlformats.org/officeDocument/2006/relationships/slide" Target="slide24.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 Target="slide3.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 Target="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 Target="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hyperlink" Target="//upload.wikimedia.org/wikipedia/commons/f/f7/Brasil.RioDeJaneiro.Corcovado.jpg" TargetMode="External"/><Relationship Id="rId2" Type="http://schemas.openxmlformats.org/officeDocument/2006/relationships/slide" Target="slide3.xml"/><Relationship Id="rId1" Type="http://schemas.openxmlformats.org/officeDocument/2006/relationships/slideLayout" Target="../slideLayouts/slideLayout7.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hyperlink" Target="//upload.wikimedia.org/wikipedia/commons/7/73/Titicaca-isola.jpg" TargetMode="External"/><Relationship Id="rId2" Type="http://schemas.openxmlformats.org/officeDocument/2006/relationships/slide" Target="slide3.xml"/><Relationship Id="rId1" Type="http://schemas.openxmlformats.org/officeDocument/2006/relationships/slideLayout" Target="../slideLayouts/slideLayout7.xml"/><Relationship Id="rId4" Type="http://schemas.openxmlformats.org/officeDocument/2006/relationships/image" Target="../media/image7.jpeg"/></Relationships>
</file>

<file path=ppt/slides/_rels/slide9.xml.rels><?xml version="1.0" encoding="UTF-8" standalone="yes"?>
<Relationships xmlns="http://schemas.openxmlformats.org/package/2006/relationships"><Relationship Id="rId3" Type="http://schemas.openxmlformats.org/officeDocument/2006/relationships/hyperlink" Target="//upload.wikimedia.org/wikipedia/commons/4/41/1_Grandcanyon2_panoram_2010.jpg" TargetMode="External"/><Relationship Id="rId2" Type="http://schemas.openxmlformats.org/officeDocument/2006/relationships/slide" Target="slide3.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10.xml.rels><?xml version="1.0" encoding="UTF-8" standalone="yes"?>
<Relationships xmlns="http://schemas.openxmlformats.org/package/2006/relationships"><Relationship Id="rId3" Type="http://schemas.openxmlformats.org/officeDocument/2006/relationships/hyperlink" Target="//upload.wikimedia.org/wikipedia/commons/f/f7/AhuAkivi.jpg" TargetMode="External"/><Relationship Id="rId2" Type="http://schemas.openxmlformats.org/officeDocument/2006/relationships/slide" Target="slide3.xml"/><Relationship Id="rId1" Type="http://schemas.openxmlformats.org/officeDocument/2006/relationships/slideLayout" Target="../slideLayouts/slideLayout7.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slide" Target="slide3.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hyperlink" Target="//upload.wikimedia.org/wikipedia/commons/7/76/Bull_Bison_in_Mud_Volcano_Area.JPG" TargetMode="External"/><Relationship Id="rId2" Type="http://schemas.openxmlformats.org/officeDocument/2006/relationships/slide" Target="slide3.xml"/><Relationship Id="rId1" Type="http://schemas.openxmlformats.org/officeDocument/2006/relationships/slideLayout" Target="../slideLayouts/slideLayout7.xml"/><Relationship Id="rId6" Type="http://schemas.openxmlformats.org/officeDocument/2006/relationships/image" Target="../media/image13.jpeg"/><Relationship Id="rId5" Type="http://schemas.openxmlformats.org/officeDocument/2006/relationships/image" Target="../media/image12.jpeg"/><Relationship Id="rId4" Type="http://schemas.openxmlformats.org/officeDocument/2006/relationships/image" Target="../media/image11.jpeg"/></Relationships>
</file>

<file path=ppt/slides/_rels/slide13.xml.rels><?xml version="1.0" encoding="UTF-8" standalone="yes"?>
<Relationships xmlns="http://schemas.openxmlformats.org/package/2006/relationships"><Relationship Id="rId3" Type="http://schemas.openxmlformats.org/officeDocument/2006/relationships/hyperlink" Target="//upload.wikimedia.org/wikipedia/commons/0/05/Alcatraz11.JPEG" TargetMode="External"/><Relationship Id="rId2" Type="http://schemas.openxmlformats.org/officeDocument/2006/relationships/slide" Target="slide3.xml"/><Relationship Id="rId1" Type="http://schemas.openxmlformats.org/officeDocument/2006/relationships/slideLayout" Target="../slideLayouts/slideLayout7.xm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openxmlformats.org/officeDocument/2006/relationships/hyperlink" Target="//upload.wikimedia.org/wikipedia/commons/6/61/Mammoth_Cave_tour.jpg" TargetMode="External"/><Relationship Id="rId2" Type="http://schemas.openxmlformats.org/officeDocument/2006/relationships/slide" Target="slide3.xml"/><Relationship Id="rId1" Type="http://schemas.openxmlformats.org/officeDocument/2006/relationships/slideLayout" Target="../slideLayouts/slideLayout7.xml"/><Relationship Id="rId6" Type="http://schemas.openxmlformats.org/officeDocument/2006/relationships/image" Target="../media/image16.jpeg"/><Relationship Id="rId5" Type="http://schemas.openxmlformats.org/officeDocument/2006/relationships/hyperlink" Target="//upload.wikimedia.org/wikipedia/commons/6/6a/Mammoth_Cave_vertical_dome.jpg" TargetMode="External"/><Relationship Id="rId4" Type="http://schemas.openxmlformats.org/officeDocument/2006/relationships/image" Target="../media/image15.jpeg"/></Relationships>
</file>

<file path=ppt/slides/_rels/slide15.xml.rels><?xml version="1.0" encoding="UTF-8" standalone="yes"?>
<Relationships xmlns="http://schemas.openxmlformats.org/package/2006/relationships"><Relationship Id="rId3" Type="http://schemas.openxmlformats.org/officeDocument/2006/relationships/hyperlink" Target="//upload.wikimedia.org/wikipedia/commons/6/6d/Liberty-statue-from-front2.jpg" TargetMode="External"/><Relationship Id="rId2" Type="http://schemas.openxmlformats.org/officeDocument/2006/relationships/slide" Target="slide3.xml"/><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16.xml.rels><?xml version="1.0" encoding="UTF-8" standalone="yes"?>
<Relationships xmlns="http://schemas.openxmlformats.org/package/2006/relationships"><Relationship Id="rId3" Type="http://schemas.openxmlformats.org/officeDocument/2006/relationships/hyperlink" Target="//upload.wikimedia.org/wikipedia/commons/9/97/Foz_de_Igua%C3%A7u_27_Panorama_Nov_2005.jpg" TargetMode="External"/><Relationship Id="rId2" Type="http://schemas.openxmlformats.org/officeDocument/2006/relationships/slide" Target="slide3.xml"/><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17.xml.rels><?xml version="1.0" encoding="UTF-8" standalone="yes"?>
<Relationships xmlns="http://schemas.openxmlformats.org/package/2006/relationships"><Relationship Id="rId3" Type="http://schemas.openxmlformats.org/officeDocument/2006/relationships/hyperlink" Target="//upload.wikimedia.org/wikipedia/commons/1/1b/1_Las_vegas_strip.jpg" TargetMode="External"/><Relationship Id="rId2" Type="http://schemas.openxmlformats.org/officeDocument/2006/relationships/slide" Target="slide3.xml"/><Relationship Id="rId1" Type="http://schemas.openxmlformats.org/officeDocument/2006/relationships/slideLayout" Target="../slideLayouts/slideLayout7.xml"/><Relationship Id="rId4" Type="http://schemas.openxmlformats.org/officeDocument/2006/relationships/image" Target="../media/image19.jpeg"/></Relationships>
</file>

<file path=ppt/slides/_rels/slide18.xml.rels><?xml version="1.0" encoding="UTF-8" standalone="yes"?>
<Relationships xmlns="http://schemas.openxmlformats.org/package/2006/relationships"><Relationship Id="rId3" Type="http://schemas.openxmlformats.org/officeDocument/2006/relationships/hyperlink" Target="//upload.wikimedia.org/wikipedia/commons/c/c5/ZabriskiePoint.jpg" TargetMode="External"/><Relationship Id="rId2" Type="http://schemas.openxmlformats.org/officeDocument/2006/relationships/slide" Target="slide3.xml"/><Relationship Id="rId1" Type="http://schemas.openxmlformats.org/officeDocument/2006/relationships/slideLayout" Target="../slideLayouts/slideLayout7.xml"/><Relationship Id="rId4" Type="http://schemas.openxmlformats.org/officeDocument/2006/relationships/image" Target="../media/image20.jpeg"/></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7" Type="http://schemas.openxmlformats.org/officeDocument/2006/relationships/image" Target="../media/image23.jpeg"/><Relationship Id="rId2" Type="http://schemas.openxmlformats.org/officeDocument/2006/relationships/slide" Target="slide3.xml"/><Relationship Id="rId1" Type="http://schemas.openxmlformats.org/officeDocument/2006/relationships/slideLayout" Target="../slideLayouts/slideLayout7.xml"/><Relationship Id="rId6" Type="http://schemas.openxmlformats.org/officeDocument/2006/relationships/hyperlink" Target="//upload.wikimedia.org/wikipedia/commons/8/89/Harriet.jpg" TargetMode="External"/><Relationship Id="rId5" Type="http://schemas.openxmlformats.org/officeDocument/2006/relationships/image" Target="../media/image22.jpeg"/><Relationship Id="rId4" Type="http://schemas.openxmlformats.org/officeDocument/2006/relationships/hyperlink" Target="//upload.wikimedia.org/wikipedia/commons/c/cf/Iguanamarina.jpg"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upload.wikimedia.org/wikipedia/commons/3/38/General_sherman_sequoia.jpg" TargetMode="External"/><Relationship Id="rId2" Type="http://schemas.openxmlformats.org/officeDocument/2006/relationships/slide" Target="slide3.xml"/><Relationship Id="rId1" Type="http://schemas.openxmlformats.org/officeDocument/2006/relationships/slideLayout" Target="../slideLayouts/slideLayout7.xml"/><Relationship Id="rId5" Type="http://schemas.openxmlformats.org/officeDocument/2006/relationships/image" Target="../media/image25.jpeg"/><Relationship Id="rId4" Type="http://schemas.openxmlformats.org/officeDocument/2006/relationships/image" Target="../media/image24.jpeg"/></Relationships>
</file>

<file path=ppt/slides/_rels/slide21.xml.rels><?xml version="1.0" encoding="UTF-8" standalone="yes"?>
<Relationships xmlns="http://schemas.openxmlformats.org/package/2006/relationships"><Relationship Id="rId3" Type="http://schemas.openxmlformats.org/officeDocument/2006/relationships/hyperlink" Target="//upload.wikimedia.org/wikipedia/commons/8/8d/Pano_Manhattan2007_amk.jpg" TargetMode="External"/><Relationship Id="rId2" Type="http://schemas.openxmlformats.org/officeDocument/2006/relationships/slide" Target="slide3.xml"/><Relationship Id="rId1" Type="http://schemas.openxmlformats.org/officeDocument/2006/relationships/slideLayout" Target="../slideLayouts/slideLayout7.xml"/><Relationship Id="rId4" Type="http://schemas.openxmlformats.org/officeDocument/2006/relationships/image" Target="../media/image26.jpeg"/></Relationships>
</file>

<file path=ppt/slides/_rels/slide22.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slide" Target="slide3.xml"/><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hyperlink" Target="//upload.wikimedia.org/wikipedia/commons/8/8c/Sthelens1.jpg" TargetMode="External"/><Relationship Id="rId7" Type="http://schemas.openxmlformats.org/officeDocument/2006/relationships/hyperlink" Target="//upload.wikimedia.org/wikipedia/commons/e/ea/Mount_St_Helens4.jpg" TargetMode="External"/><Relationship Id="rId2" Type="http://schemas.openxmlformats.org/officeDocument/2006/relationships/slide" Target="slide3.xml"/><Relationship Id="rId1" Type="http://schemas.openxmlformats.org/officeDocument/2006/relationships/slideLayout" Target="../slideLayouts/slideLayout7.xml"/><Relationship Id="rId6" Type="http://schemas.openxmlformats.org/officeDocument/2006/relationships/image" Target="../media/image29.jpeg"/><Relationship Id="rId5" Type="http://schemas.openxmlformats.org/officeDocument/2006/relationships/hyperlink" Target="//upload.wikimedia.org/wikipedia/commons/3/35/MSH80_st_helens_from_johnston_ridge_09-10-80.jpg" TargetMode="External"/><Relationship Id="rId4" Type="http://schemas.openxmlformats.org/officeDocument/2006/relationships/image" Target="../media/image28.jpeg"/></Relationships>
</file>

<file path=ppt/slides/_rels/slide24.xml.rels><?xml version="1.0" encoding="UTF-8" standalone="yes"?>
<Relationships xmlns="http://schemas.openxmlformats.org/package/2006/relationships"><Relationship Id="rId3" Type="http://schemas.openxmlformats.org/officeDocument/2006/relationships/hyperlink" Target="//upload.wikimedia.org/wikipedia/commons/8/83/Everglades_swamp.JPG" TargetMode="External"/><Relationship Id="rId2" Type="http://schemas.openxmlformats.org/officeDocument/2006/relationships/slide" Target="slide3.xml"/><Relationship Id="rId1" Type="http://schemas.openxmlformats.org/officeDocument/2006/relationships/slideLayout" Target="../slideLayouts/slideLayout7.xml"/><Relationship Id="rId6" Type="http://schemas.openxmlformats.org/officeDocument/2006/relationships/image" Target="../media/image32.jpeg"/><Relationship Id="rId5" Type="http://schemas.openxmlformats.org/officeDocument/2006/relationships/hyperlink" Target="//upload.wikimedia.org/wikipedia/commons/7/70/Everglades_Alligator1.jpg" TargetMode="External"/><Relationship Id="rId4" Type="http://schemas.openxmlformats.org/officeDocument/2006/relationships/image" Target="../media/image31.jpeg"/></Relationships>
</file>

<file path=ppt/slides/_rels/slide25.xml.rels><?xml version="1.0" encoding="UTF-8" standalone="yes"?>
<Relationships xmlns="http://schemas.openxmlformats.org/package/2006/relationships"><Relationship Id="rId3" Type="http://schemas.openxmlformats.org/officeDocument/2006/relationships/hyperlink" Target="//upload.wikimedia.org/wikipedia/commons/4/46/Devils_Tower_CROP.jpg" TargetMode="External"/><Relationship Id="rId2" Type="http://schemas.openxmlformats.org/officeDocument/2006/relationships/slide" Target="slide3.xml"/><Relationship Id="rId1" Type="http://schemas.openxmlformats.org/officeDocument/2006/relationships/slideLayout" Target="../slideLayouts/slideLayout7.xml"/><Relationship Id="rId4" Type="http://schemas.openxmlformats.org/officeDocument/2006/relationships/image" Target="../media/image33.jpeg"/></Relationships>
</file>

<file path=ppt/slides/_rels/slide26.xml.rels><?xml version="1.0" encoding="UTF-8" standalone="yes"?>
<Relationships xmlns="http://schemas.openxmlformats.org/package/2006/relationships"><Relationship Id="rId3" Type="http://schemas.openxmlformats.org/officeDocument/2006/relationships/hyperlink" Target="//upload.wikimedia.org/wikipedia/commons/6/69/WashingtonDC_Obelisk.jpg" TargetMode="External"/><Relationship Id="rId2" Type="http://schemas.openxmlformats.org/officeDocument/2006/relationships/slide" Target="slide3.xml"/><Relationship Id="rId1" Type="http://schemas.openxmlformats.org/officeDocument/2006/relationships/slideLayout" Target="../slideLayouts/slideLayout7.xml"/><Relationship Id="rId4" Type="http://schemas.openxmlformats.org/officeDocument/2006/relationships/image" Target="../media/image34.jpeg"/></Relationships>
</file>

<file path=ppt/slides/_rels/slide27.xml.rels><?xml version="1.0" encoding="UTF-8" standalone="yes"?>
<Relationships xmlns="http://schemas.openxmlformats.org/package/2006/relationships"><Relationship Id="rId3" Type="http://schemas.openxmlformats.org/officeDocument/2006/relationships/hyperlink" Target="//upload.wikimedia.org/wikipedia/commons/f/fe/Capitol-RP.jpg" TargetMode="External"/><Relationship Id="rId2" Type="http://schemas.openxmlformats.org/officeDocument/2006/relationships/slide" Target="slide3.xml"/><Relationship Id="rId1" Type="http://schemas.openxmlformats.org/officeDocument/2006/relationships/slideLayout" Target="../slideLayouts/slideLayout7.xml"/><Relationship Id="rId4" Type="http://schemas.openxmlformats.org/officeDocument/2006/relationships/image" Target="../media/image35.jpeg"/></Relationships>
</file>

<file path=ppt/slides/_rels/slide28.xml.rels><?xml version="1.0" encoding="UTF-8" standalone="yes"?>
<Relationships xmlns="http://schemas.openxmlformats.org/package/2006/relationships"><Relationship Id="rId3" Type="http://schemas.openxmlformats.org/officeDocument/2006/relationships/hyperlink" Target="//upload.wikimedia.org/wikipedia/commons/e/e9/LincolnMemorial.jpg" TargetMode="External"/><Relationship Id="rId2" Type="http://schemas.openxmlformats.org/officeDocument/2006/relationships/slide" Target="slide3.xml"/><Relationship Id="rId1" Type="http://schemas.openxmlformats.org/officeDocument/2006/relationships/slideLayout" Target="../slideLayouts/slideLayout7.xml"/><Relationship Id="rId6" Type="http://schemas.openxmlformats.org/officeDocument/2006/relationships/image" Target="../media/image37.jpeg"/><Relationship Id="rId5" Type="http://schemas.openxmlformats.org/officeDocument/2006/relationships/hyperlink" Target="//upload.wikimedia.org/wikipedia/commons/5/5c/Lincoln_Memorial_(Lincoln_contrasty).jpg" TargetMode="External"/><Relationship Id="rId4" Type="http://schemas.openxmlformats.org/officeDocument/2006/relationships/image" Target="../media/image36.jpeg"/></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Zástupný symbol pro obsah 6"/>
          <p:cNvGraphicFramePr>
            <a:graphicFrameLocks noGrp="1"/>
          </p:cNvGraphicFramePr>
          <p:nvPr>
            <p:ph sz="half" idx="2"/>
            <p:extLst>
              <p:ext uri="{D42A27DB-BD31-4B8C-83A1-F6EECF244321}">
                <p14:modId xmlns:p14="http://schemas.microsoft.com/office/powerpoint/2010/main" val="3224305876"/>
              </p:ext>
            </p:extLst>
          </p:nvPr>
        </p:nvGraphicFramePr>
        <p:xfrm>
          <a:off x="214313" y="285749"/>
          <a:ext cx="8643938" cy="3764161"/>
        </p:xfrm>
        <a:graphic>
          <a:graphicData uri="http://schemas.openxmlformats.org/drawingml/2006/table">
            <a:tbl>
              <a:tblPr firstRow="1" bandRow="1">
                <a:tableStyleId>{5DA37D80-6434-44D0-A028-1B22A696006F}</a:tableStyleId>
              </a:tblPr>
              <a:tblGrid>
                <a:gridCol w="4321969"/>
                <a:gridCol w="4321969"/>
              </a:tblGrid>
              <a:tr h="252546">
                <a:tc>
                  <a:txBody>
                    <a:bodyPr/>
                    <a:lstStyle/>
                    <a:p>
                      <a:pPr>
                        <a:lnSpc>
                          <a:spcPct val="115000"/>
                        </a:lnSpc>
                        <a:spcAft>
                          <a:spcPts val="0"/>
                        </a:spcAft>
                      </a:pPr>
                      <a:r>
                        <a:rPr lang="cs-CZ" sz="1400" dirty="0"/>
                        <a:t>Název školy:</a:t>
                      </a:r>
                      <a:endParaRPr lang="cs-CZ" sz="1400" b="0" dirty="0">
                        <a:solidFill>
                          <a:schemeClr val="tx1"/>
                        </a:solidFill>
                        <a:latin typeface="Calibri"/>
                        <a:ea typeface="Times New Roman"/>
                        <a:cs typeface="Times New Roman"/>
                      </a:endParaRPr>
                    </a:p>
                  </a:txBody>
                  <a:tcPr marL="68580" marR="68580" marT="0" marB="0"/>
                </a:tc>
                <a:tc>
                  <a:txBody>
                    <a:bodyPr/>
                    <a:lstStyle/>
                    <a:p>
                      <a:pPr>
                        <a:lnSpc>
                          <a:spcPct val="115000"/>
                        </a:lnSpc>
                        <a:spcAft>
                          <a:spcPts val="0"/>
                        </a:spcAft>
                      </a:pPr>
                      <a:r>
                        <a:rPr lang="cs-CZ" sz="1400" dirty="0"/>
                        <a:t>ZŠ a MŠ Verneřice</a:t>
                      </a:r>
                      <a:endParaRPr lang="cs-CZ" sz="1400" b="0" dirty="0">
                        <a:solidFill>
                          <a:schemeClr val="tx1"/>
                        </a:solidFill>
                        <a:latin typeface="Calibri"/>
                        <a:ea typeface="Times New Roman"/>
                        <a:cs typeface="Times New Roman"/>
                      </a:endParaRPr>
                    </a:p>
                  </a:txBody>
                  <a:tcPr marL="68580" marR="68580" marT="0" marB="0"/>
                </a:tc>
              </a:tr>
              <a:tr h="252546">
                <a:tc>
                  <a:txBody>
                    <a:bodyPr/>
                    <a:lstStyle/>
                    <a:p>
                      <a:pPr>
                        <a:lnSpc>
                          <a:spcPct val="115000"/>
                        </a:lnSpc>
                        <a:spcAft>
                          <a:spcPts val="0"/>
                        </a:spcAft>
                      </a:pPr>
                      <a:r>
                        <a:rPr lang="cs-CZ" sz="1400" dirty="0"/>
                        <a:t>Autor výukového materiálu: </a:t>
                      </a:r>
                      <a:endParaRPr lang="cs-CZ" sz="1400" dirty="0">
                        <a:latin typeface="Calibri"/>
                        <a:ea typeface="Times New Roman"/>
                        <a:cs typeface="Times New Roman"/>
                      </a:endParaRPr>
                    </a:p>
                  </a:txBody>
                  <a:tcPr marL="68580" marR="68580" marT="0" marB="0"/>
                </a:tc>
                <a:tc>
                  <a:txBody>
                    <a:bodyPr/>
                    <a:lstStyle/>
                    <a:p>
                      <a:pPr>
                        <a:lnSpc>
                          <a:spcPct val="115000"/>
                        </a:lnSpc>
                        <a:spcAft>
                          <a:spcPts val="0"/>
                        </a:spcAft>
                      </a:pPr>
                      <a:r>
                        <a:rPr lang="cs-CZ" sz="1400" dirty="0" smtClean="0"/>
                        <a:t>Štěpánka </a:t>
                      </a:r>
                      <a:r>
                        <a:rPr lang="cs-CZ" sz="1400" dirty="0" err="1" smtClean="0"/>
                        <a:t>Hrachovcová</a:t>
                      </a:r>
                      <a:endParaRPr lang="cs-CZ" sz="1400" dirty="0">
                        <a:latin typeface="Calibri"/>
                        <a:ea typeface="Times New Roman"/>
                        <a:cs typeface="Times New Roman"/>
                      </a:endParaRPr>
                    </a:p>
                  </a:txBody>
                  <a:tcPr marL="68580" marR="68580" marT="0" marB="0"/>
                </a:tc>
              </a:tr>
              <a:tr h="252546">
                <a:tc>
                  <a:txBody>
                    <a:bodyPr/>
                    <a:lstStyle/>
                    <a:p>
                      <a:pPr>
                        <a:lnSpc>
                          <a:spcPct val="115000"/>
                        </a:lnSpc>
                        <a:spcAft>
                          <a:spcPts val="0"/>
                        </a:spcAft>
                      </a:pPr>
                      <a:r>
                        <a:rPr lang="cs-CZ" sz="1400" dirty="0"/>
                        <a:t>Číslo projektu:</a:t>
                      </a:r>
                      <a:endParaRPr lang="cs-CZ" sz="1400" dirty="0">
                        <a:latin typeface="Calibri"/>
                        <a:ea typeface="Times New Roman"/>
                        <a:cs typeface="Times New Roman"/>
                      </a:endParaRPr>
                    </a:p>
                  </a:txBody>
                  <a:tcPr marL="68580" marR="68580" marT="0" marB="0"/>
                </a:tc>
                <a:tc>
                  <a:txBody>
                    <a:bodyPr/>
                    <a:lstStyle/>
                    <a:p>
                      <a:pPr>
                        <a:lnSpc>
                          <a:spcPct val="115000"/>
                        </a:lnSpc>
                        <a:spcAft>
                          <a:spcPts val="0"/>
                        </a:spcAft>
                      </a:pPr>
                      <a:r>
                        <a:rPr lang="cs-CZ" sz="1400" dirty="0"/>
                        <a:t>CZ.1.07/1.4.00/21.1526</a:t>
                      </a:r>
                      <a:endParaRPr lang="cs-CZ" sz="1400" dirty="0">
                        <a:latin typeface="Calibri"/>
                        <a:ea typeface="Times New Roman"/>
                        <a:cs typeface="Times New Roman"/>
                      </a:endParaRPr>
                    </a:p>
                  </a:txBody>
                  <a:tcPr marL="68580" marR="68580" marT="0" marB="0"/>
                </a:tc>
              </a:tr>
              <a:tr h="252546">
                <a:tc>
                  <a:txBody>
                    <a:bodyPr/>
                    <a:lstStyle/>
                    <a:p>
                      <a:pPr>
                        <a:lnSpc>
                          <a:spcPct val="115000"/>
                        </a:lnSpc>
                        <a:spcAft>
                          <a:spcPts val="0"/>
                        </a:spcAft>
                      </a:pPr>
                      <a:r>
                        <a:rPr lang="cs-CZ" sz="1400" dirty="0"/>
                        <a:t>Název:</a:t>
                      </a:r>
                      <a:endParaRPr lang="cs-CZ" sz="1400" dirty="0">
                        <a:latin typeface="Calibri"/>
                        <a:ea typeface="Times New Roman"/>
                        <a:cs typeface="Times New Roman"/>
                      </a:endParaRPr>
                    </a:p>
                  </a:txBody>
                  <a:tcPr marL="68580" marR="68580" marT="0" marB="0"/>
                </a:tc>
                <a:tc>
                  <a:txBody>
                    <a:bodyPr/>
                    <a:lstStyle/>
                    <a:p>
                      <a:pPr>
                        <a:lnSpc>
                          <a:spcPct val="115000"/>
                        </a:lnSpc>
                        <a:spcAft>
                          <a:spcPts val="0"/>
                        </a:spcAft>
                      </a:pPr>
                      <a:r>
                        <a:rPr lang="cs-CZ" sz="1400" smtClean="0"/>
                        <a:t>VY_32_INOVACE_II.Z3</a:t>
                      </a:r>
                      <a:endParaRPr lang="cs-CZ" sz="1400" dirty="0">
                        <a:latin typeface="Calibri"/>
                        <a:ea typeface="Times New Roman"/>
                        <a:cs typeface="Times New Roman"/>
                      </a:endParaRPr>
                    </a:p>
                  </a:txBody>
                  <a:tcPr marL="68580" marR="68580" marT="0" marB="0"/>
                </a:tc>
              </a:tr>
              <a:tr h="252546">
                <a:tc>
                  <a:txBody>
                    <a:bodyPr/>
                    <a:lstStyle/>
                    <a:p>
                      <a:pPr>
                        <a:lnSpc>
                          <a:spcPct val="115000"/>
                        </a:lnSpc>
                        <a:spcAft>
                          <a:spcPts val="0"/>
                        </a:spcAft>
                      </a:pPr>
                      <a:r>
                        <a:rPr lang="cs-CZ" sz="1400" dirty="0"/>
                        <a:t>Vytvořeno:</a:t>
                      </a:r>
                      <a:endParaRPr lang="cs-CZ" sz="1400" dirty="0">
                        <a:latin typeface="Calibri"/>
                        <a:ea typeface="Times New Roman"/>
                        <a:cs typeface="Times New Roman"/>
                      </a:endParaRPr>
                    </a:p>
                  </a:txBody>
                  <a:tcPr marL="68580" marR="68580" marT="0" marB="0"/>
                </a:tc>
                <a:tc>
                  <a:txBody>
                    <a:bodyPr/>
                    <a:lstStyle/>
                    <a:p>
                      <a:pPr>
                        <a:lnSpc>
                          <a:spcPct val="115000"/>
                        </a:lnSpc>
                        <a:spcAft>
                          <a:spcPts val="0"/>
                        </a:spcAft>
                      </a:pPr>
                      <a:r>
                        <a:rPr lang="cs-CZ" sz="1400" smtClean="0"/>
                        <a:t>18. 7. </a:t>
                      </a:r>
                      <a:r>
                        <a:rPr lang="cs-CZ" sz="1400" dirty="0"/>
                        <a:t>2012</a:t>
                      </a:r>
                      <a:endParaRPr lang="cs-CZ" sz="1400" dirty="0">
                        <a:latin typeface="Calibri"/>
                        <a:ea typeface="Times New Roman"/>
                        <a:cs typeface="Times New Roman"/>
                      </a:endParaRPr>
                    </a:p>
                  </a:txBody>
                  <a:tcPr marL="68580" marR="68580" marT="0" marB="0"/>
                </a:tc>
              </a:tr>
              <a:tr h="252546">
                <a:tc>
                  <a:txBody>
                    <a:bodyPr/>
                    <a:lstStyle/>
                    <a:p>
                      <a:pPr>
                        <a:lnSpc>
                          <a:spcPct val="115000"/>
                        </a:lnSpc>
                        <a:spcAft>
                          <a:spcPts val="0"/>
                        </a:spcAft>
                      </a:pPr>
                      <a:r>
                        <a:rPr lang="cs-CZ" sz="1400" dirty="0"/>
                        <a:t>Vzdělávací oblast: </a:t>
                      </a:r>
                      <a:endParaRPr lang="cs-CZ" sz="1400" dirty="0">
                        <a:latin typeface="Calibri"/>
                        <a:ea typeface="Times New Roman"/>
                        <a:cs typeface="Times New Roman"/>
                      </a:endParaRPr>
                    </a:p>
                  </a:txBody>
                  <a:tcPr marL="68580" marR="68580" marT="0" marB="0"/>
                </a:tc>
                <a:tc>
                  <a:txBody>
                    <a:bodyPr/>
                    <a:lstStyle/>
                    <a:p>
                      <a:pPr>
                        <a:lnSpc>
                          <a:spcPct val="115000"/>
                        </a:lnSpc>
                        <a:spcAft>
                          <a:spcPts val="0"/>
                        </a:spcAft>
                      </a:pPr>
                      <a:r>
                        <a:rPr lang="cs-CZ" sz="1400" smtClean="0"/>
                        <a:t>Člověk a příroda</a:t>
                      </a:r>
                      <a:endParaRPr lang="cs-CZ" sz="1400" dirty="0">
                        <a:latin typeface="Calibri"/>
                        <a:ea typeface="Times New Roman"/>
                        <a:cs typeface="Times New Roman"/>
                      </a:endParaRPr>
                    </a:p>
                  </a:txBody>
                  <a:tcPr marL="68580" marR="68580" marT="0" marB="0"/>
                </a:tc>
              </a:tr>
              <a:tr h="252546">
                <a:tc>
                  <a:txBody>
                    <a:bodyPr/>
                    <a:lstStyle/>
                    <a:p>
                      <a:pPr>
                        <a:lnSpc>
                          <a:spcPct val="115000"/>
                        </a:lnSpc>
                        <a:spcAft>
                          <a:spcPts val="0"/>
                        </a:spcAft>
                      </a:pPr>
                      <a:r>
                        <a:rPr lang="cs-CZ" sz="1400" dirty="0"/>
                        <a:t>Vzdělávací obor: </a:t>
                      </a:r>
                      <a:endParaRPr lang="cs-CZ" sz="1400" dirty="0">
                        <a:latin typeface="Calibri"/>
                        <a:ea typeface="Times New Roman"/>
                        <a:cs typeface="Times New Roman"/>
                      </a:endParaRPr>
                    </a:p>
                  </a:txBody>
                  <a:tcPr marL="68580" marR="68580" marT="0" marB="0"/>
                </a:tc>
                <a:tc>
                  <a:txBody>
                    <a:bodyPr/>
                    <a:lstStyle/>
                    <a:p>
                      <a:pPr>
                        <a:lnSpc>
                          <a:spcPct val="115000"/>
                        </a:lnSpc>
                        <a:spcAft>
                          <a:spcPts val="0"/>
                        </a:spcAft>
                      </a:pPr>
                      <a:r>
                        <a:rPr lang="cs-CZ" sz="1400" smtClean="0"/>
                        <a:t>Zeměpis</a:t>
                      </a:r>
                      <a:endParaRPr lang="cs-CZ" sz="1400" dirty="0">
                        <a:latin typeface="Calibri"/>
                        <a:ea typeface="Times New Roman"/>
                        <a:cs typeface="Times New Roman"/>
                      </a:endParaRPr>
                    </a:p>
                  </a:txBody>
                  <a:tcPr marL="68580" marR="68580" marT="0" marB="0"/>
                </a:tc>
              </a:tr>
              <a:tr h="252546">
                <a:tc>
                  <a:txBody>
                    <a:bodyPr/>
                    <a:lstStyle/>
                    <a:p>
                      <a:pPr>
                        <a:lnSpc>
                          <a:spcPct val="115000"/>
                        </a:lnSpc>
                        <a:spcAft>
                          <a:spcPts val="0"/>
                        </a:spcAft>
                      </a:pPr>
                      <a:r>
                        <a:rPr lang="cs-CZ" sz="1400" dirty="0"/>
                        <a:t>Tematický okruh: </a:t>
                      </a:r>
                      <a:endParaRPr lang="cs-CZ" sz="1400" dirty="0">
                        <a:latin typeface="Calibri"/>
                        <a:ea typeface="Times New Roman"/>
                        <a:cs typeface="Times New Roman"/>
                      </a:endParaRPr>
                    </a:p>
                  </a:txBody>
                  <a:tcPr marL="68580" marR="68580" marT="0" marB="0"/>
                </a:tc>
                <a:tc>
                  <a:txBody>
                    <a:bodyPr/>
                    <a:lstStyle/>
                    <a:p>
                      <a:pPr>
                        <a:lnSpc>
                          <a:spcPct val="115000"/>
                        </a:lnSpc>
                        <a:spcAft>
                          <a:spcPts val="0"/>
                        </a:spcAft>
                      </a:pPr>
                      <a:r>
                        <a:rPr lang="cs-CZ" sz="1400" smtClean="0"/>
                        <a:t>Amerika</a:t>
                      </a:r>
                      <a:endParaRPr lang="cs-CZ" sz="1400" dirty="0">
                        <a:latin typeface="Calibri"/>
                        <a:ea typeface="Times New Roman"/>
                        <a:cs typeface="Times New Roman"/>
                      </a:endParaRPr>
                    </a:p>
                  </a:txBody>
                  <a:tcPr marL="68580" marR="68580" marT="0" marB="0"/>
                </a:tc>
              </a:tr>
              <a:tr h="252546">
                <a:tc>
                  <a:txBody>
                    <a:bodyPr/>
                    <a:lstStyle/>
                    <a:p>
                      <a:pPr>
                        <a:lnSpc>
                          <a:spcPct val="115000"/>
                        </a:lnSpc>
                        <a:spcAft>
                          <a:spcPts val="0"/>
                        </a:spcAft>
                      </a:pPr>
                      <a:r>
                        <a:rPr lang="cs-CZ" sz="1400" dirty="0"/>
                        <a:t>Určeno pro:</a:t>
                      </a:r>
                      <a:endParaRPr lang="cs-CZ" sz="1400" dirty="0">
                        <a:latin typeface="Calibri"/>
                        <a:ea typeface="Times New Roman"/>
                        <a:cs typeface="Times New Roman"/>
                      </a:endParaRPr>
                    </a:p>
                  </a:txBody>
                  <a:tcPr marL="68580" marR="68580" marT="0" marB="0"/>
                </a:tc>
                <a:tc>
                  <a:txBody>
                    <a:bodyPr/>
                    <a:lstStyle/>
                    <a:p>
                      <a:pPr>
                        <a:lnSpc>
                          <a:spcPct val="115000"/>
                        </a:lnSpc>
                        <a:spcAft>
                          <a:spcPts val="0"/>
                        </a:spcAft>
                      </a:pPr>
                      <a:r>
                        <a:rPr lang="cs-CZ" sz="1400" smtClean="0"/>
                        <a:t>7. </a:t>
                      </a:r>
                      <a:r>
                        <a:rPr lang="cs-CZ" sz="1400" dirty="0"/>
                        <a:t>ročník</a:t>
                      </a:r>
                      <a:endParaRPr lang="cs-CZ" sz="1400" dirty="0">
                        <a:latin typeface="Calibri"/>
                        <a:ea typeface="Times New Roman"/>
                        <a:cs typeface="Times New Roman"/>
                      </a:endParaRPr>
                    </a:p>
                  </a:txBody>
                  <a:tcPr marL="68580" marR="68580" marT="0" marB="0"/>
                </a:tc>
              </a:tr>
              <a:tr h="916496">
                <a:tc>
                  <a:txBody>
                    <a:bodyPr/>
                    <a:lstStyle/>
                    <a:p>
                      <a:pPr>
                        <a:lnSpc>
                          <a:spcPct val="115000"/>
                        </a:lnSpc>
                        <a:spcAft>
                          <a:spcPts val="0"/>
                        </a:spcAft>
                      </a:pPr>
                      <a:r>
                        <a:rPr lang="cs-CZ" sz="1400" dirty="0"/>
                        <a:t>Anotace:</a:t>
                      </a:r>
                      <a:endParaRPr lang="cs-CZ" sz="1400" dirty="0">
                        <a:latin typeface="Calibri"/>
                        <a:ea typeface="Times New Roman"/>
                        <a:cs typeface="Times New Roman"/>
                      </a:endParaRPr>
                    </a:p>
                  </a:txBody>
                  <a:tcPr marL="68580" marR="68580" marT="0" marB="0"/>
                </a:tc>
                <a:tc>
                  <a:txBody>
                    <a:bodyPr/>
                    <a:lstStyle/>
                    <a:p>
                      <a:pPr>
                        <a:lnSpc>
                          <a:spcPct val="115000"/>
                        </a:lnSpc>
                        <a:spcAft>
                          <a:spcPts val="0"/>
                        </a:spcAft>
                      </a:pPr>
                      <a:r>
                        <a:rPr lang="cs-CZ" sz="1400" b="1" dirty="0" smtClean="0"/>
                        <a:t>Americké památky.</a:t>
                      </a:r>
                    </a:p>
                    <a:p>
                      <a:pPr>
                        <a:lnSpc>
                          <a:spcPct val="115000"/>
                        </a:lnSpc>
                        <a:spcAft>
                          <a:spcPts val="0"/>
                        </a:spcAft>
                      </a:pPr>
                      <a:r>
                        <a:rPr lang="cs-CZ" sz="1400" smtClean="0"/>
                        <a:t>Výukový materiál slouží k poznávání vybraných amerických </a:t>
                      </a:r>
                      <a:r>
                        <a:rPr lang="cs-CZ" sz="1400" dirty="0" smtClean="0"/>
                        <a:t>památek. Název a popis památky je skrytý, objeví se po kliknutí.</a:t>
                      </a:r>
                      <a:endParaRPr lang="cs-CZ" sz="1400" dirty="0">
                        <a:latin typeface="Times New Roman" pitchFamily="18" charset="0"/>
                        <a:ea typeface="Times New Roman"/>
                        <a:cs typeface="Times New Roman" pitchFamily="18" charset="0"/>
                      </a:endParaRPr>
                    </a:p>
                  </a:txBody>
                  <a:tcPr marL="68580" marR="68580" marT="0" marB="0"/>
                </a:tc>
              </a:tr>
              <a:tr h="525348">
                <a:tc>
                  <a:txBody>
                    <a:bodyPr/>
                    <a:lstStyle/>
                    <a:p>
                      <a:pPr>
                        <a:lnSpc>
                          <a:spcPct val="115000"/>
                        </a:lnSpc>
                        <a:spcAft>
                          <a:spcPts val="0"/>
                        </a:spcAft>
                      </a:pPr>
                      <a:r>
                        <a:rPr lang="cs-CZ" sz="1400" dirty="0"/>
                        <a:t>Metodický pokyn:</a:t>
                      </a:r>
                      <a:endParaRPr lang="cs-CZ" sz="1400" dirty="0">
                        <a:latin typeface="Times New Roman" pitchFamily="18" charset="0"/>
                        <a:ea typeface="Times New Roman"/>
                        <a:cs typeface="Times New Roman" pitchFamily="18" charset="0"/>
                      </a:endParaRPr>
                    </a:p>
                  </a:txBody>
                  <a:tcPr marL="68580" marR="68580" marT="0" marB="0"/>
                </a:tc>
                <a:tc>
                  <a:txBody>
                    <a:bodyPr/>
                    <a:lstStyle/>
                    <a:p>
                      <a:pPr algn="just">
                        <a:lnSpc>
                          <a:spcPct val="115000"/>
                        </a:lnSpc>
                        <a:spcAft>
                          <a:spcPts val="1000"/>
                        </a:spcAft>
                      </a:pPr>
                      <a:r>
                        <a:rPr lang="cs-CZ" sz="1400" smtClean="0">
                          <a:effectLst/>
                        </a:rPr>
                        <a:t>Lze využít</a:t>
                      </a:r>
                      <a:r>
                        <a:rPr lang="cs-CZ" sz="1400" baseline="0" smtClean="0">
                          <a:effectLst/>
                        </a:rPr>
                        <a:t> </a:t>
                      </a:r>
                      <a:r>
                        <a:rPr lang="cs-CZ" sz="1400" smtClean="0">
                          <a:effectLst/>
                        </a:rPr>
                        <a:t>jako </a:t>
                      </a:r>
                      <a:r>
                        <a:rPr lang="cs-CZ" sz="1400" dirty="0" smtClean="0">
                          <a:effectLst/>
                        </a:rPr>
                        <a:t>soutěž mezi jednotlivci i mezi skupinami.</a:t>
                      </a:r>
                      <a:endParaRPr lang="cs-CZ" sz="1400" dirty="0">
                        <a:latin typeface="Times New Roman" pitchFamily="18" charset="0"/>
                        <a:ea typeface="Times New Roman"/>
                        <a:cs typeface="Times New Roman" pitchFamily="18" charset="0"/>
                      </a:endParaRPr>
                    </a:p>
                  </a:txBody>
                  <a:tcPr marL="68580" marR="68580" marT="0" marB="0"/>
                </a:tc>
              </a:tr>
            </a:tbl>
          </a:graphicData>
        </a:graphic>
      </p:graphicFrame>
      <p:pic>
        <p:nvPicPr>
          <p:cNvPr id="4" name="Obrázek 1"/>
          <p:cNvPicPr/>
          <p:nvPr/>
        </p:nvPicPr>
        <p:blipFill>
          <a:blip r:embed="rId2">
            <a:extLst>
              <a:ext uri="{28A0092B-C50C-407E-A947-70E740481C1C}">
                <a14:useLocalDpi xmlns:a14="http://schemas.microsoft.com/office/drawing/2010/main" val="0"/>
              </a:ext>
            </a:extLst>
          </a:blip>
          <a:srcRect/>
          <a:stretch>
            <a:fillRect/>
          </a:stretch>
        </p:blipFill>
        <p:spPr bwMode="auto">
          <a:xfrm>
            <a:off x="1928794" y="4214818"/>
            <a:ext cx="5407660" cy="1038225"/>
          </a:xfrm>
          <a:prstGeom prst="rect">
            <a:avLst/>
          </a:prstGeom>
          <a:noFill/>
        </p:spPr>
      </p:pic>
    </p:spTree>
    <p:extLst>
      <p:ext uri="{BB962C8B-B14F-4D97-AF65-F5344CB8AC3E}">
        <p14:creationId xmlns:p14="http://schemas.microsoft.com/office/powerpoint/2010/main" val="104168431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zápatí 1"/>
          <p:cNvSpPr>
            <a:spLocks noGrp="1"/>
          </p:cNvSpPr>
          <p:nvPr>
            <p:ph type="ftr" sz="quarter" idx="11"/>
          </p:nvPr>
        </p:nvSpPr>
        <p:spPr/>
        <p:txBody>
          <a:bodyPr/>
          <a:lstStyle/>
          <a:p>
            <a:r>
              <a:rPr lang="cs-CZ" dirty="0" smtClean="0">
                <a:solidFill>
                  <a:schemeClr val="tx1"/>
                </a:solidFill>
              </a:rPr>
              <a:t>obr.č.1</a:t>
            </a:r>
            <a:endParaRPr lang="cs-CZ" dirty="0">
              <a:solidFill>
                <a:schemeClr val="tx1"/>
              </a:solidFill>
            </a:endParaRPr>
          </a:p>
        </p:txBody>
      </p:sp>
      <p:sp>
        <p:nvSpPr>
          <p:cNvPr id="3" name="TextovéPole 2"/>
          <p:cNvSpPr txBox="1"/>
          <p:nvPr/>
        </p:nvSpPr>
        <p:spPr>
          <a:xfrm>
            <a:off x="1187624" y="404664"/>
            <a:ext cx="6984776" cy="923330"/>
          </a:xfrm>
          <a:prstGeom prst="rect">
            <a:avLst/>
          </a:prstGeom>
          <a:noFill/>
        </p:spPr>
        <p:txBody>
          <a:bodyPr wrap="square" rtlCol="0">
            <a:spAutoFit/>
          </a:bodyPr>
          <a:lstStyle/>
          <a:p>
            <a:pPr algn="ctr"/>
            <a:r>
              <a:rPr lang="cs-CZ" sz="5400" smtClean="0">
                <a:solidFill>
                  <a:schemeClr val="tx2">
                    <a:lumMod val="50000"/>
                  </a:schemeClr>
                </a:solidFill>
              </a:rPr>
              <a:t>Americké památky</a:t>
            </a:r>
            <a:endParaRPr lang="cs-CZ" sz="5400" dirty="0">
              <a:solidFill>
                <a:schemeClr val="tx2">
                  <a:lumMod val="50000"/>
                </a:schemeClr>
              </a:solidFill>
            </a:endParaRPr>
          </a:p>
        </p:txBody>
      </p:sp>
      <p:pic>
        <p:nvPicPr>
          <p:cNvPr id="2050" name="Picture 2" descr="C:\Users\hracst\AppData\Local\Microsoft\Windows\Temporary Internet Files\Content.IE5\0EMZZAK4\MC900438059[1].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55776" y="2037803"/>
            <a:ext cx="3963888" cy="3963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7961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Zaoblený obdélník 5">
            <a:hlinkClick r:id="rId2" action="ppaction://hlinksldjump"/>
          </p:cNvPr>
          <p:cNvSpPr/>
          <p:nvPr/>
        </p:nvSpPr>
        <p:spPr>
          <a:xfrm>
            <a:off x="584742" y="739610"/>
            <a:ext cx="1368152" cy="936104"/>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cs-CZ" sz="4800" dirty="0" smtClean="0">
                <a:solidFill>
                  <a:schemeClr val="tx1"/>
                </a:solidFill>
              </a:rPr>
              <a:t>1</a:t>
            </a:r>
            <a:endParaRPr lang="cs-CZ" sz="4800" dirty="0">
              <a:solidFill>
                <a:schemeClr val="tx1"/>
              </a:solidFill>
            </a:endParaRPr>
          </a:p>
        </p:txBody>
      </p:sp>
      <p:sp>
        <p:nvSpPr>
          <p:cNvPr id="7" name="Zaoblený obdélník 6">
            <a:hlinkClick r:id="rId3" action="ppaction://hlinksldjump"/>
          </p:cNvPr>
          <p:cNvSpPr/>
          <p:nvPr/>
        </p:nvSpPr>
        <p:spPr>
          <a:xfrm>
            <a:off x="2162173" y="739610"/>
            <a:ext cx="1368152" cy="936104"/>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cs-CZ" sz="4800" dirty="0" smtClean="0">
                <a:solidFill>
                  <a:schemeClr val="tx1"/>
                </a:solidFill>
              </a:rPr>
              <a:t>2</a:t>
            </a:r>
            <a:endParaRPr lang="cs-CZ" sz="4800" dirty="0">
              <a:solidFill>
                <a:schemeClr val="tx1"/>
              </a:solidFill>
            </a:endParaRPr>
          </a:p>
        </p:txBody>
      </p:sp>
      <p:sp>
        <p:nvSpPr>
          <p:cNvPr id="8" name="Zaoblený obdélník 7">
            <a:hlinkClick r:id="rId4" action="ppaction://hlinksldjump"/>
          </p:cNvPr>
          <p:cNvSpPr/>
          <p:nvPr/>
        </p:nvSpPr>
        <p:spPr>
          <a:xfrm>
            <a:off x="3779912" y="739610"/>
            <a:ext cx="1368152" cy="936104"/>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lvl="0" algn="ctr"/>
            <a:r>
              <a:rPr lang="cs-CZ" sz="4800" dirty="0" smtClean="0">
                <a:solidFill>
                  <a:prstClr val="black"/>
                </a:solidFill>
              </a:rPr>
              <a:t>3</a:t>
            </a:r>
            <a:endParaRPr lang="cs-CZ" sz="4800" dirty="0">
              <a:solidFill>
                <a:prstClr val="black"/>
              </a:solidFill>
            </a:endParaRPr>
          </a:p>
        </p:txBody>
      </p:sp>
      <p:sp>
        <p:nvSpPr>
          <p:cNvPr id="10" name="Zaoblený obdélník 9">
            <a:hlinkClick r:id="rId5" action="ppaction://hlinksldjump"/>
          </p:cNvPr>
          <p:cNvSpPr/>
          <p:nvPr/>
        </p:nvSpPr>
        <p:spPr>
          <a:xfrm>
            <a:off x="5364088" y="1916801"/>
            <a:ext cx="1368152" cy="936104"/>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lvl="0" algn="ctr"/>
            <a:r>
              <a:rPr lang="cs-CZ" sz="4800" dirty="0" smtClean="0">
                <a:solidFill>
                  <a:prstClr val="black"/>
                </a:solidFill>
              </a:rPr>
              <a:t>9</a:t>
            </a:r>
            <a:endParaRPr lang="cs-CZ" sz="4800" dirty="0">
              <a:solidFill>
                <a:prstClr val="black"/>
              </a:solidFill>
            </a:endParaRPr>
          </a:p>
        </p:txBody>
      </p:sp>
      <p:sp>
        <p:nvSpPr>
          <p:cNvPr id="11" name="Zaoblený obdélník 10">
            <a:hlinkClick r:id="rId6" action="ppaction://hlinksldjump"/>
          </p:cNvPr>
          <p:cNvSpPr/>
          <p:nvPr/>
        </p:nvSpPr>
        <p:spPr>
          <a:xfrm>
            <a:off x="5364088" y="764704"/>
            <a:ext cx="1368152" cy="936104"/>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algn="ctr"/>
            <a:r>
              <a:rPr lang="cs-CZ" sz="4800" dirty="0" smtClean="0">
                <a:solidFill>
                  <a:schemeClr val="tx1"/>
                </a:solidFill>
              </a:rPr>
              <a:t>4</a:t>
            </a:r>
            <a:endParaRPr lang="cs-CZ" sz="4800" dirty="0">
              <a:solidFill>
                <a:schemeClr val="tx1"/>
              </a:solidFill>
            </a:endParaRPr>
          </a:p>
        </p:txBody>
      </p:sp>
      <p:sp>
        <p:nvSpPr>
          <p:cNvPr id="12" name="Zaoblený obdélník 11">
            <a:hlinkClick r:id="rId7" action="ppaction://hlinksldjump"/>
          </p:cNvPr>
          <p:cNvSpPr/>
          <p:nvPr/>
        </p:nvSpPr>
        <p:spPr>
          <a:xfrm>
            <a:off x="584742" y="1899673"/>
            <a:ext cx="1368152" cy="936104"/>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lvl="0" algn="ctr"/>
            <a:r>
              <a:rPr lang="cs-CZ" sz="4800" dirty="0" smtClean="0">
                <a:solidFill>
                  <a:prstClr val="black"/>
                </a:solidFill>
              </a:rPr>
              <a:t>6</a:t>
            </a:r>
            <a:endParaRPr lang="cs-CZ" sz="4800" dirty="0">
              <a:solidFill>
                <a:prstClr val="black"/>
              </a:solidFill>
            </a:endParaRPr>
          </a:p>
        </p:txBody>
      </p:sp>
      <p:sp>
        <p:nvSpPr>
          <p:cNvPr id="13" name="Zaoblený obdélník 12">
            <a:hlinkClick r:id="rId8" action="ppaction://hlinksldjump"/>
          </p:cNvPr>
          <p:cNvSpPr/>
          <p:nvPr/>
        </p:nvSpPr>
        <p:spPr>
          <a:xfrm>
            <a:off x="2162173" y="1916801"/>
            <a:ext cx="1368152" cy="936104"/>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lvl="0" algn="ctr"/>
            <a:r>
              <a:rPr lang="cs-CZ" sz="4800" dirty="0" smtClean="0">
                <a:solidFill>
                  <a:prstClr val="black"/>
                </a:solidFill>
              </a:rPr>
              <a:t>7</a:t>
            </a:r>
            <a:endParaRPr lang="cs-CZ" sz="4800" dirty="0">
              <a:solidFill>
                <a:prstClr val="black"/>
              </a:solidFill>
            </a:endParaRPr>
          </a:p>
        </p:txBody>
      </p:sp>
      <p:sp>
        <p:nvSpPr>
          <p:cNvPr id="14" name="Zaoblený obdélník 13">
            <a:hlinkClick r:id="rId9" action="ppaction://hlinksldjump"/>
          </p:cNvPr>
          <p:cNvSpPr/>
          <p:nvPr/>
        </p:nvSpPr>
        <p:spPr>
          <a:xfrm>
            <a:off x="3779912" y="1916801"/>
            <a:ext cx="1368152" cy="936104"/>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lvl="0" algn="ctr"/>
            <a:r>
              <a:rPr lang="cs-CZ" sz="4800" dirty="0" smtClean="0">
                <a:solidFill>
                  <a:prstClr val="black"/>
                </a:solidFill>
              </a:rPr>
              <a:t>8</a:t>
            </a:r>
            <a:endParaRPr lang="cs-CZ" sz="4800" dirty="0">
              <a:solidFill>
                <a:prstClr val="black"/>
              </a:solidFill>
            </a:endParaRPr>
          </a:p>
        </p:txBody>
      </p:sp>
      <p:sp>
        <p:nvSpPr>
          <p:cNvPr id="15" name="Zaoblený obdélník 14">
            <a:hlinkClick r:id="rId10" action="ppaction://hlinksldjump"/>
          </p:cNvPr>
          <p:cNvSpPr/>
          <p:nvPr/>
        </p:nvSpPr>
        <p:spPr>
          <a:xfrm>
            <a:off x="6992763" y="1916832"/>
            <a:ext cx="1368152" cy="936104"/>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lvl="0" algn="ctr"/>
            <a:r>
              <a:rPr lang="cs-CZ" sz="4800" dirty="0" smtClean="0">
                <a:solidFill>
                  <a:prstClr val="black"/>
                </a:solidFill>
              </a:rPr>
              <a:t>10</a:t>
            </a:r>
            <a:endParaRPr lang="cs-CZ" sz="4800" dirty="0">
              <a:solidFill>
                <a:prstClr val="black"/>
              </a:solidFill>
            </a:endParaRPr>
          </a:p>
        </p:txBody>
      </p:sp>
      <p:sp>
        <p:nvSpPr>
          <p:cNvPr id="16" name="Zaoblený obdélník 15">
            <a:hlinkClick r:id="rId11" action="ppaction://hlinksldjump"/>
          </p:cNvPr>
          <p:cNvSpPr/>
          <p:nvPr/>
        </p:nvSpPr>
        <p:spPr>
          <a:xfrm>
            <a:off x="6992763" y="764704"/>
            <a:ext cx="1368152" cy="936104"/>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lvl="0" algn="ctr"/>
            <a:r>
              <a:rPr lang="cs-CZ" sz="4800" dirty="0" smtClean="0">
                <a:solidFill>
                  <a:prstClr val="black"/>
                </a:solidFill>
              </a:rPr>
              <a:t>5</a:t>
            </a:r>
            <a:endParaRPr lang="cs-CZ" sz="4800" dirty="0">
              <a:solidFill>
                <a:prstClr val="black"/>
              </a:solidFill>
            </a:endParaRPr>
          </a:p>
        </p:txBody>
      </p:sp>
      <p:sp>
        <p:nvSpPr>
          <p:cNvPr id="17" name="Zaoblený obdélník 16">
            <a:hlinkClick r:id="rId12" action="ppaction://hlinksldjump"/>
          </p:cNvPr>
          <p:cNvSpPr/>
          <p:nvPr/>
        </p:nvSpPr>
        <p:spPr>
          <a:xfrm>
            <a:off x="2175503" y="3046673"/>
            <a:ext cx="1368152" cy="936104"/>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lvl="0" algn="ctr"/>
            <a:r>
              <a:rPr lang="cs-CZ" sz="4800" dirty="0" smtClean="0">
                <a:solidFill>
                  <a:prstClr val="black"/>
                </a:solidFill>
              </a:rPr>
              <a:t>12</a:t>
            </a:r>
            <a:endParaRPr lang="cs-CZ" sz="4800" dirty="0">
              <a:solidFill>
                <a:prstClr val="black"/>
              </a:solidFill>
            </a:endParaRPr>
          </a:p>
        </p:txBody>
      </p:sp>
      <p:sp>
        <p:nvSpPr>
          <p:cNvPr id="18" name="Zaoblený obdélník 17">
            <a:hlinkClick r:id="rId13" action="ppaction://hlinksldjump"/>
          </p:cNvPr>
          <p:cNvSpPr/>
          <p:nvPr/>
        </p:nvSpPr>
        <p:spPr>
          <a:xfrm>
            <a:off x="584742" y="3046673"/>
            <a:ext cx="1368152" cy="936104"/>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lvl="0" algn="ctr"/>
            <a:r>
              <a:rPr lang="cs-CZ" sz="4800" dirty="0" smtClean="0">
                <a:solidFill>
                  <a:prstClr val="black"/>
                </a:solidFill>
              </a:rPr>
              <a:t>11</a:t>
            </a:r>
            <a:endParaRPr lang="cs-CZ" sz="4800" dirty="0">
              <a:solidFill>
                <a:prstClr val="black"/>
              </a:solidFill>
            </a:endParaRPr>
          </a:p>
        </p:txBody>
      </p:sp>
      <p:sp>
        <p:nvSpPr>
          <p:cNvPr id="19" name="Zaoblený obdélník 18">
            <a:hlinkClick r:id="rId14" action="ppaction://hlinksldjump"/>
          </p:cNvPr>
          <p:cNvSpPr/>
          <p:nvPr/>
        </p:nvSpPr>
        <p:spPr>
          <a:xfrm>
            <a:off x="5364088" y="3068960"/>
            <a:ext cx="1368152" cy="936104"/>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lvl="0" algn="ctr"/>
            <a:r>
              <a:rPr lang="cs-CZ" sz="4800" dirty="0" smtClean="0">
                <a:solidFill>
                  <a:prstClr val="black"/>
                </a:solidFill>
              </a:rPr>
              <a:t>14</a:t>
            </a:r>
            <a:endParaRPr lang="cs-CZ" sz="4800" dirty="0">
              <a:solidFill>
                <a:prstClr val="black"/>
              </a:solidFill>
            </a:endParaRPr>
          </a:p>
        </p:txBody>
      </p:sp>
      <p:sp>
        <p:nvSpPr>
          <p:cNvPr id="20" name="Zaoblený obdélník 19">
            <a:hlinkClick r:id="rId15" action="ppaction://hlinksldjump"/>
          </p:cNvPr>
          <p:cNvSpPr/>
          <p:nvPr/>
        </p:nvSpPr>
        <p:spPr>
          <a:xfrm>
            <a:off x="3779912" y="3046673"/>
            <a:ext cx="1368152" cy="936104"/>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lvl="0" algn="ctr"/>
            <a:r>
              <a:rPr lang="cs-CZ" sz="4800" dirty="0" smtClean="0">
                <a:solidFill>
                  <a:prstClr val="black"/>
                </a:solidFill>
              </a:rPr>
              <a:t>13</a:t>
            </a:r>
            <a:endParaRPr lang="cs-CZ" sz="4800" dirty="0">
              <a:solidFill>
                <a:prstClr val="black"/>
              </a:solidFill>
            </a:endParaRPr>
          </a:p>
        </p:txBody>
      </p:sp>
      <p:sp>
        <p:nvSpPr>
          <p:cNvPr id="21" name="Zaoblený obdélník 20">
            <a:hlinkClick r:id="rId16" action="ppaction://hlinksldjump"/>
          </p:cNvPr>
          <p:cNvSpPr/>
          <p:nvPr/>
        </p:nvSpPr>
        <p:spPr>
          <a:xfrm>
            <a:off x="7020272" y="3068960"/>
            <a:ext cx="1368152" cy="936104"/>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lvl="0" algn="ctr"/>
            <a:r>
              <a:rPr lang="cs-CZ" sz="4800" dirty="0" smtClean="0">
                <a:solidFill>
                  <a:prstClr val="black"/>
                </a:solidFill>
              </a:rPr>
              <a:t>15</a:t>
            </a:r>
            <a:endParaRPr lang="cs-CZ" sz="4800" dirty="0">
              <a:solidFill>
                <a:prstClr val="black"/>
              </a:solidFill>
            </a:endParaRPr>
          </a:p>
        </p:txBody>
      </p:sp>
      <p:sp>
        <p:nvSpPr>
          <p:cNvPr id="22" name="Zaoblený obdélník 21">
            <a:hlinkClick r:id="rId17" action="ppaction://hlinksldjump"/>
          </p:cNvPr>
          <p:cNvSpPr/>
          <p:nvPr/>
        </p:nvSpPr>
        <p:spPr>
          <a:xfrm>
            <a:off x="571025" y="4195554"/>
            <a:ext cx="1368152" cy="936104"/>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lvl="0" algn="ctr"/>
            <a:r>
              <a:rPr lang="cs-CZ" sz="4800" dirty="0" smtClean="0">
                <a:solidFill>
                  <a:prstClr val="black"/>
                </a:solidFill>
              </a:rPr>
              <a:t>16</a:t>
            </a:r>
            <a:endParaRPr lang="cs-CZ" sz="4800" dirty="0">
              <a:solidFill>
                <a:prstClr val="black"/>
              </a:solidFill>
            </a:endParaRPr>
          </a:p>
        </p:txBody>
      </p:sp>
      <p:sp>
        <p:nvSpPr>
          <p:cNvPr id="23" name="Zaoblený obdélník 22">
            <a:hlinkClick r:id="rId18" action="ppaction://hlinksldjump"/>
          </p:cNvPr>
          <p:cNvSpPr/>
          <p:nvPr/>
        </p:nvSpPr>
        <p:spPr>
          <a:xfrm>
            <a:off x="2201042" y="4195554"/>
            <a:ext cx="1368152" cy="936104"/>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lvl="0" algn="ctr"/>
            <a:r>
              <a:rPr lang="cs-CZ" sz="4800" dirty="0" smtClean="0">
                <a:solidFill>
                  <a:prstClr val="black"/>
                </a:solidFill>
              </a:rPr>
              <a:t>17</a:t>
            </a:r>
            <a:endParaRPr lang="cs-CZ" sz="4800" dirty="0">
              <a:solidFill>
                <a:prstClr val="black"/>
              </a:solidFill>
            </a:endParaRPr>
          </a:p>
        </p:txBody>
      </p:sp>
      <p:sp>
        <p:nvSpPr>
          <p:cNvPr id="24" name="Zaoblený obdélník 23">
            <a:hlinkClick r:id="rId19" action="ppaction://hlinksldjump"/>
          </p:cNvPr>
          <p:cNvSpPr/>
          <p:nvPr/>
        </p:nvSpPr>
        <p:spPr>
          <a:xfrm>
            <a:off x="3779912" y="4195554"/>
            <a:ext cx="1368152" cy="936104"/>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lvl="0" algn="ctr"/>
            <a:r>
              <a:rPr lang="cs-CZ" sz="4800" dirty="0" smtClean="0">
                <a:solidFill>
                  <a:prstClr val="black"/>
                </a:solidFill>
              </a:rPr>
              <a:t>18</a:t>
            </a:r>
            <a:endParaRPr lang="cs-CZ" sz="4800" dirty="0">
              <a:solidFill>
                <a:prstClr val="black"/>
              </a:solidFill>
            </a:endParaRPr>
          </a:p>
        </p:txBody>
      </p:sp>
      <p:sp>
        <p:nvSpPr>
          <p:cNvPr id="25" name="Zaoblený obdélník 24">
            <a:hlinkClick r:id="rId20" action="ppaction://hlinksldjump"/>
          </p:cNvPr>
          <p:cNvSpPr/>
          <p:nvPr/>
        </p:nvSpPr>
        <p:spPr>
          <a:xfrm>
            <a:off x="5364088" y="4208713"/>
            <a:ext cx="1368152" cy="936104"/>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lvl="0" algn="ctr"/>
            <a:r>
              <a:rPr lang="cs-CZ" sz="4800" dirty="0" smtClean="0">
                <a:solidFill>
                  <a:prstClr val="black"/>
                </a:solidFill>
              </a:rPr>
              <a:t>19</a:t>
            </a:r>
            <a:endParaRPr lang="cs-CZ" sz="4800" dirty="0">
              <a:solidFill>
                <a:prstClr val="black"/>
              </a:solidFill>
            </a:endParaRPr>
          </a:p>
        </p:txBody>
      </p:sp>
      <p:sp>
        <p:nvSpPr>
          <p:cNvPr id="26" name="Zaoblený obdélník 25">
            <a:hlinkClick r:id="rId21" action="ppaction://hlinksldjump"/>
          </p:cNvPr>
          <p:cNvSpPr/>
          <p:nvPr/>
        </p:nvSpPr>
        <p:spPr>
          <a:xfrm>
            <a:off x="7020805" y="4208713"/>
            <a:ext cx="1368152" cy="936104"/>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lvl="0" algn="ctr"/>
            <a:r>
              <a:rPr lang="cs-CZ" sz="4800" dirty="0" smtClean="0">
                <a:solidFill>
                  <a:prstClr val="black"/>
                </a:solidFill>
              </a:rPr>
              <a:t>20</a:t>
            </a:r>
            <a:endParaRPr lang="cs-CZ" sz="4800" dirty="0">
              <a:solidFill>
                <a:prstClr val="black"/>
              </a:solidFill>
            </a:endParaRPr>
          </a:p>
        </p:txBody>
      </p:sp>
      <p:sp>
        <p:nvSpPr>
          <p:cNvPr id="27" name="Zaoblený obdélník 26">
            <a:hlinkClick r:id="rId22" action="ppaction://hlinksldjump"/>
          </p:cNvPr>
          <p:cNvSpPr/>
          <p:nvPr/>
        </p:nvSpPr>
        <p:spPr>
          <a:xfrm>
            <a:off x="571025" y="5329351"/>
            <a:ext cx="1368152" cy="936104"/>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lvl="0" algn="ctr"/>
            <a:r>
              <a:rPr lang="cs-CZ" sz="4800" dirty="0" smtClean="0">
                <a:solidFill>
                  <a:prstClr val="black"/>
                </a:solidFill>
              </a:rPr>
              <a:t>21</a:t>
            </a:r>
            <a:endParaRPr lang="cs-CZ" sz="4800" dirty="0">
              <a:solidFill>
                <a:prstClr val="black"/>
              </a:solidFill>
            </a:endParaRPr>
          </a:p>
        </p:txBody>
      </p:sp>
      <p:sp>
        <p:nvSpPr>
          <p:cNvPr id="28" name="Zaoblený obdélník 27">
            <a:hlinkClick r:id="rId23" action="ppaction://hlinksldjump"/>
          </p:cNvPr>
          <p:cNvSpPr/>
          <p:nvPr/>
        </p:nvSpPr>
        <p:spPr>
          <a:xfrm>
            <a:off x="2162173" y="5317182"/>
            <a:ext cx="1368152" cy="936104"/>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lvl="0" algn="ctr"/>
            <a:r>
              <a:rPr lang="cs-CZ" sz="4800" dirty="0" smtClean="0">
                <a:solidFill>
                  <a:prstClr val="black"/>
                </a:solidFill>
              </a:rPr>
              <a:t>22</a:t>
            </a:r>
            <a:endParaRPr lang="cs-CZ" sz="4800" dirty="0">
              <a:solidFill>
                <a:prstClr val="black"/>
              </a:solidFill>
            </a:endParaRPr>
          </a:p>
        </p:txBody>
      </p:sp>
      <p:sp>
        <p:nvSpPr>
          <p:cNvPr id="29" name="Zaoblený obdélník 28">
            <a:hlinkClick r:id="rId24" action="ppaction://hlinksldjump"/>
          </p:cNvPr>
          <p:cNvSpPr/>
          <p:nvPr/>
        </p:nvSpPr>
        <p:spPr>
          <a:xfrm>
            <a:off x="3779912" y="5288328"/>
            <a:ext cx="1368152" cy="936104"/>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lvl="0" algn="ctr"/>
            <a:r>
              <a:rPr lang="cs-CZ" sz="4800" dirty="0" smtClean="0">
                <a:solidFill>
                  <a:prstClr val="black"/>
                </a:solidFill>
              </a:rPr>
              <a:t>23</a:t>
            </a:r>
            <a:endParaRPr lang="cs-CZ" sz="4800" dirty="0">
              <a:solidFill>
                <a:prstClr val="black"/>
              </a:solidFill>
            </a:endParaRPr>
          </a:p>
        </p:txBody>
      </p:sp>
      <p:sp>
        <p:nvSpPr>
          <p:cNvPr id="30" name="Zaoblený obdélník 29">
            <a:hlinkClick r:id="rId25" action="ppaction://hlinksldjump"/>
          </p:cNvPr>
          <p:cNvSpPr/>
          <p:nvPr/>
        </p:nvSpPr>
        <p:spPr>
          <a:xfrm>
            <a:off x="5364088" y="5288328"/>
            <a:ext cx="1368152" cy="936104"/>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lvl="0" algn="ctr"/>
            <a:r>
              <a:rPr lang="cs-CZ" sz="4800" dirty="0" smtClean="0">
                <a:solidFill>
                  <a:prstClr val="black"/>
                </a:solidFill>
              </a:rPr>
              <a:t>24</a:t>
            </a:r>
            <a:endParaRPr lang="cs-CZ" sz="4800" dirty="0">
              <a:solidFill>
                <a:prstClr val="black"/>
              </a:solidFill>
            </a:endParaRPr>
          </a:p>
        </p:txBody>
      </p:sp>
      <p:sp>
        <p:nvSpPr>
          <p:cNvPr id="31" name="Zaoblený obdélník 30">
            <a:hlinkClick r:id="rId26" action="ppaction://hlinksldjump"/>
          </p:cNvPr>
          <p:cNvSpPr/>
          <p:nvPr/>
        </p:nvSpPr>
        <p:spPr>
          <a:xfrm>
            <a:off x="7020272" y="5301208"/>
            <a:ext cx="1368152" cy="936104"/>
          </a:xfrm>
          <a:prstGeom prst="roundRect">
            <a:avLst/>
          </a:prstGeom>
        </p:spPr>
        <p:style>
          <a:lnRef idx="1">
            <a:schemeClr val="accent2"/>
          </a:lnRef>
          <a:fillRef idx="3">
            <a:schemeClr val="accent2"/>
          </a:fillRef>
          <a:effectRef idx="2">
            <a:schemeClr val="accent2"/>
          </a:effectRef>
          <a:fontRef idx="minor">
            <a:schemeClr val="lt1"/>
          </a:fontRef>
        </p:style>
        <p:txBody>
          <a:bodyPr rtlCol="0" anchor="ctr"/>
          <a:lstStyle/>
          <a:p>
            <a:pPr lvl="0" algn="ctr"/>
            <a:r>
              <a:rPr lang="cs-CZ" sz="4800" dirty="0" smtClean="0">
                <a:solidFill>
                  <a:prstClr val="black"/>
                </a:solidFill>
              </a:rPr>
              <a:t>25</a:t>
            </a:r>
            <a:endParaRPr lang="cs-CZ" sz="4800" dirty="0">
              <a:solidFill>
                <a:prstClr val="black"/>
              </a:solidFill>
            </a:endParaRPr>
          </a:p>
        </p:txBody>
      </p:sp>
      <p:sp>
        <p:nvSpPr>
          <p:cNvPr id="1025" name="TextovéPole 1024"/>
          <p:cNvSpPr txBox="1"/>
          <p:nvPr/>
        </p:nvSpPr>
        <p:spPr>
          <a:xfrm>
            <a:off x="503548" y="183199"/>
            <a:ext cx="7920880" cy="461665"/>
          </a:xfrm>
          <a:prstGeom prst="rect">
            <a:avLst/>
          </a:prstGeom>
          <a:noFill/>
        </p:spPr>
        <p:txBody>
          <a:bodyPr wrap="square" rtlCol="0">
            <a:spAutoFit/>
          </a:bodyPr>
          <a:lstStyle/>
          <a:p>
            <a:pPr algn="ctr"/>
            <a:r>
              <a:rPr lang="cs-CZ" sz="2400" dirty="0" smtClean="0">
                <a:solidFill>
                  <a:schemeClr val="tx2">
                    <a:lumMod val="50000"/>
                  </a:schemeClr>
                </a:solidFill>
              </a:rPr>
              <a:t>Pod jednotlivými okénky se skrývají </a:t>
            </a:r>
            <a:r>
              <a:rPr lang="cs-CZ" sz="2400" smtClean="0">
                <a:solidFill>
                  <a:schemeClr val="tx2">
                    <a:lumMod val="50000"/>
                  </a:schemeClr>
                </a:solidFill>
              </a:rPr>
              <a:t>známé americké </a:t>
            </a:r>
            <a:r>
              <a:rPr lang="cs-CZ" sz="2400" dirty="0" smtClean="0">
                <a:solidFill>
                  <a:schemeClr val="tx2">
                    <a:lumMod val="50000"/>
                  </a:schemeClr>
                </a:solidFill>
              </a:rPr>
              <a:t>památky</a:t>
            </a:r>
            <a:endParaRPr lang="cs-CZ" sz="2400" dirty="0">
              <a:solidFill>
                <a:schemeClr val="tx2">
                  <a:lumMod val="50000"/>
                </a:schemeClr>
              </a:solidFill>
            </a:endParaRPr>
          </a:p>
        </p:txBody>
      </p:sp>
    </p:spTree>
    <p:extLst>
      <p:ext uri="{BB962C8B-B14F-4D97-AF65-F5344CB8AC3E}">
        <p14:creationId xmlns:p14="http://schemas.microsoft.com/office/powerpoint/2010/main" val="106628419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5723879" y="188640"/>
            <a:ext cx="1080120" cy="276999"/>
          </a:xfrm>
          <a:prstGeom prst="rect">
            <a:avLst/>
          </a:prstGeom>
          <a:noFill/>
        </p:spPr>
        <p:txBody>
          <a:bodyPr wrap="square" rtlCol="0">
            <a:spAutoFit/>
          </a:bodyPr>
          <a:lstStyle/>
          <a:p>
            <a:r>
              <a:rPr lang="cs-CZ" sz="1200" dirty="0" smtClean="0"/>
              <a:t>obr.č.2</a:t>
            </a:r>
            <a:endParaRPr lang="cs-CZ" sz="1200" dirty="0"/>
          </a:p>
        </p:txBody>
      </p:sp>
      <p:sp>
        <p:nvSpPr>
          <p:cNvPr id="3" name="Tlačítko akce: Začátek 2">
            <a:hlinkClick r:id="rId2" action="ppaction://hlinksldjump" highlightClick="1"/>
          </p:cNvPr>
          <p:cNvSpPr/>
          <p:nvPr/>
        </p:nvSpPr>
        <p:spPr>
          <a:xfrm>
            <a:off x="7308304" y="6060049"/>
            <a:ext cx="1512168" cy="642555"/>
          </a:xfrm>
          <a:prstGeom prst="actionButtonBeginning">
            <a:avLst/>
          </a:prstGeom>
          <a:solidFill>
            <a:schemeClr val="accent2"/>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dirty="0"/>
          </a:p>
        </p:txBody>
      </p:sp>
      <p:sp>
        <p:nvSpPr>
          <p:cNvPr id="4" name="Svislý svitek 3"/>
          <p:cNvSpPr/>
          <p:nvPr/>
        </p:nvSpPr>
        <p:spPr>
          <a:xfrm>
            <a:off x="7480337" y="116632"/>
            <a:ext cx="1656184" cy="1656184"/>
          </a:xfrm>
          <a:prstGeom prst="verticalScroll">
            <a:avLst/>
          </a:prstGeom>
          <a:solidFill>
            <a:schemeClr val="accent2"/>
          </a:solidFill>
          <a:ln>
            <a:solidFill>
              <a:srgbClr val="C0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dirty="0" smtClean="0">
                <a:solidFill>
                  <a:schemeClr val="tx1"/>
                </a:solidFill>
              </a:rPr>
              <a:t>Popis obrázku</a:t>
            </a:r>
            <a:endParaRPr lang="cs-CZ" sz="2400" i="1" dirty="0">
              <a:solidFill>
                <a:schemeClr val="tx1"/>
              </a:solidFill>
            </a:endParaRPr>
          </a:p>
        </p:txBody>
      </p:sp>
      <p:pic>
        <p:nvPicPr>
          <p:cNvPr id="1028" name="Picture 4" descr="http://upload.wikimedia.org/wikipedia/commons/1/10/Mount_Rushmore_National_Memorial.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79512" y="116632"/>
            <a:ext cx="5255741" cy="3943406"/>
          </a:xfrm>
          <a:prstGeom prst="rect">
            <a:avLst/>
          </a:prstGeom>
          <a:noFill/>
          <a:extLst>
            <a:ext uri="{909E8E84-426E-40DD-AFC4-6F175D3DCCD1}">
              <a14:hiddenFill xmlns:a14="http://schemas.microsoft.com/office/drawing/2010/main">
                <a:solidFill>
                  <a:srgbClr val="FFFFFF"/>
                </a:solidFill>
              </a14:hiddenFill>
            </a:ext>
          </a:extLst>
        </p:spPr>
      </p:pic>
      <p:sp>
        <p:nvSpPr>
          <p:cNvPr id="5" name="TextovéPole 4"/>
          <p:cNvSpPr txBox="1"/>
          <p:nvPr/>
        </p:nvSpPr>
        <p:spPr>
          <a:xfrm>
            <a:off x="179512" y="4155085"/>
            <a:ext cx="6552728" cy="2462213"/>
          </a:xfrm>
          <a:prstGeom prst="rect">
            <a:avLst/>
          </a:prstGeom>
          <a:noFill/>
          <a:ln>
            <a:solidFill>
              <a:schemeClr val="tx1"/>
            </a:solidFill>
          </a:ln>
        </p:spPr>
        <p:txBody>
          <a:bodyPr wrap="square" rtlCol="0">
            <a:spAutoFit/>
          </a:bodyPr>
          <a:lstStyle/>
          <a:p>
            <a:r>
              <a:rPr lang="cs-CZ" sz="2800" b="1"/>
              <a:t>Národní památník Mount Rushmore</a:t>
            </a:r>
            <a:r>
              <a:rPr lang="cs-CZ" sz="2800"/>
              <a:t> </a:t>
            </a:r>
            <a:r>
              <a:rPr lang="cs-CZ" smtClean="0"/>
              <a:t>je </a:t>
            </a:r>
            <a:r>
              <a:rPr lang="cs-CZ"/>
              <a:t>název obrovské sochy, která se nachází poblíž amerického města Keyston v Jižní Dakotě. Socha byla vytesána přímo do žulového skalního masivu </a:t>
            </a:r>
            <a:r>
              <a:rPr lang="cs-CZ" smtClean="0"/>
              <a:t>a </a:t>
            </a:r>
            <a:r>
              <a:rPr lang="cs-CZ"/>
              <a:t>zobrazuje hlavy čtyř významných amerických prezidentů: George </a:t>
            </a:r>
            <a:r>
              <a:rPr lang="cs-CZ" smtClean="0"/>
              <a:t>Washingtona, </a:t>
            </a:r>
            <a:r>
              <a:rPr lang="cs-CZ"/>
              <a:t>Thomase </a:t>
            </a:r>
            <a:r>
              <a:rPr lang="cs-CZ" smtClean="0"/>
              <a:t>Jeffersona, </a:t>
            </a:r>
            <a:r>
              <a:rPr lang="cs-CZ"/>
              <a:t>Theodora Roosevelta </a:t>
            </a:r>
            <a:r>
              <a:rPr lang="cs-CZ" smtClean="0"/>
              <a:t>a </a:t>
            </a:r>
            <a:r>
              <a:rPr lang="cs-CZ"/>
              <a:t>Abrahama </a:t>
            </a:r>
            <a:r>
              <a:rPr lang="cs-CZ" smtClean="0"/>
              <a:t>Lincolna. Veškerá </a:t>
            </a:r>
            <a:r>
              <a:rPr lang="cs-CZ"/>
              <a:t>plocha památníku zabírá 5,17 km² a nachází se v nadmořské výšce 1745 m. Hlavy jsou vysoké 18 m. </a:t>
            </a:r>
            <a:r>
              <a:rPr lang="cs-CZ" smtClean="0"/>
              <a:t>Stavba </a:t>
            </a:r>
            <a:r>
              <a:rPr lang="cs-CZ"/>
              <a:t>trvala 400 dělníkům více než 14 let.</a:t>
            </a:r>
          </a:p>
        </p:txBody>
      </p:sp>
    </p:spTree>
    <p:extLst>
      <p:ext uri="{BB962C8B-B14F-4D97-AF65-F5344CB8AC3E}">
        <p14:creationId xmlns:p14="http://schemas.microsoft.com/office/powerpoint/2010/main" val="166026184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5"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lačítko akce: Začátek 2">
            <a:hlinkClick r:id="rId2" action="ppaction://hlinksldjump" highlightClick="1"/>
          </p:cNvPr>
          <p:cNvSpPr/>
          <p:nvPr/>
        </p:nvSpPr>
        <p:spPr>
          <a:xfrm>
            <a:off x="7308304" y="6060049"/>
            <a:ext cx="1512168" cy="642555"/>
          </a:xfrm>
          <a:prstGeom prst="actionButtonBeginning">
            <a:avLst/>
          </a:prstGeom>
          <a:solidFill>
            <a:schemeClr val="accent2"/>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Svislý svitek 3"/>
          <p:cNvSpPr/>
          <p:nvPr/>
        </p:nvSpPr>
        <p:spPr>
          <a:xfrm>
            <a:off x="7480337" y="116632"/>
            <a:ext cx="1656184" cy="1656184"/>
          </a:xfrm>
          <a:prstGeom prst="verticalScroll">
            <a:avLst/>
          </a:prstGeom>
          <a:solidFill>
            <a:schemeClr val="accent2"/>
          </a:solidFill>
          <a:ln>
            <a:solidFill>
              <a:srgbClr val="C0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2" name="TextovéPole 1"/>
          <p:cNvSpPr txBox="1"/>
          <p:nvPr/>
        </p:nvSpPr>
        <p:spPr>
          <a:xfrm>
            <a:off x="5964340" y="120955"/>
            <a:ext cx="1008112" cy="276999"/>
          </a:xfrm>
          <a:prstGeom prst="rect">
            <a:avLst/>
          </a:prstGeom>
          <a:noFill/>
        </p:spPr>
        <p:txBody>
          <a:bodyPr wrap="square" rtlCol="0">
            <a:spAutoFit/>
          </a:bodyPr>
          <a:lstStyle/>
          <a:p>
            <a:r>
              <a:rPr lang="cs-CZ" sz="1200" smtClean="0"/>
              <a:t>obr.č.3</a:t>
            </a:r>
            <a:endParaRPr lang="cs-CZ" sz="1200"/>
          </a:p>
        </p:txBody>
      </p:sp>
      <p:pic>
        <p:nvPicPr>
          <p:cNvPr id="3074" name="Picture 2" descr="http://upload.wikimedia.org/wikipedia/commons/1/1e/Golden_gate2.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75261" y="120955"/>
            <a:ext cx="5500625" cy="3570479"/>
          </a:xfrm>
          <a:prstGeom prst="rect">
            <a:avLst/>
          </a:prstGeom>
          <a:noFill/>
          <a:extLst>
            <a:ext uri="{909E8E84-426E-40DD-AFC4-6F175D3DCCD1}">
              <a14:hiddenFill xmlns:a14="http://schemas.microsoft.com/office/drawing/2010/main">
                <a:solidFill>
                  <a:srgbClr val="FFFFFF"/>
                </a:solidFill>
              </a14:hiddenFill>
            </a:ext>
          </a:extLst>
        </p:spPr>
      </p:pic>
      <p:sp>
        <p:nvSpPr>
          <p:cNvPr id="5" name="TextovéPole 4"/>
          <p:cNvSpPr txBox="1"/>
          <p:nvPr/>
        </p:nvSpPr>
        <p:spPr>
          <a:xfrm>
            <a:off x="312365" y="3916501"/>
            <a:ext cx="6646440" cy="1908215"/>
          </a:xfrm>
          <a:prstGeom prst="rect">
            <a:avLst/>
          </a:prstGeom>
          <a:noFill/>
          <a:ln>
            <a:solidFill>
              <a:schemeClr val="tx1"/>
            </a:solidFill>
          </a:ln>
        </p:spPr>
        <p:txBody>
          <a:bodyPr wrap="square" rtlCol="0">
            <a:spAutoFit/>
          </a:bodyPr>
          <a:lstStyle/>
          <a:p>
            <a:r>
              <a:rPr lang="cs-CZ" sz="2800" b="1"/>
              <a:t>Most Golden Gate</a:t>
            </a:r>
            <a:r>
              <a:rPr lang="cs-CZ" sz="2800"/>
              <a:t> </a:t>
            </a:r>
            <a:r>
              <a:rPr lang="cs-CZ"/>
              <a:t>(</a:t>
            </a:r>
            <a:r>
              <a:rPr lang="cs-CZ" i="1"/>
              <a:t>Zlatá brána</a:t>
            </a:r>
            <a:r>
              <a:rPr lang="cs-CZ"/>
              <a:t>) je jeden z nejdelších a nejznámějších visutých mostů na světě. Překonává stejnojmennou úžinu u ústí Sanfranciské zátoky do Tichého oceánu a spojuje tak San Francisco na jižním poloostrově s okresem Marin na severním. Není jen dopravní komunikací, ale i symbolem města San Francisca a turistickou atrakcí. </a:t>
            </a:r>
          </a:p>
        </p:txBody>
      </p:sp>
    </p:spTree>
    <p:extLst>
      <p:ext uri="{BB962C8B-B14F-4D97-AF65-F5344CB8AC3E}">
        <p14:creationId xmlns:p14="http://schemas.microsoft.com/office/powerpoint/2010/main" val="232410261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5" grpId="0" animBg="1"/>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lačítko akce: Začátek 2">
            <a:hlinkClick r:id="rId2" action="ppaction://hlinksldjump" highlightClick="1"/>
          </p:cNvPr>
          <p:cNvSpPr/>
          <p:nvPr/>
        </p:nvSpPr>
        <p:spPr>
          <a:xfrm>
            <a:off x="7308304" y="6060049"/>
            <a:ext cx="1512168" cy="642555"/>
          </a:xfrm>
          <a:prstGeom prst="actionButtonBeginning">
            <a:avLst/>
          </a:prstGeom>
          <a:solidFill>
            <a:schemeClr val="accent2"/>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Svislý svitek 3"/>
          <p:cNvSpPr/>
          <p:nvPr/>
        </p:nvSpPr>
        <p:spPr>
          <a:xfrm>
            <a:off x="7480337" y="116632"/>
            <a:ext cx="1656184" cy="1656184"/>
          </a:xfrm>
          <a:prstGeom prst="verticalScroll">
            <a:avLst/>
          </a:prstGeom>
          <a:solidFill>
            <a:schemeClr val="accent2"/>
          </a:solidFill>
          <a:ln>
            <a:solidFill>
              <a:srgbClr val="C0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5" name="TextovéPole 4"/>
          <p:cNvSpPr txBox="1"/>
          <p:nvPr/>
        </p:nvSpPr>
        <p:spPr>
          <a:xfrm>
            <a:off x="5372144" y="332656"/>
            <a:ext cx="1008112" cy="276999"/>
          </a:xfrm>
          <a:prstGeom prst="rect">
            <a:avLst/>
          </a:prstGeom>
          <a:noFill/>
        </p:spPr>
        <p:txBody>
          <a:bodyPr wrap="square" rtlCol="0">
            <a:spAutoFit/>
          </a:bodyPr>
          <a:lstStyle/>
          <a:p>
            <a:r>
              <a:rPr lang="cs-CZ" sz="1200" smtClean="0"/>
              <a:t>obr.č.4</a:t>
            </a:r>
            <a:endParaRPr lang="cs-CZ" sz="1200"/>
          </a:p>
        </p:txBody>
      </p:sp>
      <p:pic>
        <p:nvPicPr>
          <p:cNvPr id="4098" name="Picture 2" descr="http://upload.wikimedia.org/wikipedia/commons/8/82/American_Falls_Canadian_view.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251520" y="332656"/>
            <a:ext cx="4967709" cy="3727294"/>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467544" y="4437112"/>
            <a:ext cx="5408656" cy="2062103"/>
          </a:xfrm>
          <a:prstGeom prst="rect">
            <a:avLst/>
          </a:prstGeom>
          <a:noFill/>
          <a:ln>
            <a:solidFill>
              <a:schemeClr val="tx1"/>
            </a:solidFill>
          </a:ln>
        </p:spPr>
        <p:txBody>
          <a:bodyPr wrap="square" rtlCol="0">
            <a:spAutoFit/>
          </a:bodyPr>
          <a:lstStyle/>
          <a:p>
            <a:r>
              <a:rPr lang="cs-CZ" sz="2800" b="1"/>
              <a:t>Niagarské vodopády</a:t>
            </a:r>
            <a:r>
              <a:rPr lang="cs-CZ" sz="2800"/>
              <a:t> </a:t>
            </a:r>
            <a:r>
              <a:rPr lang="cs-CZ"/>
              <a:t>(</a:t>
            </a:r>
            <a:r>
              <a:rPr lang="cs-CZ" sz="2000"/>
              <a:t>anglicky </a:t>
            </a:r>
            <a:r>
              <a:rPr lang="cs-CZ" sz="2000" i="1"/>
              <a:t>Niagara Falls</a:t>
            </a:r>
            <a:r>
              <a:rPr lang="cs-CZ" sz="2000"/>
              <a:t>) je označení pro několik vodopádů na řece Niagara, která vytéká z Erijského jezera a vtéká do jezera Ontario. Dosahují výšky 52 metrů (Kanadská podkova). Druhému, nižšímu vodopádu se říká Americký vodopád.</a:t>
            </a:r>
          </a:p>
        </p:txBody>
      </p:sp>
    </p:spTree>
    <p:extLst>
      <p:ext uri="{BB962C8B-B14F-4D97-AF65-F5344CB8AC3E}">
        <p14:creationId xmlns:p14="http://schemas.microsoft.com/office/powerpoint/2010/main" val="140478247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2" grpId="0" animBg="1"/>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lačítko akce: Začátek 2">
            <a:hlinkClick r:id="rId2" action="ppaction://hlinksldjump" highlightClick="1"/>
          </p:cNvPr>
          <p:cNvSpPr/>
          <p:nvPr/>
        </p:nvSpPr>
        <p:spPr>
          <a:xfrm>
            <a:off x="7308304" y="6060049"/>
            <a:ext cx="1512168" cy="642555"/>
          </a:xfrm>
          <a:prstGeom prst="actionButtonBeginning">
            <a:avLst/>
          </a:prstGeom>
          <a:solidFill>
            <a:schemeClr val="accent2"/>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Svislý svitek 3"/>
          <p:cNvSpPr/>
          <p:nvPr/>
        </p:nvSpPr>
        <p:spPr>
          <a:xfrm>
            <a:off x="7480337" y="116632"/>
            <a:ext cx="1656184" cy="1656184"/>
          </a:xfrm>
          <a:prstGeom prst="verticalScroll">
            <a:avLst/>
          </a:prstGeom>
          <a:solidFill>
            <a:schemeClr val="accent2"/>
          </a:solidFill>
          <a:ln>
            <a:solidFill>
              <a:srgbClr val="C0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5" name="TextovéPole 4"/>
          <p:cNvSpPr txBox="1"/>
          <p:nvPr/>
        </p:nvSpPr>
        <p:spPr>
          <a:xfrm>
            <a:off x="249313" y="6154747"/>
            <a:ext cx="1008112" cy="276999"/>
          </a:xfrm>
          <a:prstGeom prst="rect">
            <a:avLst/>
          </a:prstGeom>
          <a:noFill/>
        </p:spPr>
        <p:txBody>
          <a:bodyPr wrap="square" rtlCol="0">
            <a:spAutoFit/>
          </a:bodyPr>
          <a:lstStyle/>
          <a:p>
            <a:r>
              <a:rPr lang="cs-CZ" sz="1200" smtClean="0"/>
              <a:t>obr.č.5</a:t>
            </a:r>
            <a:endParaRPr lang="cs-CZ" sz="1200"/>
          </a:p>
        </p:txBody>
      </p:sp>
      <p:pic>
        <p:nvPicPr>
          <p:cNvPr id="5122" name="Picture 2" descr="File:Brasil.RioDeJaneiro.Corcovado.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504" y="133174"/>
            <a:ext cx="4486275" cy="5715000"/>
          </a:xfrm>
          <a:prstGeom prst="rect">
            <a:avLst/>
          </a:prstGeom>
          <a:noFill/>
          <a:extLst>
            <a:ext uri="{909E8E84-426E-40DD-AFC4-6F175D3DCCD1}">
              <a14:hiddenFill xmlns:a14="http://schemas.microsoft.com/office/drawing/2010/main">
                <a:solidFill>
                  <a:srgbClr val="FFFFFF"/>
                </a:solidFill>
              </a14:hiddenFill>
            </a:ext>
          </a:extLst>
        </p:spPr>
      </p:pic>
      <p:sp>
        <p:nvSpPr>
          <p:cNvPr id="6" name="TextovéPole 5"/>
          <p:cNvSpPr txBox="1"/>
          <p:nvPr/>
        </p:nvSpPr>
        <p:spPr>
          <a:xfrm>
            <a:off x="4716016" y="1905675"/>
            <a:ext cx="4104456" cy="4062651"/>
          </a:xfrm>
          <a:prstGeom prst="rect">
            <a:avLst/>
          </a:prstGeom>
          <a:noFill/>
          <a:ln>
            <a:solidFill>
              <a:schemeClr val="tx1"/>
            </a:solidFill>
          </a:ln>
        </p:spPr>
        <p:txBody>
          <a:bodyPr wrap="square" rtlCol="0">
            <a:spAutoFit/>
          </a:bodyPr>
          <a:lstStyle/>
          <a:p>
            <a:r>
              <a:rPr lang="cs-CZ" sz="2400" b="1"/>
              <a:t>Socha Krista </a:t>
            </a:r>
            <a:r>
              <a:rPr lang="cs-CZ" sz="2400" b="1" smtClean="0"/>
              <a:t>Spasitele </a:t>
            </a:r>
            <a:r>
              <a:rPr lang="cs-CZ" b="1"/>
              <a:t>(Vykupitele)</a:t>
            </a:r>
            <a:r>
              <a:rPr lang="cs-CZ"/>
              <a:t> je socha na kopci Corcovado tyčící se nad brazilským městem Rio de Janeiro.</a:t>
            </a:r>
          </a:p>
          <a:p>
            <a:r>
              <a:rPr lang="cs-CZ" smtClean="0"/>
              <a:t>Socha </a:t>
            </a:r>
            <a:r>
              <a:rPr lang="cs-CZ"/>
              <a:t>vysoká 30 m a vážící 1145 tun je </a:t>
            </a:r>
            <a:r>
              <a:rPr lang="cs-CZ" smtClean="0"/>
              <a:t>dílem </a:t>
            </a:r>
            <a:r>
              <a:rPr lang="cs-CZ"/>
              <a:t>francouzského sochaře polského původu Maximiliena Paula Landowského. Slavnostně odhalená byla 12. října 1931 jako památník brazilské nezávislosti na Portugalsku, vyhlášené roku 1822.</a:t>
            </a:r>
            <a:br>
              <a:rPr lang="cs-CZ"/>
            </a:br>
            <a:r>
              <a:rPr lang="cs-CZ" smtClean="0"/>
              <a:t>Do </a:t>
            </a:r>
            <a:r>
              <a:rPr lang="cs-CZ"/>
              <a:t>roku 1994 byl Vykupitel nejvyšší sochou Ježíše na světě, poté byl překonán monumentem Krista Svornosti v bolívijské Cochamambě</a:t>
            </a:r>
            <a:r>
              <a:rPr lang="cs-CZ" smtClean="0"/>
              <a:t>.</a:t>
            </a:r>
            <a:endParaRPr lang="cs-CZ"/>
          </a:p>
        </p:txBody>
      </p:sp>
    </p:spTree>
    <p:extLst>
      <p:ext uri="{BB962C8B-B14F-4D97-AF65-F5344CB8AC3E}">
        <p14:creationId xmlns:p14="http://schemas.microsoft.com/office/powerpoint/2010/main" val="115636724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6"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lačítko akce: Začátek 2">
            <a:hlinkClick r:id="rId2" action="ppaction://hlinksldjump" highlightClick="1"/>
          </p:cNvPr>
          <p:cNvSpPr/>
          <p:nvPr/>
        </p:nvSpPr>
        <p:spPr>
          <a:xfrm>
            <a:off x="7308304" y="6060049"/>
            <a:ext cx="1512168" cy="642555"/>
          </a:xfrm>
          <a:prstGeom prst="actionButtonBeginning">
            <a:avLst/>
          </a:prstGeom>
          <a:solidFill>
            <a:schemeClr val="accent2"/>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Svislý svitek 3"/>
          <p:cNvSpPr/>
          <p:nvPr/>
        </p:nvSpPr>
        <p:spPr>
          <a:xfrm>
            <a:off x="7480337" y="116632"/>
            <a:ext cx="1656184" cy="1656184"/>
          </a:xfrm>
          <a:prstGeom prst="verticalScroll">
            <a:avLst/>
          </a:prstGeom>
          <a:solidFill>
            <a:schemeClr val="accent2"/>
          </a:solidFill>
          <a:ln>
            <a:solidFill>
              <a:srgbClr val="C0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5" name="TextovéPole 4"/>
          <p:cNvSpPr txBox="1"/>
          <p:nvPr/>
        </p:nvSpPr>
        <p:spPr>
          <a:xfrm>
            <a:off x="5731417" y="184560"/>
            <a:ext cx="1008112" cy="276999"/>
          </a:xfrm>
          <a:prstGeom prst="rect">
            <a:avLst/>
          </a:prstGeom>
          <a:noFill/>
        </p:spPr>
        <p:txBody>
          <a:bodyPr wrap="square" rtlCol="0">
            <a:spAutoFit/>
          </a:bodyPr>
          <a:lstStyle/>
          <a:p>
            <a:r>
              <a:rPr lang="cs-CZ" sz="1200" smtClean="0"/>
              <a:t>obr.č.6</a:t>
            </a:r>
            <a:endParaRPr lang="cs-CZ" sz="1200"/>
          </a:p>
        </p:txBody>
      </p:sp>
      <p:pic>
        <p:nvPicPr>
          <p:cNvPr id="6146" name="Picture 2" descr="File:Titicaca-isola.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169830"/>
            <a:ext cx="5464621" cy="4098466"/>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127012" y="4397299"/>
            <a:ext cx="6696744" cy="2308324"/>
          </a:xfrm>
          <a:prstGeom prst="rect">
            <a:avLst/>
          </a:prstGeom>
          <a:noFill/>
          <a:ln>
            <a:solidFill>
              <a:schemeClr val="tx1"/>
            </a:solidFill>
          </a:ln>
        </p:spPr>
        <p:txBody>
          <a:bodyPr wrap="square" rtlCol="0">
            <a:spAutoFit/>
          </a:bodyPr>
          <a:lstStyle/>
          <a:p>
            <a:r>
              <a:rPr lang="cs-CZ" sz="2400" b="1"/>
              <a:t>Titicaca</a:t>
            </a:r>
            <a:r>
              <a:rPr lang="cs-CZ"/>
              <a:t> </a:t>
            </a:r>
            <a:r>
              <a:rPr lang="cs-CZ" sz="2000" smtClean="0"/>
              <a:t>je </a:t>
            </a:r>
            <a:r>
              <a:rPr lang="cs-CZ" sz="2000"/>
              <a:t>jezero v Centrálních Andách. Západní část jezera patří Peru, východní část Bolívii. Je to největší jezero v Jižní Americe a největší vysokohorské jezero a zároveň nejvýše položené jezero s pravidelnou (komerční) lodní dopravou na Zemi. </a:t>
            </a:r>
            <a:r>
              <a:rPr lang="cs-CZ" sz="2000" smtClean="0"/>
              <a:t>Propadlina </a:t>
            </a:r>
            <a:r>
              <a:rPr lang="cs-CZ" sz="2000"/>
              <a:t>jezera je tektonického původu a jezero samotné je pozůstatkem obrovského zaniklého jezera Ballivián. Má rozlohu 8288 km². </a:t>
            </a:r>
            <a:r>
              <a:rPr lang="cs-CZ" sz="2000" smtClean="0"/>
              <a:t>Leží </a:t>
            </a:r>
            <a:r>
              <a:rPr lang="cs-CZ" sz="2000"/>
              <a:t>v nadmořské výšce 3821 m.</a:t>
            </a:r>
          </a:p>
        </p:txBody>
      </p:sp>
    </p:spTree>
    <p:extLst>
      <p:ext uri="{BB962C8B-B14F-4D97-AF65-F5344CB8AC3E}">
        <p14:creationId xmlns:p14="http://schemas.microsoft.com/office/powerpoint/2010/main" val="196357622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lačítko akce: Začátek 2">
            <a:hlinkClick r:id="rId2" action="ppaction://hlinksldjump" highlightClick="1"/>
          </p:cNvPr>
          <p:cNvSpPr/>
          <p:nvPr/>
        </p:nvSpPr>
        <p:spPr>
          <a:xfrm>
            <a:off x="7308304" y="6060049"/>
            <a:ext cx="1512168" cy="642555"/>
          </a:xfrm>
          <a:prstGeom prst="actionButtonBeginning">
            <a:avLst/>
          </a:prstGeom>
          <a:solidFill>
            <a:schemeClr val="accent2"/>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Svislý svitek 3"/>
          <p:cNvSpPr/>
          <p:nvPr/>
        </p:nvSpPr>
        <p:spPr>
          <a:xfrm>
            <a:off x="7480337" y="116632"/>
            <a:ext cx="1656184" cy="1656184"/>
          </a:xfrm>
          <a:prstGeom prst="verticalScroll">
            <a:avLst/>
          </a:prstGeom>
          <a:solidFill>
            <a:schemeClr val="accent2"/>
          </a:solidFill>
          <a:ln>
            <a:solidFill>
              <a:srgbClr val="C0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5" name="TextovéPole 4"/>
          <p:cNvSpPr txBox="1"/>
          <p:nvPr/>
        </p:nvSpPr>
        <p:spPr>
          <a:xfrm>
            <a:off x="7426727" y="2646356"/>
            <a:ext cx="1008112" cy="276999"/>
          </a:xfrm>
          <a:prstGeom prst="rect">
            <a:avLst/>
          </a:prstGeom>
          <a:noFill/>
        </p:spPr>
        <p:txBody>
          <a:bodyPr wrap="square" rtlCol="0">
            <a:spAutoFit/>
          </a:bodyPr>
          <a:lstStyle/>
          <a:p>
            <a:r>
              <a:rPr lang="cs-CZ" sz="1200" smtClean="0"/>
              <a:t>obr.č.7</a:t>
            </a:r>
            <a:endParaRPr lang="cs-CZ" sz="1200"/>
          </a:p>
        </p:txBody>
      </p:sp>
      <p:pic>
        <p:nvPicPr>
          <p:cNvPr id="7170" name="Picture 2" descr="File:1 Grandcanyon2 panoram 2010.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7459" y="260648"/>
            <a:ext cx="7172274" cy="2662707"/>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137459" y="3063630"/>
            <a:ext cx="6738797" cy="3724096"/>
          </a:xfrm>
          <a:prstGeom prst="rect">
            <a:avLst/>
          </a:prstGeom>
          <a:noFill/>
          <a:ln>
            <a:solidFill>
              <a:schemeClr val="tx1"/>
            </a:solidFill>
          </a:ln>
        </p:spPr>
        <p:txBody>
          <a:bodyPr wrap="square" rtlCol="0">
            <a:spAutoFit/>
          </a:bodyPr>
          <a:lstStyle/>
          <a:p>
            <a:r>
              <a:rPr lang="cs-CZ" sz="3600" b="1"/>
              <a:t>Grand Canyon</a:t>
            </a:r>
            <a:r>
              <a:rPr lang="cs-CZ" sz="3600"/>
              <a:t> </a:t>
            </a:r>
            <a:r>
              <a:rPr lang="cs-CZ" sz="2000"/>
              <a:t>je nejznámější a mylně považován za největší kaňon na světě. Vytvořila jej řeka Colorado v severní Arizoně ve Spojených státech amerických. Tvoří podstatnou část národního parku Grand Canyon, jednoho z prvních národních parků založených v USA.</a:t>
            </a:r>
          </a:p>
          <a:p>
            <a:r>
              <a:rPr lang="cs-CZ" sz="2000" smtClean="0"/>
              <a:t>Kaňon</a:t>
            </a:r>
            <a:r>
              <a:rPr lang="cs-CZ" sz="2000"/>
              <a:t>, který tok řeky Colorado modeloval milióny let, je téměř 446 kilometrů dlouhý, se šířkou od 500 metrů do 29 kilometrů. Největší hloubka je okolo 1 600 </a:t>
            </a:r>
            <a:r>
              <a:rPr lang="cs-CZ" sz="2000" smtClean="0"/>
              <a:t>metrů. Řeka </a:t>
            </a:r>
            <a:r>
              <a:rPr lang="cs-CZ" sz="2000"/>
              <a:t>Colorado a její přítoky se téměř dva milióny let zařezávají vrstvu po vrstvě sedimenty coloradské plošiny. Grand Canyon </a:t>
            </a:r>
            <a:r>
              <a:rPr lang="cs-CZ" sz="2000" smtClean="0"/>
              <a:t>tak ve </a:t>
            </a:r>
            <a:r>
              <a:rPr lang="cs-CZ" sz="2000"/>
              <a:t>svém profilu odkrývá starohorní a prvohorní vrstvy </a:t>
            </a:r>
            <a:r>
              <a:rPr lang="cs-CZ" sz="2000" smtClean="0"/>
              <a:t>hornin.</a:t>
            </a:r>
            <a:endParaRPr lang="cs-CZ" sz="2000"/>
          </a:p>
        </p:txBody>
      </p:sp>
    </p:spTree>
    <p:extLst>
      <p:ext uri="{BB962C8B-B14F-4D97-AF65-F5344CB8AC3E}">
        <p14:creationId xmlns:p14="http://schemas.microsoft.com/office/powerpoint/2010/main" val="79511963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2"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lačítko akce: Začátek 2">
            <a:hlinkClick r:id="rId2" action="ppaction://hlinksldjump" highlightClick="1"/>
          </p:cNvPr>
          <p:cNvSpPr/>
          <p:nvPr/>
        </p:nvSpPr>
        <p:spPr>
          <a:xfrm>
            <a:off x="7308304" y="6060049"/>
            <a:ext cx="1512168" cy="642555"/>
          </a:xfrm>
          <a:prstGeom prst="actionButtonBeginning">
            <a:avLst/>
          </a:prstGeom>
          <a:solidFill>
            <a:schemeClr val="accent2"/>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Svislý svitek 3"/>
          <p:cNvSpPr/>
          <p:nvPr/>
        </p:nvSpPr>
        <p:spPr>
          <a:xfrm>
            <a:off x="7480337" y="116632"/>
            <a:ext cx="1656184" cy="1656184"/>
          </a:xfrm>
          <a:prstGeom prst="verticalScroll">
            <a:avLst/>
          </a:prstGeom>
          <a:solidFill>
            <a:schemeClr val="accent2"/>
          </a:solidFill>
          <a:ln>
            <a:solidFill>
              <a:srgbClr val="C0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5" name="TextovéPole 4"/>
          <p:cNvSpPr txBox="1"/>
          <p:nvPr/>
        </p:nvSpPr>
        <p:spPr>
          <a:xfrm>
            <a:off x="7308304" y="3702739"/>
            <a:ext cx="1008112" cy="276999"/>
          </a:xfrm>
          <a:prstGeom prst="rect">
            <a:avLst/>
          </a:prstGeom>
          <a:noFill/>
        </p:spPr>
        <p:txBody>
          <a:bodyPr wrap="square" rtlCol="0">
            <a:spAutoFit/>
          </a:bodyPr>
          <a:lstStyle/>
          <a:p>
            <a:r>
              <a:rPr lang="cs-CZ" sz="1200" smtClean="0"/>
              <a:t>obr.č.8</a:t>
            </a:r>
            <a:endParaRPr lang="cs-CZ" sz="1200"/>
          </a:p>
        </p:txBody>
      </p:sp>
      <p:pic>
        <p:nvPicPr>
          <p:cNvPr id="8196" name="Picture 4" descr="File:AhuAkivi.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0366" y="116632"/>
            <a:ext cx="7069875" cy="3888432"/>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210366" y="4221088"/>
            <a:ext cx="6480720" cy="2400657"/>
          </a:xfrm>
          <a:prstGeom prst="rect">
            <a:avLst/>
          </a:prstGeom>
          <a:noFill/>
          <a:ln>
            <a:solidFill>
              <a:schemeClr val="tx1"/>
            </a:solidFill>
          </a:ln>
        </p:spPr>
        <p:txBody>
          <a:bodyPr wrap="square" rtlCol="0">
            <a:spAutoFit/>
          </a:bodyPr>
          <a:lstStyle/>
          <a:p>
            <a:r>
              <a:rPr lang="cs-CZ" sz="2400" b="1"/>
              <a:t>Moai</a:t>
            </a:r>
            <a:r>
              <a:rPr lang="cs-CZ"/>
              <a:t> jsou monolitické kamenné sochy, roztroušené na Velikonočním ostrově. Vypadají jako vysoké placaté obličeje. Přestože jsou známé jako „hlavy“, často mají i krk, ramena, ruce a tělo, ale ty jsou dnes zasypané v zemi.</a:t>
            </a:r>
          </a:p>
          <a:p>
            <a:r>
              <a:rPr lang="cs-CZ"/>
              <a:t>Co to slovo skutečně znamená, zatím není jisté. Vznik a účel soch obklopuje mnoho teorií. Jisté je, že sochy bylo velmi obtížné a nákladné vyrobit a že byly dopravovány do poloh vzdálených od místa, kde se získával materiál na jejich výrobu.</a:t>
            </a:r>
          </a:p>
        </p:txBody>
      </p:sp>
    </p:spTree>
    <p:extLst>
      <p:ext uri="{BB962C8B-B14F-4D97-AF65-F5344CB8AC3E}">
        <p14:creationId xmlns:p14="http://schemas.microsoft.com/office/powerpoint/2010/main" val="196550430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2"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lačítko akce: Začátek 2">
            <a:hlinkClick r:id="rId2" action="ppaction://hlinksldjump" highlightClick="1"/>
          </p:cNvPr>
          <p:cNvSpPr/>
          <p:nvPr/>
        </p:nvSpPr>
        <p:spPr>
          <a:xfrm>
            <a:off x="7308304" y="6060049"/>
            <a:ext cx="1512168" cy="642555"/>
          </a:xfrm>
          <a:prstGeom prst="actionButtonBeginning">
            <a:avLst/>
          </a:prstGeom>
          <a:solidFill>
            <a:schemeClr val="accent2"/>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Svislý svitek 3"/>
          <p:cNvSpPr/>
          <p:nvPr/>
        </p:nvSpPr>
        <p:spPr>
          <a:xfrm>
            <a:off x="7480337" y="116632"/>
            <a:ext cx="1656184" cy="1656184"/>
          </a:xfrm>
          <a:prstGeom prst="verticalScroll">
            <a:avLst/>
          </a:prstGeom>
          <a:solidFill>
            <a:schemeClr val="accent2"/>
          </a:solidFill>
          <a:ln>
            <a:solidFill>
              <a:srgbClr val="C0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5" name="TextovéPole 4"/>
          <p:cNvSpPr txBox="1"/>
          <p:nvPr/>
        </p:nvSpPr>
        <p:spPr>
          <a:xfrm>
            <a:off x="5220072" y="116632"/>
            <a:ext cx="1008112" cy="276999"/>
          </a:xfrm>
          <a:prstGeom prst="rect">
            <a:avLst/>
          </a:prstGeom>
          <a:noFill/>
        </p:spPr>
        <p:txBody>
          <a:bodyPr wrap="square" rtlCol="0">
            <a:spAutoFit/>
          </a:bodyPr>
          <a:lstStyle/>
          <a:p>
            <a:r>
              <a:rPr lang="cs-CZ" sz="1200" smtClean="0"/>
              <a:t>obr.č.9</a:t>
            </a:r>
            <a:endParaRPr lang="cs-CZ" sz="1200"/>
          </a:p>
        </p:txBody>
      </p:sp>
      <p:pic>
        <p:nvPicPr>
          <p:cNvPr id="9218" name="Picture 2" descr="http://upload.wikimedia.org/wikipedia/commons/d/da/Peru_Machu_Picchu_Sunrise_2.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116632"/>
            <a:ext cx="4991624" cy="3745238"/>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107504" y="4005064"/>
            <a:ext cx="6984776" cy="2000548"/>
          </a:xfrm>
          <a:prstGeom prst="rect">
            <a:avLst/>
          </a:prstGeom>
          <a:noFill/>
          <a:ln>
            <a:solidFill>
              <a:schemeClr val="tx1"/>
            </a:solidFill>
          </a:ln>
        </p:spPr>
        <p:txBody>
          <a:bodyPr wrap="square" rtlCol="0">
            <a:spAutoFit/>
          </a:bodyPr>
          <a:lstStyle/>
          <a:p>
            <a:r>
              <a:rPr lang="cs-CZ" sz="2400" b="1"/>
              <a:t>Machu Picchu</a:t>
            </a:r>
            <a:r>
              <a:rPr lang="cs-CZ" sz="2400"/>
              <a:t> </a:t>
            </a:r>
            <a:r>
              <a:rPr lang="cs-CZ" sz="2000"/>
              <a:t>[vyslov: maču pikču] (kečuánsky </a:t>
            </a:r>
            <a:r>
              <a:rPr lang="cs-CZ" sz="2000" i="1"/>
              <a:t>Machu Pikchu</a:t>
            </a:r>
            <a:r>
              <a:rPr lang="cs-CZ" sz="2000"/>
              <a:t> – </a:t>
            </a:r>
            <a:r>
              <a:rPr lang="cs-CZ" sz="2000" i="1"/>
              <a:t>Starý vrch</a:t>
            </a:r>
            <a:r>
              <a:rPr lang="cs-CZ" sz="2000"/>
              <a:t>) jsou ruiny předkolumbovského inckého kultovního města v peruánských Andách. Nacházejí se na horském sedle 400 metrů nad řekou Urubamba v nadmořské výšce 2430 m n. m</a:t>
            </a:r>
            <a:r>
              <a:rPr lang="cs-CZ" sz="2000" smtClean="0"/>
              <a:t>., </a:t>
            </a:r>
            <a:r>
              <a:rPr lang="cs-CZ" sz="2000" baseline="30000" smtClean="0"/>
              <a:t> </a:t>
            </a:r>
            <a:r>
              <a:rPr lang="cs-CZ" sz="2000" smtClean="0"/>
              <a:t>asi </a:t>
            </a:r>
            <a:r>
              <a:rPr lang="cs-CZ" sz="2000"/>
              <a:t>80 km severozápadně od Cuzca. </a:t>
            </a:r>
            <a:r>
              <a:rPr lang="cs-CZ" sz="2000" smtClean="0"/>
              <a:t>Inkové </a:t>
            </a:r>
            <a:r>
              <a:rPr lang="cs-CZ" sz="2000"/>
              <a:t>začali město stavět okolo roku 1430. </a:t>
            </a:r>
          </a:p>
        </p:txBody>
      </p:sp>
    </p:spTree>
    <p:extLst>
      <p:ext uri="{BB962C8B-B14F-4D97-AF65-F5344CB8AC3E}">
        <p14:creationId xmlns:p14="http://schemas.microsoft.com/office/powerpoint/2010/main" val="2142627437"/>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2"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lačítko akce: Začátek 2">
            <a:hlinkClick r:id="rId2" action="ppaction://hlinksldjump" highlightClick="1"/>
          </p:cNvPr>
          <p:cNvSpPr/>
          <p:nvPr/>
        </p:nvSpPr>
        <p:spPr>
          <a:xfrm>
            <a:off x="7308304" y="6060049"/>
            <a:ext cx="1512168" cy="642555"/>
          </a:xfrm>
          <a:prstGeom prst="actionButtonBeginning">
            <a:avLst/>
          </a:prstGeom>
          <a:solidFill>
            <a:schemeClr val="accent2"/>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Svislý svitek 3"/>
          <p:cNvSpPr/>
          <p:nvPr/>
        </p:nvSpPr>
        <p:spPr>
          <a:xfrm>
            <a:off x="7480337" y="116632"/>
            <a:ext cx="1656184" cy="1656184"/>
          </a:xfrm>
          <a:prstGeom prst="verticalScroll">
            <a:avLst/>
          </a:prstGeom>
          <a:solidFill>
            <a:schemeClr val="accent2"/>
          </a:solidFill>
          <a:ln>
            <a:solidFill>
              <a:srgbClr val="C0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5" name="TextovéPole 4"/>
          <p:cNvSpPr txBox="1"/>
          <p:nvPr/>
        </p:nvSpPr>
        <p:spPr>
          <a:xfrm>
            <a:off x="185613" y="2864244"/>
            <a:ext cx="1008112" cy="276999"/>
          </a:xfrm>
          <a:prstGeom prst="rect">
            <a:avLst/>
          </a:prstGeom>
          <a:noFill/>
        </p:spPr>
        <p:txBody>
          <a:bodyPr wrap="square" rtlCol="0">
            <a:spAutoFit/>
          </a:bodyPr>
          <a:lstStyle/>
          <a:p>
            <a:r>
              <a:rPr lang="cs-CZ" sz="1200" smtClean="0"/>
              <a:t>obr.č.10</a:t>
            </a:r>
            <a:endParaRPr lang="cs-CZ" sz="1200"/>
          </a:p>
        </p:txBody>
      </p:sp>
      <p:pic>
        <p:nvPicPr>
          <p:cNvPr id="10242" name="Picture 2" descr="File:Bull Bison in Mud Volcano Area.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8156" y="116632"/>
            <a:ext cx="4067671" cy="2699916"/>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http://upload.wikimedia.org/wikipedia/commons/2/2f/Ynp-old-faithful.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504" y="3141243"/>
            <a:ext cx="3104629" cy="2533306"/>
          </a:xfrm>
          <a:prstGeom prst="rect">
            <a:avLst/>
          </a:prstGeom>
          <a:noFill/>
          <a:extLst>
            <a:ext uri="{909E8E84-426E-40DD-AFC4-6F175D3DCCD1}">
              <a14:hiddenFill xmlns:a14="http://schemas.microsoft.com/office/drawing/2010/main">
                <a:solidFill>
                  <a:srgbClr val="FFFFFF"/>
                </a:solidFill>
              </a14:hiddenFill>
            </a:ext>
          </a:extLst>
        </p:spPr>
      </p:pic>
      <p:sp>
        <p:nvSpPr>
          <p:cNvPr id="9" name="TextovéPole 8"/>
          <p:cNvSpPr txBox="1"/>
          <p:nvPr/>
        </p:nvSpPr>
        <p:spPr>
          <a:xfrm>
            <a:off x="119917" y="5778698"/>
            <a:ext cx="979400" cy="276999"/>
          </a:xfrm>
          <a:prstGeom prst="rect">
            <a:avLst/>
          </a:prstGeom>
          <a:noFill/>
        </p:spPr>
        <p:txBody>
          <a:bodyPr wrap="square" rtlCol="0">
            <a:spAutoFit/>
          </a:bodyPr>
          <a:lstStyle/>
          <a:p>
            <a:r>
              <a:rPr lang="cs-CZ" sz="1200" smtClean="0"/>
              <a:t>obr.č.11</a:t>
            </a:r>
            <a:endParaRPr lang="cs-CZ" sz="1200"/>
          </a:p>
        </p:txBody>
      </p:sp>
      <p:pic>
        <p:nvPicPr>
          <p:cNvPr id="10246" name="Picture 6" descr="http://upload.wikimedia.org/wikipedia/commons/b/b8/Tower_Fall_in_Yellowstone.JPG"/>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4571999" y="85085"/>
            <a:ext cx="2585619" cy="3894234"/>
          </a:xfrm>
          <a:prstGeom prst="rect">
            <a:avLst/>
          </a:prstGeom>
          <a:noFill/>
          <a:extLst>
            <a:ext uri="{909E8E84-426E-40DD-AFC4-6F175D3DCCD1}">
              <a14:hiddenFill xmlns:a14="http://schemas.microsoft.com/office/drawing/2010/main">
                <a:solidFill>
                  <a:srgbClr val="FFFFFF"/>
                </a:solidFill>
              </a14:hiddenFill>
            </a:ext>
          </a:extLst>
        </p:spPr>
      </p:pic>
      <p:sp>
        <p:nvSpPr>
          <p:cNvPr id="11" name="TextovéPole 10"/>
          <p:cNvSpPr txBox="1"/>
          <p:nvPr/>
        </p:nvSpPr>
        <p:spPr>
          <a:xfrm>
            <a:off x="7330919" y="2035808"/>
            <a:ext cx="1008112" cy="276999"/>
          </a:xfrm>
          <a:prstGeom prst="rect">
            <a:avLst/>
          </a:prstGeom>
          <a:noFill/>
        </p:spPr>
        <p:txBody>
          <a:bodyPr wrap="square" rtlCol="0">
            <a:spAutoFit/>
          </a:bodyPr>
          <a:lstStyle/>
          <a:p>
            <a:r>
              <a:rPr lang="cs-CZ" sz="1200" smtClean="0"/>
              <a:t>obr.č.12</a:t>
            </a:r>
            <a:endParaRPr lang="cs-CZ" sz="1200"/>
          </a:p>
        </p:txBody>
      </p:sp>
      <p:sp>
        <p:nvSpPr>
          <p:cNvPr id="2" name="TextovéPole 1"/>
          <p:cNvSpPr txBox="1"/>
          <p:nvPr/>
        </p:nvSpPr>
        <p:spPr>
          <a:xfrm>
            <a:off x="3289338" y="4117281"/>
            <a:ext cx="3906718" cy="2585323"/>
          </a:xfrm>
          <a:prstGeom prst="rect">
            <a:avLst/>
          </a:prstGeom>
          <a:noFill/>
          <a:ln>
            <a:solidFill>
              <a:schemeClr val="tx1"/>
            </a:solidFill>
          </a:ln>
        </p:spPr>
        <p:txBody>
          <a:bodyPr wrap="square" rtlCol="0">
            <a:spAutoFit/>
          </a:bodyPr>
          <a:lstStyle/>
          <a:p>
            <a:r>
              <a:rPr lang="cs-CZ" b="1"/>
              <a:t>Yellowstonský národní park</a:t>
            </a:r>
            <a:r>
              <a:rPr lang="cs-CZ"/>
              <a:t> je národní park nacházející se na území amerických států </a:t>
            </a:r>
            <a:r>
              <a:rPr lang="cs-CZ" smtClean="0"/>
              <a:t>Wyoming, </a:t>
            </a:r>
            <a:r>
              <a:rPr lang="cs-CZ"/>
              <a:t>Montana </a:t>
            </a:r>
            <a:r>
              <a:rPr lang="cs-CZ" smtClean="0"/>
              <a:t>a </a:t>
            </a:r>
            <a:r>
              <a:rPr lang="cs-CZ"/>
              <a:t>Idaho </a:t>
            </a:r>
            <a:r>
              <a:rPr lang="cs-CZ" smtClean="0"/>
              <a:t>.Byl </a:t>
            </a:r>
            <a:r>
              <a:rPr lang="cs-CZ"/>
              <a:t>vyhlášen 1. března </a:t>
            </a:r>
            <a:r>
              <a:rPr lang="cs-CZ" smtClean="0"/>
              <a:t>1872. Je </a:t>
            </a:r>
            <a:r>
              <a:rPr lang="cs-CZ"/>
              <a:t>prvním a nejstarším národním parkem na světě a je známý především pro svou divočinu a řadu geotermálních úkazů, zejména pak gejzír Old Faithful, který patří mezi nejoblíbenější atrakce </a:t>
            </a:r>
            <a:r>
              <a:rPr lang="cs-CZ" smtClean="0"/>
              <a:t>parku.</a:t>
            </a:r>
            <a:endParaRPr lang="cs-CZ"/>
          </a:p>
        </p:txBody>
      </p:sp>
    </p:spTree>
    <p:extLst>
      <p:ext uri="{BB962C8B-B14F-4D97-AF65-F5344CB8AC3E}">
        <p14:creationId xmlns:p14="http://schemas.microsoft.com/office/powerpoint/2010/main" val="287737133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4"/>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4"/>
                  </p:tgtEl>
                </p:cond>
              </p:nextCondLst>
            </p:seq>
          </p:childTnLst>
        </p:cTn>
      </p:par>
    </p:tnLst>
    <p:bldLst>
      <p:bldP spid="2"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lačítko akce: Začátek 7">
            <a:hlinkClick r:id="rId2" action="ppaction://hlinksldjump" highlightClick="1"/>
          </p:cNvPr>
          <p:cNvSpPr/>
          <p:nvPr/>
        </p:nvSpPr>
        <p:spPr>
          <a:xfrm>
            <a:off x="7308304" y="6060049"/>
            <a:ext cx="1512168" cy="642555"/>
          </a:xfrm>
          <a:prstGeom prst="actionButtonBeginning">
            <a:avLst/>
          </a:prstGeom>
          <a:solidFill>
            <a:schemeClr val="accent2"/>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Svislý svitek 8"/>
          <p:cNvSpPr/>
          <p:nvPr/>
        </p:nvSpPr>
        <p:spPr>
          <a:xfrm>
            <a:off x="7480337" y="116632"/>
            <a:ext cx="1656184" cy="1656184"/>
          </a:xfrm>
          <a:prstGeom prst="verticalScroll">
            <a:avLst/>
          </a:prstGeom>
          <a:solidFill>
            <a:schemeClr val="accent2"/>
          </a:solidFill>
          <a:ln>
            <a:solidFill>
              <a:srgbClr val="C0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12" name="TextovéPole 11"/>
          <p:cNvSpPr txBox="1"/>
          <p:nvPr/>
        </p:nvSpPr>
        <p:spPr>
          <a:xfrm>
            <a:off x="5580112" y="227808"/>
            <a:ext cx="1008112" cy="276999"/>
          </a:xfrm>
          <a:prstGeom prst="rect">
            <a:avLst/>
          </a:prstGeom>
          <a:noFill/>
        </p:spPr>
        <p:txBody>
          <a:bodyPr wrap="square" rtlCol="0">
            <a:spAutoFit/>
          </a:bodyPr>
          <a:lstStyle/>
          <a:p>
            <a:r>
              <a:rPr lang="cs-CZ" sz="1200" smtClean="0"/>
              <a:t>obr.č.13</a:t>
            </a:r>
            <a:endParaRPr lang="cs-CZ" sz="1200"/>
          </a:p>
        </p:txBody>
      </p:sp>
      <p:pic>
        <p:nvPicPr>
          <p:cNvPr id="11266" name="Picture 2" descr="File:Alcatraz11.JPE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116631"/>
            <a:ext cx="4769018" cy="3576763"/>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107917" y="3840282"/>
            <a:ext cx="6840760" cy="2954655"/>
          </a:xfrm>
          <a:prstGeom prst="rect">
            <a:avLst/>
          </a:prstGeom>
          <a:noFill/>
          <a:ln>
            <a:solidFill>
              <a:schemeClr val="tx1"/>
            </a:solidFill>
          </a:ln>
        </p:spPr>
        <p:txBody>
          <a:bodyPr wrap="square" rtlCol="0">
            <a:spAutoFit/>
          </a:bodyPr>
          <a:lstStyle/>
          <a:p>
            <a:r>
              <a:rPr lang="cs-CZ" sz="2400" b="1"/>
              <a:t>Alcatraz</a:t>
            </a:r>
            <a:r>
              <a:rPr lang="cs-CZ"/>
              <a:t> je skalnatý ostrov ležící uprostřed Sanfranciského zálivu v Kalifornii. </a:t>
            </a:r>
            <a:r>
              <a:rPr lang="cs-CZ" smtClean="0"/>
              <a:t>Od </a:t>
            </a:r>
            <a:r>
              <a:rPr lang="cs-CZ"/>
              <a:t>roku 1850 byla na Alcatrazu umístěna obranná pevnost, jež později sloužila jako vojenská </a:t>
            </a:r>
            <a:r>
              <a:rPr lang="cs-CZ" smtClean="0"/>
              <a:t>věznice.</a:t>
            </a:r>
            <a:r>
              <a:rPr lang="cs-CZ" baseline="30000"/>
              <a:t> </a:t>
            </a:r>
            <a:r>
              <a:rPr lang="cs-CZ" smtClean="0"/>
              <a:t>Ostrov </a:t>
            </a:r>
            <a:r>
              <a:rPr lang="cs-CZ"/>
              <a:t>je známý především jako sídlo přísně střežené federální věznice, která na Alcatrazu fungovala v letech 1934-1963</a:t>
            </a:r>
            <a:r>
              <a:rPr lang="cs-CZ" smtClean="0"/>
              <a:t>.</a:t>
            </a:r>
            <a:endParaRPr lang="cs-CZ"/>
          </a:p>
          <a:p>
            <a:r>
              <a:rPr lang="cs-CZ"/>
              <a:t>V současnosti je ostrov Alcatraz významnou historickou památkou a velmi navštěvovanou turistickou atrakcí. Kromě samotné bývalé věznice se zde nachází též zbytky původního vojenského opevnění a nejdéle fungující maják na západním pobřeží </a:t>
            </a:r>
            <a:r>
              <a:rPr lang="cs-CZ" smtClean="0"/>
              <a:t>USA. </a:t>
            </a:r>
            <a:r>
              <a:rPr lang="cs-CZ"/>
              <a:t>Alcatraz je útočištěm kolonií mořských ptáků a jiných vzácných živočichů</a:t>
            </a:r>
            <a:r>
              <a:rPr lang="cs-CZ" smtClean="0"/>
              <a:t>.</a:t>
            </a:r>
            <a:endParaRPr lang="cs-CZ"/>
          </a:p>
        </p:txBody>
      </p:sp>
    </p:spTree>
    <p:extLst>
      <p:ext uri="{BB962C8B-B14F-4D97-AF65-F5344CB8AC3E}">
        <p14:creationId xmlns:p14="http://schemas.microsoft.com/office/powerpoint/2010/main" val="2433395083"/>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9"/>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9"/>
                  </p:tgtEl>
                </p:cond>
              </p:nextCondLst>
            </p:seq>
          </p:childTnLst>
        </p:cTn>
      </p:par>
    </p:tnLst>
    <p:bldLst>
      <p:bldP spid="2" grpId="0" animBg="1"/>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lačítko akce: Začátek 3">
            <a:hlinkClick r:id="rId2" action="ppaction://hlinksldjump" highlightClick="1"/>
          </p:cNvPr>
          <p:cNvSpPr/>
          <p:nvPr/>
        </p:nvSpPr>
        <p:spPr>
          <a:xfrm>
            <a:off x="7308304" y="6060049"/>
            <a:ext cx="1512168" cy="642555"/>
          </a:xfrm>
          <a:prstGeom prst="actionButtonBeginning">
            <a:avLst/>
          </a:prstGeom>
          <a:solidFill>
            <a:schemeClr val="accent2"/>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Svislý svitek 4"/>
          <p:cNvSpPr/>
          <p:nvPr/>
        </p:nvSpPr>
        <p:spPr>
          <a:xfrm>
            <a:off x="7480337" y="116632"/>
            <a:ext cx="1656184" cy="1656184"/>
          </a:xfrm>
          <a:prstGeom prst="verticalScroll">
            <a:avLst/>
          </a:prstGeom>
          <a:solidFill>
            <a:schemeClr val="accent2"/>
          </a:solidFill>
          <a:ln>
            <a:solidFill>
              <a:srgbClr val="C0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extovéPole 5"/>
          <p:cNvSpPr txBox="1"/>
          <p:nvPr/>
        </p:nvSpPr>
        <p:spPr>
          <a:xfrm>
            <a:off x="7417453" y="2725422"/>
            <a:ext cx="1008112" cy="276999"/>
          </a:xfrm>
          <a:prstGeom prst="rect">
            <a:avLst/>
          </a:prstGeom>
          <a:noFill/>
        </p:spPr>
        <p:txBody>
          <a:bodyPr wrap="square" rtlCol="0">
            <a:spAutoFit/>
          </a:bodyPr>
          <a:lstStyle/>
          <a:p>
            <a:r>
              <a:rPr lang="cs-CZ" sz="1200" smtClean="0"/>
              <a:t>obr.č.14</a:t>
            </a:r>
            <a:endParaRPr lang="cs-CZ" sz="1200"/>
          </a:p>
        </p:txBody>
      </p:sp>
      <p:pic>
        <p:nvPicPr>
          <p:cNvPr id="12290" name="Picture 2" descr="File:Mammoth Cave tour.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876773" y="116632"/>
            <a:ext cx="4431531" cy="2952508"/>
          </a:xfrm>
          <a:prstGeom prst="rect">
            <a:avLst/>
          </a:prstGeom>
          <a:noFill/>
          <a:extLst>
            <a:ext uri="{909E8E84-426E-40DD-AFC4-6F175D3DCCD1}">
              <a14:hiddenFill xmlns:a14="http://schemas.microsoft.com/office/drawing/2010/main">
                <a:solidFill>
                  <a:srgbClr val="FFFFFF"/>
                </a:solidFill>
              </a14:hiddenFill>
            </a:ext>
          </a:extLst>
        </p:spPr>
      </p:pic>
      <p:pic>
        <p:nvPicPr>
          <p:cNvPr id="12294" name="Picture 6" descr="File:Mammoth Cave vertical dome.jpg">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79512" y="116632"/>
            <a:ext cx="2515538" cy="4566084"/>
          </a:xfrm>
          <a:prstGeom prst="rect">
            <a:avLst/>
          </a:prstGeom>
          <a:noFill/>
          <a:extLst>
            <a:ext uri="{909E8E84-426E-40DD-AFC4-6F175D3DCCD1}">
              <a14:hiddenFill xmlns:a14="http://schemas.microsoft.com/office/drawing/2010/main">
                <a:solidFill>
                  <a:srgbClr val="FFFFFF"/>
                </a:solidFill>
              </a14:hiddenFill>
            </a:ext>
          </a:extLst>
        </p:spPr>
      </p:pic>
      <p:sp>
        <p:nvSpPr>
          <p:cNvPr id="10" name="TextovéPole 9"/>
          <p:cNvSpPr txBox="1"/>
          <p:nvPr/>
        </p:nvSpPr>
        <p:spPr>
          <a:xfrm>
            <a:off x="179512" y="4750803"/>
            <a:ext cx="792088" cy="276999"/>
          </a:xfrm>
          <a:prstGeom prst="rect">
            <a:avLst/>
          </a:prstGeom>
          <a:noFill/>
        </p:spPr>
        <p:txBody>
          <a:bodyPr wrap="square" rtlCol="0">
            <a:spAutoFit/>
          </a:bodyPr>
          <a:lstStyle/>
          <a:p>
            <a:r>
              <a:rPr lang="cs-CZ" sz="1200" smtClean="0"/>
              <a:t>obr.č.15</a:t>
            </a:r>
            <a:endParaRPr lang="cs-CZ" sz="1200"/>
          </a:p>
        </p:txBody>
      </p:sp>
      <p:sp>
        <p:nvSpPr>
          <p:cNvPr id="2" name="TextovéPole 1"/>
          <p:cNvSpPr txBox="1"/>
          <p:nvPr/>
        </p:nvSpPr>
        <p:spPr>
          <a:xfrm>
            <a:off x="2876773" y="3356992"/>
            <a:ext cx="5943699" cy="2462213"/>
          </a:xfrm>
          <a:prstGeom prst="rect">
            <a:avLst/>
          </a:prstGeom>
          <a:noFill/>
          <a:ln>
            <a:solidFill>
              <a:schemeClr val="tx1"/>
            </a:solidFill>
          </a:ln>
        </p:spPr>
        <p:txBody>
          <a:bodyPr wrap="square" rtlCol="0">
            <a:spAutoFit/>
          </a:bodyPr>
          <a:lstStyle/>
          <a:p>
            <a:r>
              <a:rPr lang="cs-CZ" sz="2800" b="1"/>
              <a:t>Mamutí jeskyně</a:t>
            </a:r>
            <a:r>
              <a:rPr lang="cs-CZ" sz="2800"/>
              <a:t> </a:t>
            </a:r>
            <a:r>
              <a:rPr lang="cs-CZ"/>
              <a:t>(anglicky </a:t>
            </a:r>
            <a:r>
              <a:rPr lang="cs-CZ" i="1"/>
              <a:t>Mammoth Cave</a:t>
            </a:r>
            <a:r>
              <a:rPr lang="cs-CZ"/>
              <a:t>) je nejdelší jeskyní světa. Jedná se o největší atrakcí národního parku Mamutí jeskyně v Kentucky v USA. Známá délka všech podzemních prostorů v jeskyni je 630 km, další objevy ji ovšem každý rok o několik kilometrů prodlužují.</a:t>
            </a:r>
          </a:p>
          <a:p>
            <a:r>
              <a:rPr lang="cs-CZ"/>
              <a:t>V jeskyni je několik prohlídkových tras, nejzajímavější je plavba po podzemní říčce Echo. Vstupní části jeskyně jsou známy tisíce let, jak dokládají archeologické vykopávky. </a:t>
            </a:r>
          </a:p>
        </p:txBody>
      </p:sp>
    </p:spTree>
    <p:extLst>
      <p:ext uri="{BB962C8B-B14F-4D97-AF65-F5344CB8AC3E}">
        <p14:creationId xmlns:p14="http://schemas.microsoft.com/office/powerpoint/2010/main" val="32751148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2"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lačítko akce: Začátek 3">
            <a:hlinkClick r:id="rId2" action="ppaction://hlinksldjump" highlightClick="1"/>
          </p:cNvPr>
          <p:cNvSpPr/>
          <p:nvPr/>
        </p:nvSpPr>
        <p:spPr>
          <a:xfrm>
            <a:off x="7308304" y="6060049"/>
            <a:ext cx="1512168" cy="642555"/>
          </a:xfrm>
          <a:prstGeom prst="actionButtonBeginning">
            <a:avLst/>
          </a:prstGeom>
          <a:solidFill>
            <a:schemeClr val="accent2"/>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Svislý svitek 4"/>
          <p:cNvSpPr/>
          <p:nvPr/>
        </p:nvSpPr>
        <p:spPr>
          <a:xfrm>
            <a:off x="7480337" y="116632"/>
            <a:ext cx="1656184" cy="1656184"/>
          </a:xfrm>
          <a:prstGeom prst="verticalScroll">
            <a:avLst/>
          </a:prstGeom>
          <a:solidFill>
            <a:schemeClr val="accent2"/>
          </a:solidFill>
          <a:ln>
            <a:solidFill>
              <a:srgbClr val="C0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dirty="0" smtClean="0">
                <a:solidFill>
                  <a:schemeClr val="tx1"/>
                </a:solidFill>
              </a:rPr>
              <a:t>Popis obrázku</a:t>
            </a:r>
            <a:endParaRPr lang="cs-CZ" sz="2400" i="1" dirty="0">
              <a:solidFill>
                <a:schemeClr val="tx1"/>
              </a:solidFill>
            </a:endParaRPr>
          </a:p>
        </p:txBody>
      </p:sp>
      <p:pic>
        <p:nvPicPr>
          <p:cNvPr id="1026" name="Picture 2" descr="File:Liberty-statue-from-front2.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188639"/>
            <a:ext cx="5508612" cy="4131459"/>
          </a:xfrm>
          <a:prstGeom prst="rect">
            <a:avLst/>
          </a:prstGeom>
          <a:noFill/>
          <a:extLst>
            <a:ext uri="{909E8E84-426E-40DD-AFC4-6F175D3DCCD1}">
              <a14:hiddenFill xmlns:a14="http://schemas.microsoft.com/office/drawing/2010/main">
                <a:solidFill>
                  <a:srgbClr val="FFFFFF"/>
                </a:solidFill>
              </a14:hiddenFill>
            </a:ext>
          </a:extLst>
        </p:spPr>
      </p:pic>
      <p:sp>
        <p:nvSpPr>
          <p:cNvPr id="6" name="TextovéPole 5"/>
          <p:cNvSpPr txBox="1"/>
          <p:nvPr/>
        </p:nvSpPr>
        <p:spPr>
          <a:xfrm>
            <a:off x="5940152" y="188640"/>
            <a:ext cx="1008112" cy="276999"/>
          </a:xfrm>
          <a:prstGeom prst="rect">
            <a:avLst/>
          </a:prstGeom>
          <a:noFill/>
        </p:spPr>
        <p:txBody>
          <a:bodyPr wrap="square" rtlCol="0">
            <a:spAutoFit/>
          </a:bodyPr>
          <a:lstStyle/>
          <a:p>
            <a:r>
              <a:rPr lang="cs-CZ" sz="1200" smtClean="0"/>
              <a:t>obr.č.16</a:t>
            </a:r>
            <a:endParaRPr lang="cs-CZ" sz="1200"/>
          </a:p>
        </p:txBody>
      </p:sp>
      <p:sp>
        <p:nvSpPr>
          <p:cNvPr id="7" name="TextovéPole 6"/>
          <p:cNvSpPr txBox="1"/>
          <p:nvPr/>
        </p:nvSpPr>
        <p:spPr>
          <a:xfrm>
            <a:off x="327048" y="4490817"/>
            <a:ext cx="6048672" cy="2123658"/>
          </a:xfrm>
          <a:prstGeom prst="rect">
            <a:avLst/>
          </a:prstGeom>
          <a:noFill/>
          <a:ln>
            <a:solidFill>
              <a:schemeClr val="tx1"/>
            </a:solidFill>
          </a:ln>
        </p:spPr>
        <p:txBody>
          <a:bodyPr wrap="square" rtlCol="0">
            <a:spAutoFit/>
          </a:bodyPr>
          <a:lstStyle/>
          <a:p>
            <a:r>
              <a:rPr lang="cs-CZ" sz="2400" b="1"/>
              <a:t>Socha </a:t>
            </a:r>
            <a:r>
              <a:rPr lang="cs-CZ" sz="2400" b="1" smtClean="0"/>
              <a:t>Svobody </a:t>
            </a:r>
            <a:r>
              <a:rPr lang="cs-CZ" smtClean="0"/>
              <a:t>je </a:t>
            </a:r>
            <a:r>
              <a:rPr lang="cs-CZ"/>
              <a:t>socha stojící na Ostrově svobody u New Yorku v USA. </a:t>
            </a:r>
            <a:endParaRPr lang="cs-CZ" smtClean="0"/>
          </a:p>
          <a:p>
            <a:r>
              <a:rPr lang="cs-CZ"/>
              <a:t>Socha je vysoká 46 metrů, spolu s 47metrovým podstavcem je tedy vrchol pochodně ve výšce 93 metrů nad zemí. Socha váží 205 tun. Socha Svobody připomíná přátelství a pomoc, kterou Francie poskytla americkým osadníkům v jejich boji za nezávislost na Velké Británii započatém v roce 1776. </a:t>
            </a:r>
          </a:p>
        </p:txBody>
      </p:sp>
    </p:spTree>
    <p:extLst>
      <p:ext uri="{BB962C8B-B14F-4D97-AF65-F5344CB8AC3E}">
        <p14:creationId xmlns:p14="http://schemas.microsoft.com/office/powerpoint/2010/main" val="341466984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7"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lačítko akce: Začátek 3">
            <a:hlinkClick r:id="rId2" action="ppaction://hlinksldjump" highlightClick="1"/>
          </p:cNvPr>
          <p:cNvSpPr/>
          <p:nvPr/>
        </p:nvSpPr>
        <p:spPr>
          <a:xfrm>
            <a:off x="7308304" y="6060049"/>
            <a:ext cx="1512168" cy="642555"/>
          </a:xfrm>
          <a:prstGeom prst="actionButtonBeginning">
            <a:avLst/>
          </a:prstGeom>
          <a:solidFill>
            <a:schemeClr val="accent2"/>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Svislý svitek 4"/>
          <p:cNvSpPr/>
          <p:nvPr/>
        </p:nvSpPr>
        <p:spPr>
          <a:xfrm>
            <a:off x="7480337" y="116632"/>
            <a:ext cx="1656184" cy="1656184"/>
          </a:xfrm>
          <a:prstGeom prst="verticalScroll">
            <a:avLst/>
          </a:prstGeom>
          <a:solidFill>
            <a:schemeClr val="accent2"/>
          </a:solidFill>
          <a:ln>
            <a:solidFill>
              <a:srgbClr val="C0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pic>
        <p:nvPicPr>
          <p:cNvPr id="2050" name="Picture 2" descr="File:Foz de Iguaçu 27 Panorama Nov 2005.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5536" y="162059"/>
            <a:ext cx="5646219" cy="4234664"/>
          </a:xfrm>
          <a:prstGeom prst="rect">
            <a:avLst/>
          </a:prstGeom>
          <a:noFill/>
          <a:extLst>
            <a:ext uri="{909E8E84-426E-40DD-AFC4-6F175D3DCCD1}">
              <a14:hiddenFill xmlns:a14="http://schemas.microsoft.com/office/drawing/2010/main">
                <a:solidFill>
                  <a:srgbClr val="FFFFFF"/>
                </a:solidFill>
              </a14:hiddenFill>
            </a:ext>
          </a:extLst>
        </p:spPr>
      </p:pic>
      <p:sp>
        <p:nvSpPr>
          <p:cNvPr id="7" name="TextovéPole 6"/>
          <p:cNvSpPr txBox="1"/>
          <p:nvPr/>
        </p:nvSpPr>
        <p:spPr>
          <a:xfrm>
            <a:off x="374375" y="4449856"/>
            <a:ext cx="1008112" cy="276999"/>
          </a:xfrm>
          <a:prstGeom prst="rect">
            <a:avLst/>
          </a:prstGeom>
          <a:noFill/>
        </p:spPr>
        <p:txBody>
          <a:bodyPr wrap="square" rtlCol="0">
            <a:spAutoFit/>
          </a:bodyPr>
          <a:lstStyle/>
          <a:p>
            <a:r>
              <a:rPr lang="cs-CZ" sz="1200" smtClean="0"/>
              <a:t>obr.č.17</a:t>
            </a:r>
            <a:endParaRPr lang="cs-CZ" sz="1200"/>
          </a:p>
        </p:txBody>
      </p:sp>
      <p:sp>
        <p:nvSpPr>
          <p:cNvPr id="2" name="TextovéPole 1"/>
          <p:cNvSpPr txBox="1"/>
          <p:nvPr/>
        </p:nvSpPr>
        <p:spPr>
          <a:xfrm>
            <a:off x="395536" y="4762367"/>
            <a:ext cx="6552728" cy="1569660"/>
          </a:xfrm>
          <a:prstGeom prst="rect">
            <a:avLst/>
          </a:prstGeom>
          <a:noFill/>
          <a:ln>
            <a:solidFill>
              <a:schemeClr val="tx1"/>
            </a:solidFill>
          </a:ln>
        </p:spPr>
        <p:txBody>
          <a:bodyPr wrap="square" rtlCol="0">
            <a:spAutoFit/>
          </a:bodyPr>
          <a:lstStyle/>
          <a:p>
            <a:r>
              <a:rPr lang="cs-CZ" sz="2400" b="1"/>
              <a:t>Vodopády Iguaçu</a:t>
            </a:r>
            <a:r>
              <a:rPr lang="cs-CZ" sz="2400"/>
              <a:t> </a:t>
            </a:r>
            <a:r>
              <a:rPr lang="cs-CZ" smtClean="0"/>
              <a:t>představují </a:t>
            </a:r>
            <a:r>
              <a:rPr lang="cs-CZ"/>
              <a:t>největší systém vodopádů na Zemi. Leží na řece Iguaçu na hranicích mezi Argentinou a </a:t>
            </a:r>
            <a:r>
              <a:rPr lang="cs-CZ" smtClean="0"/>
              <a:t>Brazílií. Voda </a:t>
            </a:r>
            <a:r>
              <a:rPr lang="cs-CZ"/>
              <a:t>se zde v přepadu dlouhém asi 2,7 km řítí přes okraj lávové plošiny do hloubky asi 70 metrů. </a:t>
            </a:r>
            <a:r>
              <a:rPr lang="cs-CZ" smtClean="0"/>
              <a:t>Největším </a:t>
            </a:r>
            <a:r>
              <a:rPr lang="cs-CZ"/>
              <a:t>vodopádem jsou Ďáblova ústa (Ďáblův chřtán</a:t>
            </a:r>
            <a:r>
              <a:rPr lang="cs-CZ" i="1"/>
              <a:t>)</a:t>
            </a:r>
            <a:r>
              <a:rPr lang="cs-CZ"/>
              <a:t>.</a:t>
            </a:r>
          </a:p>
        </p:txBody>
      </p:sp>
    </p:spTree>
    <p:extLst>
      <p:ext uri="{BB962C8B-B14F-4D97-AF65-F5344CB8AC3E}">
        <p14:creationId xmlns:p14="http://schemas.microsoft.com/office/powerpoint/2010/main" val="137373723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2" grpId="0" animBg="1"/>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lačítko akce: Začátek 3">
            <a:hlinkClick r:id="rId2" action="ppaction://hlinksldjump" highlightClick="1"/>
          </p:cNvPr>
          <p:cNvSpPr/>
          <p:nvPr/>
        </p:nvSpPr>
        <p:spPr>
          <a:xfrm>
            <a:off x="7308304" y="6060049"/>
            <a:ext cx="1512168" cy="642555"/>
          </a:xfrm>
          <a:prstGeom prst="actionButtonBeginning">
            <a:avLst/>
          </a:prstGeom>
          <a:solidFill>
            <a:schemeClr val="accent2"/>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Svislý svitek 4"/>
          <p:cNvSpPr/>
          <p:nvPr/>
        </p:nvSpPr>
        <p:spPr>
          <a:xfrm>
            <a:off x="7480337" y="116632"/>
            <a:ext cx="1656184" cy="1656184"/>
          </a:xfrm>
          <a:prstGeom prst="verticalScroll">
            <a:avLst/>
          </a:prstGeom>
          <a:solidFill>
            <a:schemeClr val="accent2"/>
          </a:solidFill>
          <a:ln>
            <a:solidFill>
              <a:srgbClr val="C0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extovéPole 5"/>
          <p:cNvSpPr txBox="1"/>
          <p:nvPr/>
        </p:nvSpPr>
        <p:spPr>
          <a:xfrm>
            <a:off x="192522" y="3558645"/>
            <a:ext cx="1008112" cy="276999"/>
          </a:xfrm>
          <a:prstGeom prst="rect">
            <a:avLst/>
          </a:prstGeom>
          <a:noFill/>
        </p:spPr>
        <p:txBody>
          <a:bodyPr wrap="square" rtlCol="0">
            <a:spAutoFit/>
          </a:bodyPr>
          <a:lstStyle/>
          <a:p>
            <a:r>
              <a:rPr lang="cs-CZ" sz="1200" smtClean="0"/>
              <a:t>obr.č.18</a:t>
            </a:r>
            <a:endParaRPr lang="cs-CZ" sz="1200"/>
          </a:p>
        </p:txBody>
      </p:sp>
      <p:pic>
        <p:nvPicPr>
          <p:cNvPr id="3076" name="Picture 4" descr="File:1 Las vegas strip.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2522" y="142562"/>
            <a:ext cx="6792726" cy="3260508"/>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323528" y="4149080"/>
            <a:ext cx="6661720" cy="1908215"/>
          </a:xfrm>
          <a:prstGeom prst="rect">
            <a:avLst/>
          </a:prstGeom>
          <a:noFill/>
          <a:ln>
            <a:solidFill>
              <a:schemeClr val="tx1"/>
            </a:solidFill>
          </a:ln>
        </p:spPr>
        <p:txBody>
          <a:bodyPr wrap="square" rtlCol="0">
            <a:spAutoFit/>
          </a:bodyPr>
          <a:lstStyle/>
          <a:p>
            <a:r>
              <a:rPr lang="cs-CZ" sz="2800" b="1"/>
              <a:t>Las Vegas</a:t>
            </a:r>
            <a:r>
              <a:rPr lang="cs-CZ" sz="2800"/>
              <a:t> </a:t>
            </a:r>
            <a:r>
              <a:rPr lang="cs-CZ" smtClean="0"/>
              <a:t>je </a:t>
            </a:r>
            <a:r>
              <a:rPr lang="cs-CZ"/>
              <a:t>největší město státu Nevada ve Spojených státech amerických. </a:t>
            </a:r>
            <a:r>
              <a:rPr lang="cs-CZ" smtClean="0"/>
              <a:t>Je </a:t>
            </a:r>
            <a:r>
              <a:rPr lang="cs-CZ"/>
              <a:t>především známé svým nočním životem ale také i zločinností. Srdcem Las Vegas je Las Vegas Boulevard, respektive jeho část nazývaná The Strip dlouhá 7,2 km. V této části se nachází většina hotelových komplexů, které jsou zároveň i obřími kasíny. Nachází se zde 18 z 25 největších hotelů na světě.</a:t>
            </a:r>
          </a:p>
        </p:txBody>
      </p:sp>
    </p:spTree>
    <p:extLst>
      <p:ext uri="{BB962C8B-B14F-4D97-AF65-F5344CB8AC3E}">
        <p14:creationId xmlns:p14="http://schemas.microsoft.com/office/powerpoint/2010/main" val="52725209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2" grpId="0" animBg="1"/>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lačítko akce: Začátek 3">
            <a:hlinkClick r:id="rId2" action="ppaction://hlinksldjump" highlightClick="1"/>
          </p:cNvPr>
          <p:cNvSpPr/>
          <p:nvPr/>
        </p:nvSpPr>
        <p:spPr>
          <a:xfrm>
            <a:off x="7308304" y="6060049"/>
            <a:ext cx="1512168" cy="642555"/>
          </a:xfrm>
          <a:prstGeom prst="actionButtonBeginning">
            <a:avLst/>
          </a:prstGeom>
          <a:solidFill>
            <a:schemeClr val="accent2"/>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Svislý svitek 4"/>
          <p:cNvSpPr/>
          <p:nvPr/>
        </p:nvSpPr>
        <p:spPr>
          <a:xfrm>
            <a:off x="7480337" y="116632"/>
            <a:ext cx="1656184" cy="1656184"/>
          </a:xfrm>
          <a:prstGeom prst="verticalScroll">
            <a:avLst/>
          </a:prstGeom>
          <a:solidFill>
            <a:schemeClr val="accent2"/>
          </a:solidFill>
          <a:ln>
            <a:solidFill>
              <a:srgbClr val="C0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extovéPole 5"/>
          <p:cNvSpPr txBox="1"/>
          <p:nvPr/>
        </p:nvSpPr>
        <p:spPr>
          <a:xfrm>
            <a:off x="5427912" y="116632"/>
            <a:ext cx="1008112" cy="276999"/>
          </a:xfrm>
          <a:prstGeom prst="rect">
            <a:avLst/>
          </a:prstGeom>
          <a:noFill/>
        </p:spPr>
        <p:txBody>
          <a:bodyPr wrap="square" rtlCol="0">
            <a:spAutoFit/>
          </a:bodyPr>
          <a:lstStyle/>
          <a:p>
            <a:r>
              <a:rPr lang="cs-CZ" sz="1200" smtClean="0"/>
              <a:t>obr.č.19</a:t>
            </a:r>
            <a:endParaRPr lang="cs-CZ" sz="1200"/>
          </a:p>
        </p:txBody>
      </p:sp>
      <p:pic>
        <p:nvPicPr>
          <p:cNvPr id="4098" name="Picture 2" descr="Soubor:ZabriskiePoint.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504" y="116632"/>
            <a:ext cx="5320408" cy="3990306"/>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107504" y="4293096"/>
            <a:ext cx="7056784" cy="1631216"/>
          </a:xfrm>
          <a:prstGeom prst="rect">
            <a:avLst/>
          </a:prstGeom>
          <a:noFill/>
          <a:ln>
            <a:solidFill>
              <a:schemeClr val="tx1"/>
            </a:solidFill>
          </a:ln>
        </p:spPr>
        <p:txBody>
          <a:bodyPr wrap="square" rtlCol="0">
            <a:spAutoFit/>
          </a:bodyPr>
          <a:lstStyle/>
          <a:p>
            <a:r>
              <a:rPr lang="cs-CZ" sz="2800" b="1"/>
              <a:t>Údolí </a:t>
            </a:r>
            <a:r>
              <a:rPr lang="cs-CZ" sz="2800" b="1" smtClean="0"/>
              <a:t>Smrti </a:t>
            </a:r>
            <a:r>
              <a:rPr lang="cs-CZ" smtClean="0"/>
              <a:t>(Death Valley), </a:t>
            </a:r>
            <a:r>
              <a:rPr lang="cs-CZ"/>
              <a:t>je údolí nácházející se ve Východní Kalifornii. Je to nejsušší, nejteplejší a nejníže položené místo Kalifornie, USA a celé Severní Ameriky. Zdejší solné jezero Badwater leží 86 metrů pod úrovní moře. Dne 3. července 2001 zde byla naměřena nejvyšší teplota v USA; 57,1 °C. Průměrné roční srážky jsou 50 mm. </a:t>
            </a:r>
          </a:p>
        </p:txBody>
      </p:sp>
    </p:spTree>
    <p:extLst>
      <p:ext uri="{BB962C8B-B14F-4D97-AF65-F5344CB8AC3E}">
        <p14:creationId xmlns:p14="http://schemas.microsoft.com/office/powerpoint/2010/main" val="245928463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2"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lačítko akce: Začátek 5">
            <a:hlinkClick r:id="rId2" action="ppaction://hlinksldjump" highlightClick="1"/>
          </p:cNvPr>
          <p:cNvSpPr/>
          <p:nvPr/>
        </p:nvSpPr>
        <p:spPr>
          <a:xfrm>
            <a:off x="7308304" y="6060049"/>
            <a:ext cx="1512168" cy="642555"/>
          </a:xfrm>
          <a:prstGeom prst="actionButtonBeginning">
            <a:avLst/>
          </a:prstGeom>
          <a:solidFill>
            <a:schemeClr val="accent2"/>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Svislý svitek 6"/>
          <p:cNvSpPr/>
          <p:nvPr/>
        </p:nvSpPr>
        <p:spPr>
          <a:xfrm>
            <a:off x="7480337" y="116632"/>
            <a:ext cx="1656184" cy="1656184"/>
          </a:xfrm>
          <a:prstGeom prst="verticalScroll">
            <a:avLst/>
          </a:prstGeom>
          <a:solidFill>
            <a:schemeClr val="accent2"/>
          </a:solidFill>
          <a:ln>
            <a:solidFill>
              <a:srgbClr val="C0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8" name="TextovéPole 7"/>
          <p:cNvSpPr txBox="1"/>
          <p:nvPr/>
        </p:nvSpPr>
        <p:spPr>
          <a:xfrm>
            <a:off x="107504" y="6060049"/>
            <a:ext cx="1008112" cy="276999"/>
          </a:xfrm>
          <a:prstGeom prst="rect">
            <a:avLst/>
          </a:prstGeom>
          <a:noFill/>
        </p:spPr>
        <p:txBody>
          <a:bodyPr wrap="square" rtlCol="0">
            <a:spAutoFit/>
          </a:bodyPr>
          <a:lstStyle/>
          <a:p>
            <a:r>
              <a:rPr lang="cs-CZ" sz="1200" smtClean="0"/>
              <a:t>obr.č.21</a:t>
            </a:r>
            <a:endParaRPr lang="cs-CZ" sz="1200"/>
          </a:p>
        </p:txBody>
      </p:sp>
      <p:sp>
        <p:nvSpPr>
          <p:cNvPr id="9" name="TextovéPole 8"/>
          <p:cNvSpPr txBox="1"/>
          <p:nvPr/>
        </p:nvSpPr>
        <p:spPr>
          <a:xfrm>
            <a:off x="107504" y="2210380"/>
            <a:ext cx="1008112" cy="276999"/>
          </a:xfrm>
          <a:prstGeom prst="rect">
            <a:avLst/>
          </a:prstGeom>
          <a:noFill/>
        </p:spPr>
        <p:txBody>
          <a:bodyPr wrap="square" rtlCol="0">
            <a:spAutoFit/>
          </a:bodyPr>
          <a:lstStyle/>
          <a:p>
            <a:r>
              <a:rPr lang="cs-CZ" sz="1200" smtClean="0"/>
              <a:t>obr.č.20</a:t>
            </a:r>
            <a:endParaRPr lang="cs-CZ" sz="1200"/>
          </a:p>
        </p:txBody>
      </p:sp>
      <p:pic>
        <p:nvPicPr>
          <p:cNvPr id="5122" name="Picture 2" descr="http://upload.wikimedia.org/wikipedia/commons/b/b1/Galapagos-satellite-2002.jpg?uselang=cs"/>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107504" y="152413"/>
            <a:ext cx="2663453" cy="1998401"/>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File:Iguanamarina.jpg">
            <a:hlinkClick r:id="rId4"/>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7504" y="3356992"/>
            <a:ext cx="3488844" cy="2616633"/>
          </a:xfrm>
          <a:prstGeom prst="rect">
            <a:avLst/>
          </a:prstGeom>
          <a:noFill/>
          <a:extLst>
            <a:ext uri="{909E8E84-426E-40DD-AFC4-6F175D3DCCD1}">
              <a14:hiddenFill xmlns:a14="http://schemas.microsoft.com/office/drawing/2010/main">
                <a:solidFill>
                  <a:srgbClr val="FFFFFF"/>
                </a:solidFill>
              </a14:hiddenFill>
            </a:ext>
          </a:extLst>
        </p:spPr>
      </p:pic>
      <p:pic>
        <p:nvPicPr>
          <p:cNvPr id="5126" name="Picture 6" descr="File:Harriet.jpg">
            <a:hlinkClick r:id="rId6"/>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2957781" y="506466"/>
            <a:ext cx="4517358" cy="2682183"/>
          </a:xfrm>
          <a:prstGeom prst="rect">
            <a:avLst/>
          </a:prstGeom>
          <a:noFill/>
          <a:extLst>
            <a:ext uri="{909E8E84-426E-40DD-AFC4-6F175D3DCCD1}">
              <a14:hiddenFill xmlns:a14="http://schemas.microsoft.com/office/drawing/2010/main">
                <a:solidFill>
                  <a:srgbClr val="FFFFFF"/>
                </a:solidFill>
              </a14:hiddenFill>
            </a:ext>
          </a:extLst>
        </p:spPr>
      </p:pic>
      <p:sp>
        <p:nvSpPr>
          <p:cNvPr id="10" name="TextovéPole 9"/>
          <p:cNvSpPr txBox="1"/>
          <p:nvPr/>
        </p:nvSpPr>
        <p:spPr>
          <a:xfrm>
            <a:off x="1949669" y="2946767"/>
            <a:ext cx="1008112" cy="276999"/>
          </a:xfrm>
          <a:prstGeom prst="rect">
            <a:avLst/>
          </a:prstGeom>
          <a:noFill/>
        </p:spPr>
        <p:txBody>
          <a:bodyPr wrap="square" rtlCol="0">
            <a:spAutoFit/>
          </a:bodyPr>
          <a:lstStyle/>
          <a:p>
            <a:r>
              <a:rPr lang="cs-CZ" sz="1200" smtClean="0"/>
              <a:t>obr.č.22</a:t>
            </a:r>
            <a:endParaRPr lang="cs-CZ" sz="1200"/>
          </a:p>
        </p:txBody>
      </p:sp>
      <p:sp>
        <p:nvSpPr>
          <p:cNvPr id="2" name="TextovéPole 1"/>
          <p:cNvSpPr txBox="1"/>
          <p:nvPr/>
        </p:nvSpPr>
        <p:spPr>
          <a:xfrm>
            <a:off x="3851920" y="3429000"/>
            <a:ext cx="4968552" cy="2123658"/>
          </a:xfrm>
          <a:prstGeom prst="rect">
            <a:avLst/>
          </a:prstGeom>
          <a:noFill/>
          <a:ln>
            <a:solidFill>
              <a:schemeClr val="tx1"/>
            </a:solidFill>
          </a:ln>
        </p:spPr>
        <p:txBody>
          <a:bodyPr wrap="square" rtlCol="0">
            <a:spAutoFit/>
          </a:bodyPr>
          <a:lstStyle/>
          <a:p>
            <a:r>
              <a:rPr lang="cs-CZ" sz="2400" b="1"/>
              <a:t>Galapágy</a:t>
            </a:r>
            <a:r>
              <a:rPr lang="cs-CZ"/>
              <a:t> </a:t>
            </a:r>
            <a:r>
              <a:rPr lang="cs-CZ" smtClean="0"/>
              <a:t>(</a:t>
            </a:r>
            <a:r>
              <a:rPr lang="cs-CZ"/>
              <a:t>tj. Galapážské souostroví) je název ekvádorského souostroví 19 sopečných ostrovů ve východní části Tichého oceánu asi 1000 km západně od pobřeží Ekvádoru. Jsou proslulé pouze na těchto ostrovech žijícími, zvláštními druhy zvířat, např. prehistoricky vyhlížejícími ještěry a obřími suchozemskými želvami.</a:t>
            </a:r>
          </a:p>
        </p:txBody>
      </p:sp>
    </p:spTree>
    <p:extLst>
      <p:ext uri="{BB962C8B-B14F-4D97-AF65-F5344CB8AC3E}">
        <p14:creationId xmlns:p14="http://schemas.microsoft.com/office/powerpoint/2010/main" val="1839415061"/>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bldLst>
      <p:bldP spid="2"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lačítko akce: Začátek 3">
            <a:hlinkClick r:id="rId2" action="ppaction://hlinksldjump" highlightClick="1"/>
          </p:cNvPr>
          <p:cNvSpPr/>
          <p:nvPr/>
        </p:nvSpPr>
        <p:spPr>
          <a:xfrm>
            <a:off x="7308304" y="6060049"/>
            <a:ext cx="1512168" cy="642555"/>
          </a:xfrm>
          <a:prstGeom prst="actionButtonBeginning">
            <a:avLst/>
          </a:prstGeom>
          <a:solidFill>
            <a:schemeClr val="accent2"/>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Svislý svitek 4"/>
          <p:cNvSpPr/>
          <p:nvPr/>
        </p:nvSpPr>
        <p:spPr>
          <a:xfrm>
            <a:off x="7480337" y="116632"/>
            <a:ext cx="1656184" cy="1656184"/>
          </a:xfrm>
          <a:prstGeom prst="verticalScroll">
            <a:avLst/>
          </a:prstGeom>
          <a:solidFill>
            <a:schemeClr val="accent2"/>
          </a:solidFill>
          <a:ln>
            <a:solidFill>
              <a:srgbClr val="C0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extovéPole 5"/>
          <p:cNvSpPr txBox="1"/>
          <p:nvPr/>
        </p:nvSpPr>
        <p:spPr>
          <a:xfrm>
            <a:off x="7056276" y="2571124"/>
            <a:ext cx="1008112" cy="276999"/>
          </a:xfrm>
          <a:prstGeom prst="rect">
            <a:avLst/>
          </a:prstGeom>
          <a:noFill/>
        </p:spPr>
        <p:txBody>
          <a:bodyPr wrap="square" rtlCol="0">
            <a:spAutoFit/>
          </a:bodyPr>
          <a:lstStyle/>
          <a:p>
            <a:r>
              <a:rPr lang="cs-CZ" sz="1200" smtClean="0"/>
              <a:t>obr.č.23</a:t>
            </a:r>
            <a:endParaRPr lang="cs-CZ" sz="1200"/>
          </a:p>
        </p:txBody>
      </p:sp>
      <p:pic>
        <p:nvPicPr>
          <p:cNvPr id="6146" name="Picture 2" descr="File:General sherman sequoia.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47864" y="232752"/>
            <a:ext cx="3635100" cy="2615371"/>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http://upload.wikimedia.org/wikipedia/commons/5/5a/General_Sherman_Tree_3.JP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79512" y="223355"/>
            <a:ext cx="3060204" cy="4575451"/>
          </a:xfrm>
          <a:prstGeom prst="rect">
            <a:avLst/>
          </a:prstGeom>
          <a:noFill/>
          <a:extLst>
            <a:ext uri="{909E8E84-426E-40DD-AFC4-6F175D3DCCD1}">
              <a14:hiddenFill xmlns:a14="http://schemas.microsoft.com/office/drawing/2010/main">
                <a:solidFill>
                  <a:srgbClr val="FFFFFF"/>
                </a:solidFill>
              </a14:hiddenFill>
            </a:ext>
          </a:extLst>
        </p:spPr>
      </p:pic>
      <p:sp>
        <p:nvSpPr>
          <p:cNvPr id="7" name="TextovéPole 6"/>
          <p:cNvSpPr txBox="1"/>
          <p:nvPr/>
        </p:nvSpPr>
        <p:spPr>
          <a:xfrm>
            <a:off x="179512" y="4859106"/>
            <a:ext cx="1008112" cy="276999"/>
          </a:xfrm>
          <a:prstGeom prst="rect">
            <a:avLst/>
          </a:prstGeom>
          <a:noFill/>
        </p:spPr>
        <p:txBody>
          <a:bodyPr wrap="square" rtlCol="0">
            <a:spAutoFit/>
          </a:bodyPr>
          <a:lstStyle/>
          <a:p>
            <a:r>
              <a:rPr lang="cs-CZ" sz="1200" smtClean="0"/>
              <a:t>obr.č.24</a:t>
            </a:r>
            <a:endParaRPr lang="cs-CZ" sz="1200"/>
          </a:p>
        </p:txBody>
      </p:sp>
      <p:sp>
        <p:nvSpPr>
          <p:cNvPr id="2" name="TextovéPole 1"/>
          <p:cNvSpPr txBox="1"/>
          <p:nvPr/>
        </p:nvSpPr>
        <p:spPr>
          <a:xfrm>
            <a:off x="3347864" y="2996952"/>
            <a:ext cx="5328592" cy="3016210"/>
          </a:xfrm>
          <a:prstGeom prst="rect">
            <a:avLst/>
          </a:prstGeom>
          <a:noFill/>
          <a:ln>
            <a:solidFill>
              <a:schemeClr val="tx1"/>
            </a:solidFill>
          </a:ln>
        </p:spPr>
        <p:txBody>
          <a:bodyPr wrap="square" rtlCol="0">
            <a:spAutoFit/>
          </a:bodyPr>
          <a:lstStyle/>
          <a:p>
            <a:r>
              <a:rPr lang="cs-CZ" sz="2800" b="1"/>
              <a:t>Národní park Sequoia</a:t>
            </a:r>
            <a:r>
              <a:rPr lang="cs-CZ" sz="2800"/>
              <a:t> </a:t>
            </a:r>
            <a:r>
              <a:rPr lang="cs-CZ"/>
              <a:t>(anglicky Sequoia National Park</a:t>
            </a:r>
            <a:r>
              <a:rPr lang="cs-CZ" i="1"/>
              <a:t>)</a:t>
            </a:r>
            <a:r>
              <a:rPr lang="cs-CZ"/>
              <a:t> je národní park v jižní Sierra Nevadě, východně od kalifornského města Visalia ve Spojených státech. Byl založen v roce 1890 jako druhý národní park Spojených států po </a:t>
            </a:r>
            <a:r>
              <a:rPr lang="cs-CZ" smtClean="0"/>
              <a:t>Yellowstonu</a:t>
            </a:r>
            <a:r>
              <a:rPr lang="cs-CZ"/>
              <a:t>. Park nejvíce proslavily lesy sekvojovců obrovských včetně stromu generála Shermana, jednoho z největších stromů na Zemi. Strom generála Shermana roste v Obřím </a:t>
            </a:r>
            <a:r>
              <a:rPr lang="cs-CZ" smtClean="0"/>
              <a:t>lese, kde </a:t>
            </a:r>
            <a:r>
              <a:rPr lang="cs-CZ"/>
              <a:t>najdeme pět z deseti největších stromů na světě, pokud jde o objem dřeva. </a:t>
            </a:r>
          </a:p>
        </p:txBody>
      </p:sp>
    </p:spTree>
    <p:extLst>
      <p:ext uri="{BB962C8B-B14F-4D97-AF65-F5344CB8AC3E}">
        <p14:creationId xmlns:p14="http://schemas.microsoft.com/office/powerpoint/2010/main" val="358739350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2" grpId="0" animBg="1"/>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lačítko akce: Začátek 3">
            <a:hlinkClick r:id="rId2" action="ppaction://hlinksldjump" highlightClick="1"/>
          </p:cNvPr>
          <p:cNvSpPr/>
          <p:nvPr/>
        </p:nvSpPr>
        <p:spPr>
          <a:xfrm>
            <a:off x="7308304" y="6060049"/>
            <a:ext cx="1512168" cy="642555"/>
          </a:xfrm>
          <a:prstGeom prst="actionButtonBeginning">
            <a:avLst/>
          </a:prstGeom>
          <a:solidFill>
            <a:schemeClr val="accent2"/>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Svislý svitek 4"/>
          <p:cNvSpPr/>
          <p:nvPr/>
        </p:nvSpPr>
        <p:spPr>
          <a:xfrm>
            <a:off x="7480337" y="116632"/>
            <a:ext cx="1656184" cy="1656184"/>
          </a:xfrm>
          <a:prstGeom prst="verticalScroll">
            <a:avLst/>
          </a:prstGeom>
          <a:solidFill>
            <a:schemeClr val="accent2"/>
          </a:solidFill>
          <a:ln>
            <a:solidFill>
              <a:srgbClr val="C0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extovéPole 5"/>
          <p:cNvSpPr txBox="1"/>
          <p:nvPr/>
        </p:nvSpPr>
        <p:spPr>
          <a:xfrm>
            <a:off x="7812360" y="3849634"/>
            <a:ext cx="1008112" cy="276999"/>
          </a:xfrm>
          <a:prstGeom prst="rect">
            <a:avLst/>
          </a:prstGeom>
          <a:noFill/>
        </p:spPr>
        <p:txBody>
          <a:bodyPr wrap="square" rtlCol="0">
            <a:spAutoFit/>
          </a:bodyPr>
          <a:lstStyle/>
          <a:p>
            <a:r>
              <a:rPr lang="cs-CZ" sz="1200" smtClean="0"/>
              <a:t>obr.č.25</a:t>
            </a:r>
            <a:endParaRPr lang="cs-CZ" sz="1200"/>
          </a:p>
        </p:txBody>
      </p:sp>
      <p:pic>
        <p:nvPicPr>
          <p:cNvPr id="7170" name="Picture 2" descr="File:Pano Manhattan2007 amk.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9512" y="1916832"/>
            <a:ext cx="7620000" cy="2209801"/>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179512" y="4196149"/>
            <a:ext cx="7128792" cy="2585323"/>
          </a:xfrm>
          <a:prstGeom prst="rect">
            <a:avLst/>
          </a:prstGeom>
          <a:noFill/>
          <a:ln>
            <a:solidFill>
              <a:schemeClr val="tx1"/>
            </a:solidFill>
          </a:ln>
        </p:spPr>
        <p:txBody>
          <a:bodyPr wrap="square" rtlCol="0">
            <a:spAutoFit/>
          </a:bodyPr>
          <a:lstStyle/>
          <a:p>
            <a:r>
              <a:rPr lang="cs-CZ" b="1"/>
              <a:t>New York</a:t>
            </a:r>
            <a:r>
              <a:rPr lang="cs-CZ"/>
              <a:t> </a:t>
            </a:r>
            <a:r>
              <a:rPr lang="cs-CZ" smtClean="0"/>
              <a:t>je </a:t>
            </a:r>
            <a:r>
              <a:rPr lang="cs-CZ"/>
              <a:t>nejlidnatější město Spojených států a jeho metropolitní oblast patří mezi nejlidnatější na světě. (8 175 133, 18 897 109 </a:t>
            </a:r>
            <a:r>
              <a:rPr lang="cs-CZ" smtClean="0"/>
              <a:t>– aglomerace, 2010). Město </a:t>
            </a:r>
            <a:r>
              <a:rPr lang="cs-CZ"/>
              <a:t>bylo založeno Nizozemci v roce 1625 a od roku 1790 je největším městem Spojených států. New York byl také prvním hlavním městem Spojených států po přijetí </a:t>
            </a:r>
            <a:r>
              <a:rPr lang="cs-CZ" smtClean="0"/>
              <a:t>Ústavy.</a:t>
            </a:r>
            <a:r>
              <a:rPr lang="cs-CZ" baseline="30000"/>
              <a:t> </a:t>
            </a:r>
            <a:r>
              <a:rPr lang="cs-CZ" smtClean="0"/>
              <a:t>V </a:t>
            </a:r>
            <a:r>
              <a:rPr lang="cs-CZ"/>
              <a:t>současnosti je jedním ze světových center obchodu a finančnictví. New York má také celosvětový vliv v oblasti médií, politiky, vzdělání, zábavy, umění, módy a reklamy. Je i ohniskem mezinárodních vztahů a diplomacie, neboť se zde nachází sídlo Organizace spojených národů.</a:t>
            </a:r>
          </a:p>
        </p:txBody>
      </p:sp>
    </p:spTree>
    <p:extLst>
      <p:ext uri="{BB962C8B-B14F-4D97-AF65-F5344CB8AC3E}">
        <p14:creationId xmlns:p14="http://schemas.microsoft.com/office/powerpoint/2010/main" val="895380419"/>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2" grpId="0" animBg="1"/>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lačítko akce: Začátek 3">
            <a:hlinkClick r:id="rId2" action="ppaction://hlinksldjump" highlightClick="1"/>
          </p:cNvPr>
          <p:cNvSpPr/>
          <p:nvPr/>
        </p:nvSpPr>
        <p:spPr>
          <a:xfrm>
            <a:off x="7552345" y="6060049"/>
            <a:ext cx="1512168" cy="642555"/>
          </a:xfrm>
          <a:prstGeom prst="actionButtonBeginning">
            <a:avLst/>
          </a:prstGeom>
          <a:solidFill>
            <a:schemeClr val="accent2"/>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Svislý svitek 4"/>
          <p:cNvSpPr/>
          <p:nvPr/>
        </p:nvSpPr>
        <p:spPr>
          <a:xfrm>
            <a:off x="7480337" y="116632"/>
            <a:ext cx="1656184" cy="1656184"/>
          </a:xfrm>
          <a:prstGeom prst="verticalScroll">
            <a:avLst/>
          </a:prstGeom>
          <a:solidFill>
            <a:schemeClr val="accent2"/>
          </a:solidFill>
          <a:ln>
            <a:solidFill>
              <a:srgbClr val="C0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extovéPole 5"/>
          <p:cNvSpPr txBox="1"/>
          <p:nvPr/>
        </p:nvSpPr>
        <p:spPr>
          <a:xfrm>
            <a:off x="5966520" y="260648"/>
            <a:ext cx="1008112" cy="276999"/>
          </a:xfrm>
          <a:prstGeom prst="rect">
            <a:avLst/>
          </a:prstGeom>
          <a:noFill/>
        </p:spPr>
        <p:txBody>
          <a:bodyPr wrap="square" rtlCol="0">
            <a:spAutoFit/>
          </a:bodyPr>
          <a:lstStyle/>
          <a:p>
            <a:r>
              <a:rPr lang="cs-CZ" sz="1200" smtClean="0"/>
              <a:t>obr.č.26</a:t>
            </a:r>
            <a:endParaRPr lang="cs-CZ" sz="1200"/>
          </a:p>
        </p:txBody>
      </p:sp>
      <p:pic>
        <p:nvPicPr>
          <p:cNvPr id="8194" name="Picture 2" descr="http://upload.wikimedia.org/wikipedia/commons/e/ee/SouthPorticoChristmas.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7504" y="116632"/>
            <a:ext cx="5715000" cy="3686175"/>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61863" y="3933056"/>
            <a:ext cx="7418473" cy="2893100"/>
          </a:xfrm>
          <a:prstGeom prst="rect">
            <a:avLst/>
          </a:prstGeom>
          <a:noFill/>
          <a:ln>
            <a:solidFill>
              <a:schemeClr val="tx1"/>
            </a:solidFill>
          </a:ln>
        </p:spPr>
        <p:txBody>
          <a:bodyPr wrap="square" rtlCol="0">
            <a:spAutoFit/>
          </a:bodyPr>
          <a:lstStyle/>
          <a:p>
            <a:r>
              <a:rPr lang="cs-CZ" sz="2000" b="1"/>
              <a:t>Bílý dům </a:t>
            </a:r>
            <a:r>
              <a:rPr lang="cs-CZ"/>
              <a:t>je oficiálním sídlem a pracovištěm prezidenta Spojených států amerických, se kterým zde žije jeho rodina.</a:t>
            </a:r>
          </a:p>
          <a:p>
            <a:r>
              <a:rPr lang="cs-CZ" smtClean="0"/>
              <a:t>Stojí </a:t>
            </a:r>
            <a:r>
              <a:rPr lang="cs-CZ"/>
              <a:t>v městě Washington, </a:t>
            </a:r>
            <a:r>
              <a:rPr lang="cs-CZ" smtClean="0"/>
              <a:t>D.C. </a:t>
            </a:r>
            <a:r>
              <a:rPr lang="cs-CZ"/>
              <a:t>Termín Bílý dům se běžně používá nejen pro samotnou stavbu, ale i pro administrativu prezidenta USA. Dům je starý více jak 200 let, prvním prezidentem, který sídlil v Bílém domě byl John Adams, který byl druhým prezidentem USA. Výstavba Bílého domu začala 13. 10. v roce 1792 a od této doby proběhlo mnoho renovací. </a:t>
            </a:r>
            <a:r>
              <a:rPr lang="cs-CZ" smtClean="0"/>
              <a:t>Je </a:t>
            </a:r>
            <a:r>
              <a:rPr lang="cs-CZ"/>
              <a:t>zde muzeum americké historie se sbírkou prezidentských portrétů. Dnes Bílý dům obsahuje i lékařskou a zubní ordinaci, televizní studio, solárium, vnitřní bazén a úkryt proti jaderným bombám. Nyní v něm bydlí 44. prezident USA Barack Obama.</a:t>
            </a:r>
          </a:p>
        </p:txBody>
      </p:sp>
    </p:spTree>
    <p:extLst>
      <p:ext uri="{BB962C8B-B14F-4D97-AF65-F5344CB8AC3E}">
        <p14:creationId xmlns:p14="http://schemas.microsoft.com/office/powerpoint/2010/main" val="238793848"/>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2" grpId="0" animBg="1"/>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lačítko akce: Začátek 3">
            <a:hlinkClick r:id="rId2" action="ppaction://hlinksldjump" highlightClick="1"/>
          </p:cNvPr>
          <p:cNvSpPr/>
          <p:nvPr/>
        </p:nvSpPr>
        <p:spPr>
          <a:xfrm>
            <a:off x="7308304" y="6060049"/>
            <a:ext cx="1512168" cy="642555"/>
          </a:xfrm>
          <a:prstGeom prst="actionButtonBeginning">
            <a:avLst/>
          </a:prstGeom>
          <a:solidFill>
            <a:schemeClr val="accent2"/>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Svislý svitek 4"/>
          <p:cNvSpPr/>
          <p:nvPr/>
        </p:nvSpPr>
        <p:spPr>
          <a:xfrm>
            <a:off x="7480337" y="116632"/>
            <a:ext cx="1656184" cy="1656184"/>
          </a:xfrm>
          <a:prstGeom prst="verticalScroll">
            <a:avLst/>
          </a:prstGeom>
          <a:solidFill>
            <a:schemeClr val="accent2"/>
          </a:solidFill>
          <a:ln>
            <a:solidFill>
              <a:srgbClr val="C0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extovéPole 5"/>
          <p:cNvSpPr txBox="1"/>
          <p:nvPr/>
        </p:nvSpPr>
        <p:spPr>
          <a:xfrm>
            <a:off x="4241812" y="228528"/>
            <a:ext cx="1008112" cy="276999"/>
          </a:xfrm>
          <a:prstGeom prst="rect">
            <a:avLst/>
          </a:prstGeom>
          <a:noFill/>
        </p:spPr>
        <p:txBody>
          <a:bodyPr wrap="square" rtlCol="0">
            <a:spAutoFit/>
          </a:bodyPr>
          <a:lstStyle/>
          <a:p>
            <a:r>
              <a:rPr lang="cs-CZ" sz="1200" smtClean="0"/>
              <a:t>obr.č.27</a:t>
            </a:r>
            <a:endParaRPr lang="cs-CZ" sz="1200"/>
          </a:p>
        </p:txBody>
      </p:sp>
      <p:pic>
        <p:nvPicPr>
          <p:cNvPr id="9218" name="Picture 2" descr="Soubor:Sthelens1.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9662" y="221937"/>
            <a:ext cx="3919136" cy="2650316"/>
          </a:xfrm>
          <a:prstGeom prst="rect">
            <a:avLst/>
          </a:prstGeom>
          <a:noFill/>
          <a:extLst>
            <a:ext uri="{909E8E84-426E-40DD-AFC4-6F175D3DCCD1}">
              <a14:hiddenFill xmlns:a14="http://schemas.microsoft.com/office/drawing/2010/main">
                <a:solidFill>
                  <a:srgbClr val="FFFFFF"/>
                </a:solidFill>
              </a14:hiddenFill>
            </a:ext>
          </a:extLst>
        </p:spPr>
      </p:pic>
      <p:pic>
        <p:nvPicPr>
          <p:cNvPr id="9220" name="Picture 4" descr="Soubor:MSH80 st helens from johnston ridge 09-10-80.jpg">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8762" y="3531408"/>
            <a:ext cx="3919136" cy="2630720"/>
          </a:xfrm>
          <a:prstGeom prst="rect">
            <a:avLst/>
          </a:prstGeom>
          <a:noFill/>
          <a:extLst>
            <a:ext uri="{909E8E84-426E-40DD-AFC4-6F175D3DCCD1}">
              <a14:hiddenFill xmlns:a14="http://schemas.microsoft.com/office/drawing/2010/main">
                <a:solidFill>
                  <a:srgbClr val="FFFFFF"/>
                </a:solidFill>
              </a14:hiddenFill>
            </a:ext>
          </a:extLst>
        </p:spPr>
      </p:pic>
      <p:sp>
        <p:nvSpPr>
          <p:cNvPr id="7" name="TextovéPole 6"/>
          <p:cNvSpPr txBox="1"/>
          <p:nvPr/>
        </p:nvSpPr>
        <p:spPr>
          <a:xfrm>
            <a:off x="4123787" y="5921549"/>
            <a:ext cx="1008112" cy="276999"/>
          </a:xfrm>
          <a:prstGeom prst="rect">
            <a:avLst/>
          </a:prstGeom>
          <a:noFill/>
        </p:spPr>
        <p:txBody>
          <a:bodyPr wrap="square" rtlCol="0">
            <a:spAutoFit/>
          </a:bodyPr>
          <a:lstStyle/>
          <a:p>
            <a:r>
              <a:rPr lang="cs-CZ" sz="1200" smtClean="0"/>
              <a:t>obr.č.28</a:t>
            </a:r>
            <a:endParaRPr lang="cs-CZ" sz="1200"/>
          </a:p>
        </p:txBody>
      </p:sp>
      <p:pic>
        <p:nvPicPr>
          <p:cNvPr id="9222" name="Picture 6" descr="File:Mount St Helens4.jpg">
            <a:hlinkClick r:id="rId7"/>
          </p:cNvPr>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4241812" y="673877"/>
            <a:ext cx="2930503" cy="2197877"/>
          </a:xfrm>
          <a:prstGeom prst="rect">
            <a:avLst/>
          </a:prstGeom>
          <a:noFill/>
          <a:extLst>
            <a:ext uri="{909E8E84-426E-40DD-AFC4-6F175D3DCCD1}">
              <a14:hiddenFill xmlns:a14="http://schemas.microsoft.com/office/drawing/2010/main">
                <a:solidFill>
                  <a:srgbClr val="FFFFFF"/>
                </a:solidFill>
              </a14:hiddenFill>
            </a:ext>
          </a:extLst>
        </p:spPr>
      </p:pic>
      <p:sp>
        <p:nvSpPr>
          <p:cNvPr id="9" name="TextovéPole 8"/>
          <p:cNvSpPr txBox="1"/>
          <p:nvPr/>
        </p:nvSpPr>
        <p:spPr>
          <a:xfrm>
            <a:off x="7237423" y="2594755"/>
            <a:ext cx="1088451" cy="276999"/>
          </a:xfrm>
          <a:prstGeom prst="rect">
            <a:avLst/>
          </a:prstGeom>
          <a:noFill/>
        </p:spPr>
        <p:txBody>
          <a:bodyPr wrap="square" rtlCol="0">
            <a:spAutoFit/>
          </a:bodyPr>
          <a:lstStyle/>
          <a:p>
            <a:r>
              <a:rPr lang="cs-CZ" sz="1200" smtClean="0"/>
              <a:t>obr.č.29</a:t>
            </a:r>
            <a:endParaRPr lang="cs-CZ" sz="1200"/>
          </a:p>
        </p:txBody>
      </p:sp>
      <p:sp>
        <p:nvSpPr>
          <p:cNvPr id="2" name="TextovéPole 1"/>
          <p:cNvSpPr txBox="1"/>
          <p:nvPr/>
        </p:nvSpPr>
        <p:spPr>
          <a:xfrm>
            <a:off x="4355976" y="3068960"/>
            <a:ext cx="4464496" cy="2462213"/>
          </a:xfrm>
          <a:prstGeom prst="rect">
            <a:avLst/>
          </a:prstGeom>
          <a:noFill/>
          <a:ln>
            <a:solidFill>
              <a:schemeClr val="tx1"/>
            </a:solidFill>
          </a:ln>
        </p:spPr>
        <p:txBody>
          <a:bodyPr wrap="square" rtlCol="0">
            <a:spAutoFit/>
          </a:bodyPr>
          <a:lstStyle/>
          <a:p>
            <a:r>
              <a:rPr lang="cs-CZ" sz="2800" b="1"/>
              <a:t>Hora St. Helens</a:t>
            </a:r>
            <a:r>
              <a:rPr lang="cs-CZ" sz="2800"/>
              <a:t> </a:t>
            </a:r>
            <a:r>
              <a:rPr lang="cs-CZ"/>
              <a:t>(anglicky </a:t>
            </a:r>
            <a:r>
              <a:rPr lang="cs-CZ" b="1"/>
              <a:t>Mount St. </a:t>
            </a:r>
            <a:r>
              <a:rPr lang="cs-CZ" b="1" smtClean="0"/>
              <a:t>Helens</a:t>
            </a:r>
            <a:r>
              <a:rPr lang="cs-CZ" smtClean="0"/>
              <a:t>) je </a:t>
            </a:r>
            <a:r>
              <a:rPr lang="cs-CZ"/>
              <a:t>stratovulkán nacházející se v severní části Kaskádového pohoří ve státě Washington, USA. Je tvořena směsí lávy a sopečného prachu. Byla pojmenována po britském diplomatovi, lordu St Helensovi. Sopka je jedním ze 160 aktivních vulkánů z tzv. skupiny Pacifického kruhu ohně.</a:t>
            </a:r>
          </a:p>
        </p:txBody>
      </p:sp>
      <p:sp>
        <p:nvSpPr>
          <p:cNvPr id="3" name="TextovéPole 2"/>
          <p:cNvSpPr txBox="1"/>
          <p:nvPr/>
        </p:nvSpPr>
        <p:spPr>
          <a:xfrm>
            <a:off x="199662" y="2941513"/>
            <a:ext cx="2140090" cy="523220"/>
          </a:xfrm>
          <a:prstGeom prst="rect">
            <a:avLst/>
          </a:prstGeom>
          <a:noFill/>
          <a:ln>
            <a:solidFill>
              <a:schemeClr val="tx1"/>
            </a:solidFill>
          </a:ln>
        </p:spPr>
        <p:txBody>
          <a:bodyPr wrap="square" rtlCol="0">
            <a:spAutoFit/>
          </a:bodyPr>
          <a:lstStyle/>
          <a:p>
            <a:r>
              <a:rPr lang="cs-CZ" sz="1400"/>
              <a:t>Mount St. Helens den před erupcí v roce </a:t>
            </a:r>
            <a:r>
              <a:rPr lang="cs-CZ" sz="1400" smtClean="0"/>
              <a:t>1980.</a:t>
            </a:r>
            <a:endParaRPr lang="cs-CZ" sz="1400"/>
          </a:p>
        </p:txBody>
      </p:sp>
      <p:sp>
        <p:nvSpPr>
          <p:cNvPr id="8" name="TextovéPole 7"/>
          <p:cNvSpPr txBox="1"/>
          <p:nvPr/>
        </p:nvSpPr>
        <p:spPr>
          <a:xfrm>
            <a:off x="168762" y="6179384"/>
            <a:ext cx="5516389" cy="523220"/>
          </a:xfrm>
          <a:prstGeom prst="rect">
            <a:avLst/>
          </a:prstGeom>
          <a:noFill/>
          <a:ln>
            <a:solidFill>
              <a:schemeClr val="tx1"/>
            </a:solidFill>
          </a:ln>
        </p:spPr>
        <p:txBody>
          <a:bodyPr wrap="square" rtlCol="0">
            <a:spAutoFit/>
          </a:bodyPr>
          <a:lstStyle/>
          <a:p>
            <a:r>
              <a:rPr lang="cs-CZ" sz="1400"/>
              <a:t>Mount St. Helens čtyři měsíce po erupci, foceno zhruba ze stejného </a:t>
            </a:r>
            <a:r>
              <a:rPr lang="cs-CZ" sz="1400" smtClean="0"/>
              <a:t>místa jako fotografie výše.</a:t>
            </a:r>
            <a:endParaRPr lang="cs-CZ" sz="1400"/>
          </a:p>
        </p:txBody>
      </p:sp>
    </p:spTree>
    <p:extLst>
      <p:ext uri="{BB962C8B-B14F-4D97-AF65-F5344CB8AC3E}">
        <p14:creationId xmlns:p14="http://schemas.microsoft.com/office/powerpoint/2010/main" val="151119905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grpId="0" nodeType="after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ppt_x"/>
                                          </p:val>
                                        </p:tav>
                                        <p:tav tm="100000">
                                          <p:val>
                                            <p:strVal val="#ppt_x"/>
                                          </p:val>
                                        </p:tav>
                                      </p:tavLst>
                                    </p:anim>
                                    <p:anim calcmode="lin" valueType="num">
                                      <p:cBhvr additive="base">
                                        <p:cTn id="13" dur="500" fill="hold"/>
                                        <p:tgtEl>
                                          <p:spTgt spid="8"/>
                                        </p:tgtEl>
                                        <p:attrNameLst>
                                          <p:attrName>ppt_y</p:attrName>
                                        </p:attrNameLst>
                                      </p:cBhvr>
                                      <p:tavLst>
                                        <p:tav tm="0">
                                          <p:val>
                                            <p:strVal val="1+#ppt_h/2"/>
                                          </p:val>
                                        </p:tav>
                                        <p:tav tm="100000">
                                          <p:val>
                                            <p:strVal val="#ppt_y"/>
                                          </p:val>
                                        </p:tav>
                                      </p:tavLst>
                                    </p:anim>
                                  </p:childTnLst>
                                </p:cTn>
                              </p:par>
                              <p:par>
                                <p:cTn id="14" presetID="2" presetClass="entr" presetSubtype="4" fill="hold" grpId="0" nodeType="withEffect">
                                  <p:stCondLst>
                                    <p:cond delay="0"/>
                                  </p:stCondLst>
                                  <p:childTnLst>
                                    <p:set>
                                      <p:cBhvr>
                                        <p:cTn id="15" dur="1" fill="hold">
                                          <p:stCondLst>
                                            <p:cond delay="0"/>
                                          </p:stCondLst>
                                        </p:cTn>
                                        <p:tgtEl>
                                          <p:spTgt spid="3"/>
                                        </p:tgtEl>
                                        <p:attrNameLst>
                                          <p:attrName>style.visibility</p:attrName>
                                        </p:attrNameLst>
                                      </p:cBhvr>
                                      <p:to>
                                        <p:strVal val="visible"/>
                                      </p:to>
                                    </p:set>
                                    <p:anim calcmode="lin" valueType="num">
                                      <p:cBhvr additive="base">
                                        <p:cTn id="16" dur="500" fill="hold"/>
                                        <p:tgtEl>
                                          <p:spTgt spid="3"/>
                                        </p:tgtEl>
                                        <p:attrNameLst>
                                          <p:attrName>ppt_x</p:attrName>
                                        </p:attrNameLst>
                                      </p:cBhvr>
                                      <p:tavLst>
                                        <p:tav tm="0">
                                          <p:val>
                                            <p:strVal val="#ppt_x"/>
                                          </p:val>
                                        </p:tav>
                                        <p:tav tm="100000">
                                          <p:val>
                                            <p:strVal val="#ppt_x"/>
                                          </p:val>
                                        </p:tav>
                                      </p:tavLst>
                                    </p:anim>
                                    <p:anim calcmode="lin" valueType="num">
                                      <p:cBhvr additive="base">
                                        <p:cTn id="17"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2" grpId="0" animBg="1"/>
      <p:bldP spid="3" grpId="0" animBg="1"/>
      <p:bldP spid="8"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lačítko akce: Začátek 5">
            <a:hlinkClick r:id="rId2" action="ppaction://hlinksldjump" highlightClick="1"/>
          </p:cNvPr>
          <p:cNvSpPr/>
          <p:nvPr/>
        </p:nvSpPr>
        <p:spPr>
          <a:xfrm>
            <a:off x="7308304" y="6060049"/>
            <a:ext cx="1512168" cy="642555"/>
          </a:xfrm>
          <a:prstGeom prst="actionButtonBeginning">
            <a:avLst/>
          </a:prstGeom>
          <a:solidFill>
            <a:schemeClr val="accent2"/>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Svislý svitek 6"/>
          <p:cNvSpPr/>
          <p:nvPr/>
        </p:nvSpPr>
        <p:spPr>
          <a:xfrm>
            <a:off x="7480337" y="116632"/>
            <a:ext cx="1656184" cy="1656184"/>
          </a:xfrm>
          <a:prstGeom prst="verticalScroll">
            <a:avLst/>
          </a:prstGeom>
          <a:solidFill>
            <a:schemeClr val="accent2"/>
          </a:solidFill>
          <a:ln>
            <a:solidFill>
              <a:srgbClr val="C0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8" name="TextovéPole 7"/>
          <p:cNvSpPr txBox="1"/>
          <p:nvPr/>
        </p:nvSpPr>
        <p:spPr>
          <a:xfrm>
            <a:off x="351578" y="6381326"/>
            <a:ext cx="1008112" cy="276999"/>
          </a:xfrm>
          <a:prstGeom prst="rect">
            <a:avLst/>
          </a:prstGeom>
          <a:noFill/>
        </p:spPr>
        <p:txBody>
          <a:bodyPr wrap="square" rtlCol="0">
            <a:spAutoFit/>
          </a:bodyPr>
          <a:lstStyle/>
          <a:p>
            <a:r>
              <a:rPr lang="cs-CZ" sz="1200" smtClean="0"/>
              <a:t>obr.č.31</a:t>
            </a:r>
            <a:endParaRPr lang="cs-CZ" sz="1200"/>
          </a:p>
        </p:txBody>
      </p:sp>
      <p:sp>
        <p:nvSpPr>
          <p:cNvPr id="9" name="TextovéPole 8"/>
          <p:cNvSpPr txBox="1"/>
          <p:nvPr/>
        </p:nvSpPr>
        <p:spPr>
          <a:xfrm>
            <a:off x="5004048" y="260648"/>
            <a:ext cx="1008112" cy="276999"/>
          </a:xfrm>
          <a:prstGeom prst="rect">
            <a:avLst/>
          </a:prstGeom>
          <a:noFill/>
        </p:spPr>
        <p:txBody>
          <a:bodyPr wrap="square" rtlCol="0">
            <a:spAutoFit/>
          </a:bodyPr>
          <a:lstStyle/>
          <a:p>
            <a:r>
              <a:rPr lang="cs-CZ" sz="1200" smtClean="0"/>
              <a:t>obr.č.30</a:t>
            </a:r>
            <a:endParaRPr lang="cs-CZ" sz="1200"/>
          </a:p>
        </p:txBody>
      </p:sp>
      <p:pic>
        <p:nvPicPr>
          <p:cNvPr id="10242" name="Picture 2" descr="File:Everglades swamp.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1578" y="253146"/>
            <a:ext cx="4539874" cy="3404906"/>
          </a:xfrm>
          <a:prstGeom prst="rect">
            <a:avLst/>
          </a:prstGeom>
          <a:noFill/>
          <a:extLst>
            <a:ext uri="{909E8E84-426E-40DD-AFC4-6F175D3DCCD1}">
              <a14:hiddenFill xmlns:a14="http://schemas.microsoft.com/office/drawing/2010/main">
                <a:solidFill>
                  <a:srgbClr val="FFFFFF"/>
                </a:solidFill>
              </a14:hiddenFill>
            </a:ext>
          </a:extLst>
        </p:spPr>
      </p:pic>
      <p:pic>
        <p:nvPicPr>
          <p:cNvPr id="10244" name="Picture 4" descr="File:Everglades Alligator1.jpg">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43608" y="3798514"/>
            <a:ext cx="4114684" cy="2741409"/>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5292080" y="1955599"/>
            <a:ext cx="3528392" cy="3016210"/>
          </a:xfrm>
          <a:prstGeom prst="rect">
            <a:avLst/>
          </a:prstGeom>
          <a:noFill/>
          <a:ln>
            <a:solidFill>
              <a:schemeClr val="tx1"/>
            </a:solidFill>
          </a:ln>
        </p:spPr>
        <p:txBody>
          <a:bodyPr wrap="square" rtlCol="0">
            <a:spAutoFit/>
          </a:bodyPr>
          <a:lstStyle/>
          <a:p>
            <a:r>
              <a:rPr lang="cs-CZ" sz="2800" b="1"/>
              <a:t>Everglades</a:t>
            </a:r>
            <a:r>
              <a:rPr lang="cs-CZ"/>
              <a:t> je národní park v jižní části Floridy (USA), známý především svými rozsáhlými mokřinami a specifickou faunou i flórou. </a:t>
            </a:r>
            <a:r>
              <a:rPr lang="cs-CZ" smtClean="0"/>
              <a:t>Nejznámější </a:t>
            </a:r>
            <a:r>
              <a:rPr lang="cs-CZ"/>
              <a:t>jsou Everglades především díky aligátorům, krokodýlům, kriticky ohrožené floridské pumě, ale i vodnímu ptactvu, které je v tomto parku značně rozšířené.</a:t>
            </a:r>
          </a:p>
        </p:txBody>
      </p:sp>
    </p:spTree>
    <p:extLst>
      <p:ext uri="{BB962C8B-B14F-4D97-AF65-F5344CB8AC3E}">
        <p14:creationId xmlns:p14="http://schemas.microsoft.com/office/powerpoint/2010/main" val="4134521690"/>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bldLst>
      <p:bldP spid="2" grpId="0" animBg="1"/>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lačítko akce: Začátek 3">
            <a:hlinkClick r:id="rId2" action="ppaction://hlinksldjump" highlightClick="1"/>
          </p:cNvPr>
          <p:cNvSpPr/>
          <p:nvPr/>
        </p:nvSpPr>
        <p:spPr>
          <a:xfrm>
            <a:off x="7308304" y="6060049"/>
            <a:ext cx="1512168" cy="642555"/>
          </a:xfrm>
          <a:prstGeom prst="actionButtonBeginning">
            <a:avLst/>
          </a:prstGeom>
          <a:solidFill>
            <a:schemeClr val="accent2"/>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Svislý svitek 4"/>
          <p:cNvSpPr/>
          <p:nvPr/>
        </p:nvSpPr>
        <p:spPr>
          <a:xfrm>
            <a:off x="7480337" y="116632"/>
            <a:ext cx="1656184" cy="1656184"/>
          </a:xfrm>
          <a:prstGeom prst="verticalScroll">
            <a:avLst/>
          </a:prstGeom>
          <a:solidFill>
            <a:schemeClr val="accent2"/>
          </a:solidFill>
          <a:ln>
            <a:solidFill>
              <a:srgbClr val="C0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extovéPole 5"/>
          <p:cNvSpPr txBox="1"/>
          <p:nvPr/>
        </p:nvSpPr>
        <p:spPr>
          <a:xfrm>
            <a:off x="59756" y="4442628"/>
            <a:ext cx="1008112" cy="276999"/>
          </a:xfrm>
          <a:prstGeom prst="rect">
            <a:avLst/>
          </a:prstGeom>
          <a:noFill/>
        </p:spPr>
        <p:txBody>
          <a:bodyPr wrap="square" rtlCol="0">
            <a:spAutoFit/>
          </a:bodyPr>
          <a:lstStyle/>
          <a:p>
            <a:r>
              <a:rPr lang="cs-CZ" sz="1200" smtClean="0"/>
              <a:t>obr.č.32</a:t>
            </a:r>
            <a:endParaRPr lang="cs-CZ" sz="1200"/>
          </a:p>
        </p:txBody>
      </p:sp>
      <p:pic>
        <p:nvPicPr>
          <p:cNvPr id="11266" name="Picture 2" descr="File:Devils Tower CROP.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39060" y="235211"/>
            <a:ext cx="6268612" cy="4176464"/>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251520" y="4869160"/>
            <a:ext cx="6408712" cy="800219"/>
          </a:xfrm>
          <a:prstGeom prst="rect">
            <a:avLst/>
          </a:prstGeom>
          <a:noFill/>
          <a:ln>
            <a:solidFill>
              <a:schemeClr val="tx1"/>
            </a:solidFill>
          </a:ln>
        </p:spPr>
        <p:txBody>
          <a:bodyPr wrap="square" rtlCol="0">
            <a:spAutoFit/>
          </a:bodyPr>
          <a:lstStyle/>
          <a:p>
            <a:r>
              <a:rPr lang="cs-CZ" sz="2800" b="1"/>
              <a:t>Ďáblova </a:t>
            </a:r>
            <a:r>
              <a:rPr lang="cs-CZ" sz="2800" b="1" smtClean="0"/>
              <a:t>věž</a:t>
            </a:r>
            <a:r>
              <a:rPr lang="cs-CZ" sz="2800" smtClean="0"/>
              <a:t> </a:t>
            </a:r>
            <a:r>
              <a:rPr lang="cs-CZ" smtClean="0"/>
              <a:t>(Devils Tower) </a:t>
            </a:r>
            <a:r>
              <a:rPr lang="cs-CZ"/>
              <a:t>v severovýchodním </a:t>
            </a:r>
            <a:r>
              <a:rPr lang="cs-CZ" smtClean="0"/>
              <a:t>Wyomingu je skalní útvar se sloupcovou odlučností. </a:t>
            </a:r>
            <a:endParaRPr lang="cs-CZ"/>
          </a:p>
        </p:txBody>
      </p:sp>
    </p:spTree>
    <p:extLst>
      <p:ext uri="{BB962C8B-B14F-4D97-AF65-F5344CB8AC3E}">
        <p14:creationId xmlns:p14="http://schemas.microsoft.com/office/powerpoint/2010/main" val="1681671494"/>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2" grpId="0" animBg="1"/>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lačítko akce: Začátek 3">
            <a:hlinkClick r:id="rId2" action="ppaction://hlinksldjump" highlightClick="1"/>
          </p:cNvPr>
          <p:cNvSpPr/>
          <p:nvPr/>
        </p:nvSpPr>
        <p:spPr>
          <a:xfrm>
            <a:off x="7308304" y="6060049"/>
            <a:ext cx="1512168" cy="642555"/>
          </a:xfrm>
          <a:prstGeom prst="actionButtonBeginning">
            <a:avLst/>
          </a:prstGeom>
          <a:solidFill>
            <a:schemeClr val="accent2"/>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Svislý svitek 4"/>
          <p:cNvSpPr/>
          <p:nvPr/>
        </p:nvSpPr>
        <p:spPr>
          <a:xfrm>
            <a:off x="7480337" y="116632"/>
            <a:ext cx="1656184" cy="1656184"/>
          </a:xfrm>
          <a:prstGeom prst="verticalScroll">
            <a:avLst/>
          </a:prstGeom>
          <a:solidFill>
            <a:schemeClr val="accent2"/>
          </a:solidFill>
          <a:ln>
            <a:solidFill>
              <a:srgbClr val="C0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extovéPole 5"/>
          <p:cNvSpPr txBox="1"/>
          <p:nvPr/>
        </p:nvSpPr>
        <p:spPr>
          <a:xfrm>
            <a:off x="405165" y="5467363"/>
            <a:ext cx="1008112" cy="276999"/>
          </a:xfrm>
          <a:prstGeom prst="rect">
            <a:avLst/>
          </a:prstGeom>
          <a:noFill/>
        </p:spPr>
        <p:txBody>
          <a:bodyPr wrap="square" rtlCol="0">
            <a:spAutoFit/>
          </a:bodyPr>
          <a:lstStyle/>
          <a:p>
            <a:r>
              <a:rPr lang="cs-CZ" sz="1200" smtClean="0"/>
              <a:t>obr.č.33</a:t>
            </a:r>
            <a:endParaRPr lang="cs-CZ" sz="1200"/>
          </a:p>
        </p:txBody>
      </p:sp>
      <p:pic>
        <p:nvPicPr>
          <p:cNvPr id="12290" name="Picture 2" descr="File:WashingtonDC Obelisk.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7544" y="241519"/>
            <a:ext cx="4267585" cy="5112568"/>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5004048" y="2060848"/>
            <a:ext cx="3816424" cy="2954655"/>
          </a:xfrm>
          <a:prstGeom prst="rect">
            <a:avLst/>
          </a:prstGeom>
          <a:noFill/>
          <a:ln>
            <a:solidFill>
              <a:schemeClr val="tx1"/>
            </a:solidFill>
          </a:ln>
        </p:spPr>
        <p:txBody>
          <a:bodyPr wrap="square" rtlCol="0">
            <a:spAutoFit/>
          </a:bodyPr>
          <a:lstStyle/>
          <a:p>
            <a:r>
              <a:rPr lang="cs-CZ" sz="2400" b="1"/>
              <a:t>Washingtonův monument</a:t>
            </a:r>
            <a:r>
              <a:rPr lang="cs-CZ" sz="2400"/>
              <a:t> </a:t>
            </a:r>
            <a:r>
              <a:rPr lang="cs-CZ"/>
              <a:t>většinou označuje velký bílý obelisk na západním konci National Mall ve Washingtonu, D.C. Jde o jeden z prezidentských památníků ve Spojených státech postavený na počest George Washingtona, prvního prezidenta Spojených států a vůdce revoluční kontinentální armády, která získala nezávislost na britské nadvládě.</a:t>
            </a:r>
          </a:p>
        </p:txBody>
      </p:sp>
    </p:spTree>
    <p:extLst>
      <p:ext uri="{BB962C8B-B14F-4D97-AF65-F5344CB8AC3E}">
        <p14:creationId xmlns:p14="http://schemas.microsoft.com/office/powerpoint/2010/main" val="146472736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2"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lačítko akce: Začátek 5">
            <a:hlinkClick r:id="rId2" action="ppaction://hlinksldjump" highlightClick="1"/>
          </p:cNvPr>
          <p:cNvSpPr/>
          <p:nvPr/>
        </p:nvSpPr>
        <p:spPr>
          <a:xfrm>
            <a:off x="7308304" y="6060049"/>
            <a:ext cx="1512168" cy="642555"/>
          </a:xfrm>
          <a:prstGeom prst="actionButtonBeginning">
            <a:avLst/>
          </a:prstGeom>
          <a:solidFill>
            <a:schemeClr val="accent2"/>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Svislý svitek 6"/>
          <p:cNvSpPr/>
          <p:nvPr/>
        </p:nvSpPr>
        <p:spPr>
          <a:xfrm>
            <a:off x="7480337" y="116632"/>
            <a:ext cx="1656184" cy="1656184"/>
          </a:xfrm>
          <a:prstGeom prst="verticalScroll">
            <a:avLst/>
          </a:prstGeom>
          <a:solidFill>
            <a:schemeClr val="accent2"/>
          </a:solidFill>
          <a:ln>
            <a:solidFill>
              <a:srgbClr val="C0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9" name="TextovéPole 8"/>
          <p:cNvSpPr txBox="1"/>
          <p:nvPr/>
        </p:nvSpPr>
        <p:spPr>
          <a:xfrm>
            <a:off x="252644" y="5921549"/>
            <a:ext cx="1008112" cy="276999"/>
          </a:xfrm>
          <a:prstGeom prst="rect">
            <a:avLst/>
          </a:prstGeom>
          <a:noFill/>
        </p:spPr>
        <p:txBody>
          <a:bodyPr wrap="square" rtlCol="0">
            <a:spAutoFit/>
          </a:bodyPr>
          <a:lstStyle/>
          <a:p>
            <a:r>
              <a:rPr lang="cs-CZ" sz="1200" smtClean="0"/>
              <a:t>obr.č.34</a:t>
            </a:r>
            <a:endParaRPr lang="cs-CZ" sz="1200"/>
          </a:p>
        </p:txBody>
      </p:sp>
      <p:pic>
        <p:nvPicPr>
          <p:cNvPr id="13314" name="Picture 2" descr="File:Capitol-RP.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6387" y="120562"/>
            <a:ext cx="4286250" cy="5715000"/>
          </a:xfrm>
          <a:prstGeom prst="rect">
            <a:avLst/>
          </a:prstGeom>
          <a:noFill/>
          <a:extLst>
            <a:ext uri="{909E8E84-426E-40DD-AFC4-6F175D3DCCD1}">
              <a14:hiddenFill xmlns:a14="http://schemas.microsoft.com/office/drawing/2010/main">
                <a:solidFill>
                  <a:srgbClr val="FFFFFF"/>
                </a:solidFill>
              </a14:hiddenFill>
            </a:ext>
          </a:extLst>
        </p:spPr>
      </p:pic>
      <p:sp>
        <p:nvSpPr>
          <p:cNvPr id="2" name="TextovéPole 1"/>
          <p:cNvSpPr txBox="1"/>
          <p:nvPr/>
        </p:nvSpPr>
        <p:spPr>
          <a:xfrm>
            <a:off x="4860032" y="1916832"/>
            <a:ext cx="3816424" cy="4031873"/>
          </a:xfrm>
          <a:prstGeom prst="rect">
            <a:avLst/>
          </a:prstGeom>
          <a:noFill/>
          <a:ln>
            <a:solidFill>
              <a:schemeClr val="tx1"/>
            </a:solidFill>
          </a:ln>
        </p:spPr>
        <p:txBody>
          <a:bodyPr wrap="square" rtlCol="0">
            <a:spAutoFit/>
          </a:bodyPr>
          <a:lstStyle/>
          <a:p>
            <a:r>
              <a:rPr lang="cs-CZ" sz="2000" b="1"/>
              <a:t>Kapitol Spojených států amerických </a:t>
            </a:r>
            <a:r>
              <a:rPr lang="cs-CZ"/>
              <a:t>(anglicky </a:t>
            </a:r>
            <a:r>
              <a:rPr lang="cs-CZ" i="1"/>
              <a:t>The United States Capitol</a:t>
            </a:r>
            <a:r>
              <a:rPr lang="cs-CZ"/>
              <a:t>) je budova ve Washingtonu D.C., která je místem schůzí zákonodárného sboru Spojených států amerických, sestávajícího ze Sněmovny reprezentantů, v počtu 435 zástupců, jejichž počet z konkrétního státu Unie závisí na velikosti populace tam žijící (poměrné zastoupení) a Senátu, z každého státu dva a celkově 100 zástupců.Tato budova byla mnohokrát přestavována a restaurována.</a:t>
            </a:r>
          </a:p>
        </p:txBody>
      </p:sp>
    </p:spTree>
    <p:extLst>
      <p:ext uri="{BB962C8B-B14F-4D97-AF65-F5344CB8AC3E}">
        <p14:creationId xmlns:p14="http://schemas.microsoft.com/office/powerpoint/2010/main" val="2628897192"/>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7"/>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7"/>
                  </p:tgtEl>
                </p:cond>
              </p:nextCondLst>
            </p:seq>
          </p:childTnLst>
        </p:cTn>
      </p:par>
    </p:tnLst>
    <p:bldLst>
      <p:bldP spid="2" grpId="0" animBg="1"/>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lačítko akce: Začátek 3">
            <a:hlinkClick r:id="rId2" action="ppaction://hlinksldjump" highlightClick="1"/>
          </p:cNvPr>
          <p:cNvSpPr/>
          <p:nvPr/>
        </p:nvSpPr>
        <p:spPr>
          <a:xfrm>
            <a:off x="7308304" y="6060049"/>
            <a:ext cx="1512168" cy="642555"/>
          </a:xfrm>
          <a:prstGeom prst="actionButtonBeginning">
            <a:avLst/>
          </a:prstGeom>
          <a:solidFill>
            <a:schemeClr val="accent2"/>
          </a:solidFill>
          <a:ln>
            <a:solidFill>
              <a:srgbClr val="C0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Svislý svitek 4"/>
          <p:cNvSpPr/>
          <p:nvPr/>
        </p:nvSpPr>
        <p:spPr>
          <a:xfrm>
            <a:off x="7480337" y="116632"/>
            <a:ext cx="1656184" cy="1656184"/>
          </a:xfrm>
          <a:prstGeom prst="verticalScroll">
            <a:avLst/>
          </a:prstGeom>
          <a:solidFill>
            <a:schemeClr val="accent2"/>
          </a:solidFill>
          <a:ln>
            <a:solidFill>
              <a:srgbClr val="C00000"/>
            </a:solidFill>
          </a:ln>
        </p:spPr>
        <p:style>
          <a:lnRef idx="2">
            <a:schemeClr val="accent1"/>
          </a:lnRef>
          <a:fillRef idx="1">
            <a:schemeClr val="lt1"/>
          </a:fillRef>
          <a:effectRef idx="0">
            <a:schemeClr val="accent1"/>
          </a:effectRef>
          <a:fontRef idx="minor">
            <a:schemeClr val="dk1"/>
          </a:fontRef>
        </p:style>
        <p:txBody>
          <a:bodyPr rtlCol="0" anchor="ctr"/>
          <a:lstStyle/>
          <a:p>
            <a:pPr algn="ctr"/>
            <a:r>
              <a:rPr lang="cs-CZ" sz="2400" i="1" smtClean="0">
                <a:solidFill>
                  <a:schemeClr val="tx1"/>
                </a:solidFill>
              </a:rPr>
              <a:t>Popis obrázku</a:t>
            </a:r>
            <a:endParaRPr lang="cs-CZ" sz="2400" i="1">
              <a:solidFill>
                <a:schemeClr val="tx1"/>
              </a:solidFill>
            </a:endParaRPr>
          </a:p>
        </p:txBody>
      </p:sp>
      <p:sp>
        <p:nvSpPr>
          <p:cNvPr id="6" name="TextovéPole 5"/>
          <p:cNvSpPr txBox="1"/>
          <p:nvPr/>
        </p:nvSpPr>
        <p:spPr>
          <a:xfrm>
            <a:off x="4574599" y="229872"/>
            <a:ext cx="1008112" cy="276999"/>
          </a:xfrm>
          <a:prstGeom prst="rect">
            <a:avLst/>
          </a:prstGeom>
          <a:noFill/>
        </p:spPr>
        <p:txBody>
          <a:bodyPr wrap="square" rtlCol="0">
            <a:spAutoFit/>
          </a:bodyPr>
          <a:lstStyle/>
          <a:p>
            <a:r>
              <a:rPr lang="cs-CZ" sz="1200" smtClean="0"/>
              <a:t>obr.č.35</a:t>
            </a:r>
            <a:endParaRPr lang="cs-CZ" sz="1200"/>
          </a:p>
        </p:txBody>
      </p:sp>
      <p:pic>
        <p:nvPicPr>
          <p:cNvPr id="14338" name="Picture 2" descr="File:LincolnMemorial.jpg">
            <a:hlinkClick r:id="rId3"/>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5954" y="199626"/>
            <a:ext cx="4366006" cy="3274505"/>
          </a:xfrm>
          <a:prstGeom prst="rect">
            <a:avLst/>
          </a:prstGeom>
          <a:noFill/>
          <a:extLst>
            <a:ext uri="{909E8E84-426E-40DD-AFC4-6F175D3DCCD1}">
              <a14:hiddenFill xmlns:a14="http://schemas.microsoft.com/office/drawing/2010/main">
                <a:solidFill>
                  <a:srgbClr val="FFFFFF"/>
                </a:solidFill>
              </a14:hiddenFill>
            </a:ext>
          </a:extLst>
        </p:spPr>
      </p:pic>
      <p:pic>
        <p:nvPicPr>
          <p:cNvPr id="14340" name="Picture 4" descr="File:Lincoln Memorial (Lincoln contrasty).jpg">
            <a:hlinkClick r:id="rId5"/>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23528" y="3638252"/>
            <a:ext cx="3713550" cy="3089468"/>
          </a:xfrm>
          <a:prstGeom prst="rect">
            <a:avLst/>
          </a:prstGeom>
          <a:noFill/>
          <a:extLst>
            <a:ext uri="{909E8E84-426E-40DD-AFC4-6F175D3DCCD1}">
              <a14:hiddenFill xmlns:a14="http://schemas.microsoft.com/office/drawing/2010/main">
                <a:solidFill>
                  <a:srgbClr val="FFFFFF"/>
                </a:solidFill>
              </a14:hiddenFill>
            </a:ext>
          </a:extLst>
        </p:spPr>
      </p:pic>
      <p:sp>
        <p:nvSpPr>
          <p:cNvPr id="7" name="TextovéPole 6"/>
          <p:cNvSpPr txBox="1"/>
          <p:nvPr/>
        </p:nvSpPr>
        <p:spPr>
          <a:xfrm>
            <a:off x="4070543" y="6396265"/>
            <a:ext cx="1008112" cy="276999"/>
          </a:xfrm>
          <a:prstGeom prst="rect">
            <a:avLst/>
          </a:prstGeom>
          <a:noFill/>
        </p:spPr>
        <p:txBody>
          <a:bodyPr wrap="square" rtlCol="0">
            <a:spAutoFit/>
          </a:bodyPr>
          <a:lstStyle/>
          <a:p>
            <a:r>
              <a:rPr lang="cs-CZ" sz="1200" smtClean="0"/>
              <a:t>obr.č.36</a:t>
            </a:r>
            <a:endParaRPr lang="cs-CZ" sz="1200"/>
          </a:p>
        </p:txBody>
      </p:sp>
      <p:sp>
        <p:nvSpPr>
          <p:cNvPr id="2" name="TextovéPole 1"/>
          <p:cNvSpPr txBox="1"/>
          <p:nvPr/>
        </p:nvSpPr>
        <p:spPr>
          <a:xfrm>
            <a:off x="4860032" y="1988840"/>
            <a:ext cx="3960440" cy="2462213"/>
          </a:xfrm>
          <a:prstGeom prst="rect">
            <a:avLst/>
          </a:prstGeom>
          <a:noFill/>
          <a:ln>
            <a:solidFill>
              <a:schemeClr val="tx1"/>
            </a:solidFill>
          </a:ln>
        </p:spPr>
        <p:txBody>
          <a:bodyPr wrap="square" rtlCol="0">
            <a:spAutoFit/>
          </a:bodyPr>
          <a:lstStyle/>
          <a:p>
            <a:r>
              <a:rPr lang="cs-CZ" sz="2800" b="1"/>
              <a:t>Lincolnův památník</a:t>
            </a:r>
            <a:r>
              <a:rPr lang="cs-CZ" sz="2800"/>
              <a:t> </a:t>
            </a:r>
            <a:r>
              <a:rPr lang="cs-CZ"/>
              <a:t>je prezidentský památník Spojených států, postavený k úctě prezidenta Abrahama Lincolna. Leží na ose National Mall ve Washingtonu, D.C. v USA. Budova je kopie řecké stavby Parthenón ale až na to že místo obrovské sochy athény je tam obrovská socha Lincolna. </a:t>
            </a:r>
          </a:p>
        </p:txBody>
      </p:sp>
    </p:spTree>
    <p:extLst>
      <p:ext uri="{BB962C8B-B14F-4D97-AF65-F5344CB8AC3E}">
        <p14:creationId xmlns:p14="http://schemas.microsoft.com/office/powerpoint/2010/main" val="1614676886"/>
      </p:ext>
    </p:extLst>
  </p:cSld>
  <p:clrMapOvr>
    <a:masterClrMapping/>
  </p:clrMapOvr>
  <p:timing>
    <p:tnLst>
      <p:par>
        <p:cTn id="1" dur="indefinite" restart="never" nodeType="tmRoot">
          <p:childTnLst>
            <p:seq concurrent="1" nextAc="seek">
              <p:cTn id="2" restart="whenNotActive" fill="hold" evtFilter="cancelBubble" nodeType="interactiveSeq">
                <p:stCondLst>
                  <p:cond evt="onClick" delay="0">
                    <p:tgtEl>
                      <p:spTgt spid="5"/>
                    </p:tgtEl>
                  </p:cond>
                </p:stCondLst>
                <p:endSync evt="end" delay="0">
                  <p:rtn val="all"/>
                </p:endSync>
                <p:childTnLst>
                  <p:par>
                    <p:cTn id="3" fill="hold">
                      <p:stCondLst>
                        <p:cond delay="0"/>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nextCondLst>
                <p:cond evt="onClick" delay="0">
                  <p:tgtEl>
                    <p:spTgt spid="5"/>
                  </p:tgtEl>
                </p:cond>
              </p:nextCondLst>
            </p:seq>
          </p:childTnLst>
        </p:cTn>
      </p:par>
    </p:tnLst>
    <p:bldLst>
      <p:bldP spid="2" grpId="0" animBg="1"/>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99717" y="462003"/>
            <a:ext cx="8928992" cy="6217087"/>
          </a:xfrm>
          <a:prstGeom prst="rect">
            <a:avLst/>
          </a:prstGeom>
        </p:spPr>
        <p:txBody>
          <a:bodyPr wrap="square">
            <a:spAutoFit/>
          </a:bodyPr>
          <a:lstStyle/>
          <a:p>
            <a:pPr marL="285750" indent="-285750">
              <a:buFont typeface="Wingdings" pitchFamily="2" charset="2"/>
              <a:buChar char="Ø"/>
            </a:pPr>
            <a:r>
              <a:rPr lang="cs-CZ" sz="1200" smtClean="0"/>
              <a:t>obr </a:t>
            </a:r>
            <a:r>
              <a:rPr lang="cs-CZ" sz="1200"/>
              <a:t>č.1 - Galerie Microsoft Office, licence Microsoft Office je v licenci školy</a:t>
            </a:r>
            <a:r>
              <a:rPr lang="cs-CZ" sz="1200" smtClean="0"/>
              <a:t>.</a:t>
            </a:r>
          </a:p>
          <a:p>
            <a:pPr marL="285750" indent="-285750">
              <a:buFont typeface="Wingdings" pitchFamily="2" charset="2"/>
              <a:buChar char="Ø"/>
            </a:pPr>
            <a:r>
              <a:rPr lang="cs-CZ" sz="1200" smtClean="0"/>
              <a:t>obr.č.2</a:t>
            </a:r>
            <a:r>
              <a:rPr lang="cs-CZ" sz="1400" smtClean="0"/>
              <a:t>- </a:t>
            </a:r>
            <a:r>
              <a:rPr lang="cs-CZ" sz="1200">
                <a:solidFill>
                  <a:prstClr val="black"/>
                </a:solidFill>
                <a:cs typeface="Arial" pitchFamily="34" charset="0"/>
              </a:rPr>
              <a:t>[cit. </a:t>
            </a:r>
            <a:r>
              <a:rPr lang="cs-CZ" sz="1200" smtClean="0">
                <a:solidFill>
                  <a:prstClr val="black"/>
                </a:solidFill>
                <a:cs typeface="Arial" pitchFamily="34" charset="0"/>
              </a:rPr>
              <a:t>2012-07-18] </a:t>
            </a:r>
            <a:r>
              <a:rPr lang="cs-CZ" sz="1200">
                <a:solidFill>
                  <a:prstClr val="black"/>
                </a:solidFill>
                <a:cs typeface="Arial" pitchFamily="34" charset="0"/>
              </a:rPr>
              <a:t>Dostupný pod licencí </a:t>
            </a:r>
            <a:r>
              <a:rPr lang="cs-CZ" sz="1200" smtClean="0">
                <a:solidFill>
                  <a:prstClr val="black"/>
                </a:solidFill>
                <a:cs typeface="Arial" pitchFamily="34" charset="0"/>
              </a:rPr>
              <a:t>Creative Commons z </a:t>
            </a:r>
            <a:r>
              <a:rPr lang="cs-CZ" sz="1200">
                <a:solidFill>
                  <a:prstClr val="black"/>
                </a:solidFill>
                <a:cs typeface="Arial" pitchFamily="34" charset="0"/>
              </a:rPr>
              <a:t>WWW:</a:t>
            </a:r>
            <a:r>
              <a:rPr lang="cs-CZ" sz="1200">
                <a:solidFill>
                  <a:prstClr val="black"/>
                </a:solidFill>
              </a:rPr>
              <a:t> </a:t>
            </a:r>
            <a:endParaRPr lang="cs-CZ" sz="1200" smtClean="0">
              <a:solidFill>
                <a:prstClr val="black"/>
              </a:solidFill>
            </a:endParaRPr>
          </a:p>
          <a:p>
            <a:r>
              <a:rPr lang="cs-CZ" sz="1200" smtClean="0"/>
              <a:t>     http</a:t>
            </a:r>
            <a:r>
              <a:rPr lang="cs-CZ" sz="1200"/>
              <a:t>://</a:t>
            </a:r>
            <a:r>
              <a:rPr lang="cs-CZ" sz="1200" smtClean="0"/>
              <a:t>upload.wikimedia.org/wikipedia/commons/1/10/Mount_Rushmore_National_Memorial.jpg</a:t>
            </a:r>
          </a:p>
          <a:p>
            <a:pPr marL="171450" indent="-171450">
              <a:buFont typeface="Wingdings" pitchFamily="2" charset="2"/>
              <a:buChar char="Ø"/>
            </a:pPr>
            <a:r>
              <a:rPr lang="cs-CZ" sz="1200" smtClean="0"/>
              <a:t>    obr.č.3 -</a:t>
            </a:r>
            <a:r>
              <a:rPr lang="cs-CZ" sz="1200">
                <a:solidFill>
                  <a:prstClr val="black"/>
                </a:solidFill>
                <a:cs typeface="Arial" pitchFamily="34" charset="0"/>
              </a:rPr>
              <a:t> [cit. 2012-07-18] Dostupný pod licencí Creative Commons z WWW:</a:t>
            </a:r>
            <a:r>
              <a:rPr lang="cs-CZ" sz="1200">
                <a:solidFill>
                  <a:prstClr val="black"/>
                </a:solidFill>
              </a:rPr>
              <a:t> </a:t>
            </a:r>
            <a:endParaRPr lang="cs-CZ" sz="1200" smtClean="0">
              <a:solidFill>
                <a:prstClr val="black"/>
              </a:solidFill>
            </a:endParaRPr>
          </a:p>
          <a:p>
            <a:r>
              <a:rPr lang="cs-CZ" sz="1200" smtClean="0"/>
              <a:t>      http</a:t>
            </a:r>
            <a:r>
              <a:rPr lang="cs-CZ" sz="1200"/>
              <a:t>://</a:t>
            </a:r>
            <a:r>
              <a:rPr lang="cs-CZ" sz="1200" smtClean="0"/>
              <a:t>upload.wikimedia.org/wikipedia/commons/1/1e/Golden_gate2.jpg</a:t>
            </a:r>
          </a:p>
          <a:p>
            <a:pPr marL="171450" indent="-171450">
              <a:buFont typeface="Wingdings" pitchFamily="2" charset="2"/>
              <a:buChar char="Ø"/>
            </a:pPr>
            <a:r>
              <a:rPr lang="cs-CZ" sz="1200" smtClean="0"/>
              <a:t>obr.č.4 </a:t>
            </a:r>
            <a:r>
              <a:rPr lang="cs-CZ" sz="1200"/>
              <a:t>-</a:t>
            </a:r>
            <a:r>
              <a:rPr lang="cs-CZ" sz="1200">
                <a:solidFill>
                  <a:prstClr val="black"/>
                </a:solidFill>
                <a:cs typeface="Arial" pitchFamily="34" charset="0"/>
              </a:rPr>
              <a:t> [cit. 2012-07-18] Dostupný pod licencí Creative Commons z WWW: http://</a:t>
            </a:r>
            <a:r>
              <a:rPr lang="cs-CZ" sz="1200" smtClean="0">
                <a:solidFill>
                  <a:prstClr val="black"/>
                </a:solidFill>
                <a:cs typeface="Arial" pitchFamily="34" charset="0"/>
              </a:rPr>
              <a:t>upload.wikimedia.org/wikipedia/commons/8/82/American_Falls_Canadian_view.JPG</a:t>
            </a:r>
          </a:p>
          <a:p>
            <a:pPr marL="171450" indent="-171450">
              <a:buFont typeface="Wingdings" pitchFamily="2" charset="2"/>
              <a:buChar char="Ø"/>
            </a:pPr>
            <a:r>
              <a:rPr lang="cs-CZ" sz="1200" smtClean="0"/>
              <a:t>obr.č.5 </a:t>
            </a:r>
            <a:r>
              <a:rPr lang="cs-CZ" sz="1200"/>
              <a:t>-</a:t>
            </a:r>
            <a:r>
              <a:rPr lang="cs-CZ" sz="1200">
                <a:solidFill>
                  <a:prstClr val="black"/>
                </a:solidFill>
                <a:cs typeface="Arial" pitchFamily="34" charset="0"/>
              </a:rPr>
              <a:t> [cit. 2012-07-18] Dostupný pod licencí Creative Commons z WWW: http://</a:t>
            </a:r>
            <a:r>
              <a:rPr lang="cs-CZ" sz="1200" smtClean="0">
                <a:solidFill>
                  <a:prstClr val="black"/>
                </a:solidFill>
                <a:cs typeface="Arial" pitchFamily="34" charset="0"/>
              </a:rPr>
              <a:t>commons.wikimedia.org/wiki/File:Brasil.RioDeJaneiro.Corcovado.jpg?uselang=cs</a:t>
            </a:r>
          </a:p>
          <a:p>
            <a:pPr marL="171450" indent="-171450">
              <a:buFont typeface="Wingdings" pitchFamily="2" charset="2"/>
              <a:buChar char="Ø"/>
            </a:pPr>
            <a:r>
              <a:rPr lang="cs-CZ" sz="1200" smtClean="0"/>
              <a:t>obr.č.6 </a:t>
            </a:r>
            <a:r>
              <a:rPr lang="cs-CZ" sz="1200"/>
              <a:t>-</a:t>
            </a:r>
            <a:r>
              <a:rPr lang="cs-CZ" sz="1200">
                <a:solidFill>
                  <a:prstClr val="black"/>
                </a:solidFill>
                <a:cs typeface="Arial" pitchFamily="34" charset="0"/>
              </a:rPr>
              <a:t> [cit. 2012-07-18] Dostupný pod licencí Creative Commons z WWW: </a:t>
            </a:r>
            <a:r>
              <a:rPr lang="cs-CZ" sz="1200" smtClean="0">
                <a:solidFill>
                  <a:prstClr val="black"/>
                </a:solidFill>
                <a:cs typeface="Arial" pitchFamily="34" charset="0"/>
              </a:rPr>
              <a:t>                          http</a:t>
            </a:r>
            <a:r>
              <a:rPr lang="cs-CZ" sz="1200">
                <a:solidFill>
                  <a:prstClr val="black"/>
                </a:solidFill>
                <a:cs typeface="Arial" pitchFamily="34" charset="0"/>
              </a:rPr>
              <a:t>://</a:t>
            </a:r>
            <a:r>
              <a:rPr lang="cs-CZ" sz="1200" smtClean="0">
                <a:solidFill>
                  <a:prstClr val="black"/>
                </a:solidFill>
                <a:cs typeface="Arial" pitchFamily="34" charset="0"/>
              </a:rPr>
              <a:t>commons.wikimedia.org/wiki/File:Titicaca-isola.jpg</a:t>
            </a:r>
          </a:p>
          <a:p>
            <a:pPr marL="171450" indent="-171450">
              <a:buFont typeface="Wingdings" pitchFamily="2" charset="2"/>
              <a:buChar char="Ø"/>
            </a:pPr>
            <a:r>
              <a:rPr lang="cs-CZ" sz="1200" smtClean="0"/>
              <a:t>obr.č.7 </a:t>
            </a:r>
            <a:r>
              <a:rPr lang="cs-CZ" sz="1200"/>
              <a:t>-</a:t>
            </a:r>
            <a:r>
              <a:rPr lang="cs-CZ" sz="1200">
                <a:solidFill>
                  <a:prstClr val="black"/>
                </a:solidFill>
                <a:cs typeface="Arial" pitchFamily="34" charset="0"/>
              </a:rPr>
              <a:t> [cit. 2012-07-18] Dostupný pod licencí Creative Commons z WWW: http://</a:t>
            </a:r>
            <a:r>
              <a:rPr lang="cs-CZ" sz="1200" smtClean="0">
                <a:solidFill>
                  <a:prstClr val="black"/>
                </a:solidFill>
                <a:cs typeface="Arial" pitchFamily="34" charset="0"/>
              </a:rPr>
              <a:t>commons.wikimedia.org/wiki/File:1_Grandcanyon2_panoram_2010.jpg</a:t>
            </a:r>
          </a:p>
          <a:p>
            <a:pPr marL="171450" indent="-171450">
              <a:buFont typeface="Wingdings" pitchFamily="2" charset="2"/>
              <a:buChar char="Ø"/>
            </a:pPr>
            <a:r>
              <a:rPr lang="cs-CZ" sz="1200" smtClean="0"/>
              <a:t>obr.č.8 </a:t>
            </a:r>
            <a:r>
              <a:rPr lang="cs-CZ" sz="1200"/>
              <a:t>-</a:t>
            </a:r>
            <a:r>
              <a:rPr lang="cs-CZ" sz="1200">
                <a:solidFill>
                  <a:prstClr val="black"/>
                </a:solidFill>
                <a:cs typeface="Arial" pitchFamily="34" charset="0"/>
              </a:rPr>
              <a:t> [cit. 2012-07-18] Dostupný pod licencí Creative Commons z WWW: </a:t>
            </a:r>
            <a:r>
              <a:rPr lang="cs-CZ" sz="1200" smtClean="0">
                <a:solidFill>
                  <a:prstClr val="black"/>
                </a:solidFill>
                <a:cs typeface="Arial" pitchFamily="34" charset="0"/>
              </a:rPr>
              <a:t>                 http</a:t>
            </a:r>
            <a:r>
              <a:rPr lang="cs-CZ" sz="1200">
                <a:solidFill>
                  <a:prstClr val="black"/>
                </a:solidFill>
                <a:cs typeface="Arial" pitchFamily="34" charset="0"/>
              </a:rPr>
              <a:t>://</a:t>
            </a:r>
            <a:r>
              <a:rPr lang="cs-CZ" sz="1200" smtClean="0">
                <a:solidFill>
                  <a:prstClr val="black"/>
                </a:solidFill>
                <a:cs typeface="Arial" pitchFamily="34" charset="0"/>
              </a:rPr>
              <a:t>commons.wikimedia.org/wiki/File:AhuAkivi.jpg</a:t>
            </a:r>
          </a:p>
          <a:p>
            <a:pPr marL="171450" indent="-171450">
              <a:buFont typeface="Wingdings" pitchFamily="2" charset="2"/>
              <a:buChar char="Ø"/>
            </a:pPr>
            <a:r>
              <a:rPr lang="cs-CZ" sz="1200" smtClean="0"/>
              <a:t>obr.č.9 </a:t>
            </a:r>
            <a:r>
              <a:rPr lang="cs-CZ" sz="1200"/>
              <a:t>-</a:t>
            </a:r>
            <a:r>
              <a:rPr lang="cs-CZ" sz="1200">
                <a:solidFill>
                  <a:prstClr val="black"/>
                </a:solidFill>
                <a:cs typeface="Arial" pitchFamily="34" charset="0"/>
              </a:rPr>
              <a:t> [cit. 2012-07-18] Dostupný pod licencí Creative Commons z WWW: http://</a:t>
            </a:r>
            <a:r>
              <a:rPr lang="cs-CZ" sz="1200" smtClean="0">
                <a:solidFill>
                  <a:prstClr val="black"/>
                </a:solidFill>
                <a:cs typeface="Arial" pitchFamily="34" charset="0"/>
              </a:rPr>
              <a:t>upload.wikimedia.org/wikipedia/commons/d/da/Peru_Machu_Picchu_Sunrise_2.jpg</a:t>
            </a:r>
          </a:p>
          <a:p>
            <a:pPr marL="171450" indent="-171450">
              <a:buFont typeface="Wingdings" pitchFamily="2" charset="2"/>
              <a:buChar char="Ø"/>
            </a:pPr>
            <a:r>
              <a:rPr lang="cs-CZ" sz="1200" smtClean="0"/>
              <a:t>obr.č.10-</a:t>
            </a:r>
            <a:r>
              <a:rPr lang="cs-CZ" sz="1200" smtClean="0">
                <a:solidFill>
                  <a:prstClr val="black"/>
                </a:solidFill>
                <a:cs typeface="Arial" pitchFamily="34" charset="0"/>
              </a:rPr>
              <a:t> </a:t>
            </a:r>
            <a:r>
              <a:rPr lang="cs-CZ" sz="1200">
                <a:solidFill>
                  <a:prstClr val="black"/>
                </a:solidFill>
                <a:cs typeface="Arial" pitchFamily="34" charset="0"/>
              </a:rPr>
              <a:t>[cit. 2012-07-18] Dostupný pod licencí Creative Commons z WWW: http://</a:t>
            </a:r>
            <a:r>
              <a:rPr lang="cs-CZ" sz="1200" smtClean="0">
                <a:solidFill>
                  <a:prstClr val="black"/>
                </a:solidFill>
                <a:cs typeface="Arial" pitchFamily="34" charset="0"/>
              </a:rPr>
              <a:t>commons.wikimedia.org/wiki/File:Bull_Bison_in_Mud_Volcano_Area.JPG</a:t>
            </a:r>
          </a:p>
          <a:p>
            <a:pPr marL="171450" indent="-171450">
              <a:buFont typeface="Wingdings" pitchFamily="2" charset="2"/>
              <a:buChar char="Ø"/>
            </a:pPr>
            <a:r>
              <a:rPr lang="cs-CZ" sz="1200" smtClean="0"/>
              <a:t>obr.č.11-</a:t>
            </a:r>
            <a:r>
              <a:rPr lang="cs-CZ" sz="1200" smtClean="0">
                <a:solidFill>
                  <a:prstClr val="black"/>
                </a:solidFill>
                <a:cs typeface="Arial" pitchFamily="34" charset="0"/>
              </a:rPr>
              <a:t> </a:t>
            </a:r>
            <a:r>
              <a:rPr lang="cs-CZ" sz="1200">
                <a:solidFill>
                  <a:prstClr val="black"/>
                </a:solidFill>
                <a:cs typeface="Arial" pitchFamily="34" charset="0"/>
              </a:rPr>
              <a:t>[cit. 2012-07-18] Dostupný pod licencí Creative Commons z WWW: </a:t>
            </a:r>
            <a:r>
              <a:rPr lang="cs-CZ" sz="1200" smtClean="0">
                <a:solidFill>
                  <a:prstClr val="black"/>
                </a:solidFill>
                <a:cs typeface="Arial" pitchFamily="34" charset="0"/>
              </a:rPr>
              <a:t>     http</a:t>
            </a:r>
            <a:r>
              <a:rPr lang="cs-CZ" sz="1200">
                <a:solidFill>
                  <a:prstClr val="black"/>
                </a:solidFill>
                <a:cs typeface="Arial" pitchFamily="34" charset="0"/>
              </a:rPr>
              <a:t>://</a:t>
            </a:r>
            <a:r>
              <a:rPr lang="cs-CZ" sz="1200" smtClean="0">
                <a:solidFill>
                  <a:prstClr val="black"/>
                </a:solidFill>
                <a:cs typeface="Arial" pitchFamily="34" charset="0"/>
              </a:rPr>
              <a:t>upload.wikimedia.org/wikipedia/commons/2/2f/Ynp-old-faithful.jpg</a:t>
            </a:r>
          </a:p>
          <a:p>
            <a:pPr marL="171450" indent="-171450">
              <a:buFont typeface="Wingdings" pitchFamily="2" charset="2"/>
              <a:buChar char="Ø"/>
            </a:pPr>
            <a:r>
              <a:rPr lang="cs-CZ" sz="1200" smtClean="0"/>
              <a:t>obr.č.12-</a:t>
            </a:r>
            <a:r>
              <a:rPr lang="cs-CZ" sz="1200" smtClean="0">
                <a:solidFill>
                  <a:prstClr val="black"/>
                </a:solidFill>
                <a:cs typeface="Arial" pitchFamily="34" charset="0"/>
              </a:rPr>
              <a:t> </a:t>
            </a:r>
            <a:r>
              <a:rPr lang="cs-CZ" sz="1200">
                <a:solidFill>
                  <a:prstClr val="black"/>
                </a:solidFill>
                <a:cs typeface="Arial" pitchFamily="34" charset="0"/>
              </a:rPr>
              <a:t>[cit. 2012-07-18] Dostupný pod licencí Creative Commons z WWW: http://</a:t>
            </a:r>
            <a:r>
              <a:rPr lang="cs-CZ" sz="1200" smtClean="0">
                <a:solidFill>
                  <a:prstClr val="black"/>
                </a:solidFill>
                <a:cs typeface="Arial" pitchFamily="34" charset="0"/>
              </a:rPr>
              <a:t>upload.wikimedia.org/wikipedia/commons/b/b8/Tower_Fall_in_Yellowstone.JPG</a:t>
            </a:r>
          </a:p>
          <a:p>
            <a:pPr marL="171450" indent="-171450">
              <a:buFont typeface="Wingdings" pitchFamily="2" charset="2"/>
              <a:buChar char="Ø"/>
            </a:pPr>
            <a:r>
              <a:rPr lang="cs-CZ" sz="1200" smtClean="0"/>
              <a:t>obr.č.13</a:t>
            </a:r>
            <a:r>
              <a:rPr lang="cs-CZ" sz="1200" smtClean="0">
                <a:solidFill>
                  <a:prstClr val="black"/>
                </a:solidFill>
                <a:cs typeface="Arial" pitchFamily="34" charset="0"/>
              </a:rPr>
              <a:t> </a:t>
            </a:r>
            <a:r>
              <a:rPr lang="cs-CZ" sz="1200">
                <a:solidFill>
                  <a:prstClr val="black"/>
                </a:solidFill>
                <a:cs typeface="Arial" pitchFamily="34" charset="0"/>
              </a:rPr>
              <a:t>[cit. 2012-07-18] Dostupný pod licencí Creative Commons z WWW: </a:t>
            </a:r>
            <a:r>
              <a:rPr lang="cs-CZ" sz="1200" smtClean="0">
                <a:solidFill>
                  <a:prstClr val="black"/>
                </a:solidFill>
                <a:cs typeface="Arial" pitchFamily="34" charset="0"/>
              </a:rPr>
              <a:t>          http</a:t>
            </a:r>
            <a:r>
              <a:rPr lang="cs-CZ" sz="1200">
                <a:solidFill>
                  <a:prstClr val="black"/>
                </a:solidFill>
                <a:cs typeface="Arial" pitchFamily="34" charset="0"/>
              </a:rPr>
              <a:t>://</a:t>
            </a:r>
            <a:r>
              <a:rPr lang="cs-CZ" sz="1200" smtClean="0">
                <a:solidFill>
                  <a:prstClr val="black"/>
                </a:solidFill>
                <a:cs typeface="Arial" pitchFamily="34" charset="0"/>
              </a:rPr>
              <a:t>commons.wikimedia.org/wiki/File:Alcatraz11.JPEG</a:t>
            </a:r>
          </a:p>
          <a:p>
            <a:pPr marL="171450" indent="-171450">
              <a:buFont typeface="Wingdings" pitchFamily="2" charset="2"/>
              <a:buChar char="Ø"/>
            </a:pPr>
            <a:r>
              <a:rPr lang="cs-CZ" sz="1200" smtClean="0"/>
              <a:t>obr.č.14</a:t>
            </a:r>
            <a:r>
              <a:rPr lang="cs-CZ" sz="1200" smtClean="0">
                <a:solidFill>
                  <a:prstClr val="black"/>
                </a:solidFill>
                <a:cs typeface="Arial" pitchFamily="34" charset="0"/>
              </a:rPr>
              <a:t> </a:t>
            </a:r>
            <a:r>
              <a:rPr lang="cs-CZ" sz="1200">
                <a:solidFill>
                  <a:prstClr val="black"/>
                </a:solidFill>
                <a:cs typeface="Arial" pitchFamily="34" charset="0"/>
              </a:rPr>
              <a:t>[cit. 2012-07-18] Dostupný pod licencí Creative Commons z WWW: http://</a:t>
            </a:r>
            <a:r>
              <a:rPr lang="cs-CZ" sz="1200" smtClean="0">
                <a:solidFill>
                  <a:prstClr val="black"/>
                </a:solidFill>
                <a:cs typeface="Arial" pitchFamily="34" charset="0"/>
              </a:rPr>
              <a:t>commons.wikimedia.org/wiki/File:Mammoth_Cave_tour.jpg</a:t>
            </a:r>
          </a:p>
          <a:p>
            <a:pPr marL="171450" indent="-171450">
              <a:buFont typeface="Wingdings" pitchFamily="2" charset="2"/>
              <a:buChar char="Ø"/>
            </a:pPr>
            <a:r>
              <a:rPr lang="cs-CZ" sz="1200" smtClean="0"/>
              <a:t>obr.č.15</a:t>
            </a:r>
            <a:r>
              <a:rPr lang="cs-CZ" sz="1200" smtClean="0">
                <a:solidFill>
                  <a:prstClr val="black"/>
                </a:solidFill>
                <a:cs typeface="Arial" pitchFamily="34" charset="0"/>
              </a:rPr>
              <a:t> </a:t>
            </a:r>
            <a:r>
              <a:rPr lang="cs-CZ" sz="1200">
                <a:solidFill>
                  <a:prstClr val="black"/>
                </a:solidFill>
                <a:cs typeface="Arial" pitchFamily="34" charset="0"/>
              </a:rPr>
              <a:t>[cit. 2012-07-18] Dostupný pod licencí Creative Commons z WWW: http://</a:t>
            </a:r>
            <a:r>
              <a:rPr lang="cs-CZ" sz="1200" smtClean="0">
                <a:solidFill>
                  <a:prstClr val="black"/>
                </a:solidFill>
                <a:cs typeface="Arial" pitchFamily="34" charset="0"/>
              </a:rPr>
              <a:t>commons.wikimedia.org/wiki/File:Mammoth_Cave_vertical_dome.jpg</a:t>
            </a:r>
          </a:p>
          <a:p>
            <a:pPr marL="171450" indent="-171450">
              <a:buFont typeface="Wingdings" pitchFamily="2" charset="2"/>
              <a:buChar char="Ø"/>
            </a:pPr>
            <a:r>
              <a:rPr lang="cs-CZ" sz="1200" smtClean="0"/>
              <a:t>obr.č.16</a:t>
            </a:r>
            <a:r>
              <a:rPr lang="cs-CZ" sz="1200" smtClean="0">
                <a:solidFill>
                  <a:prstClr val="black"/>
                </a:solidFill>
                <a:cs typeface="Arial" pitchFamily="34" charset="0"/>
              </a:rPr>
              <a:t>[cit</a:t>
            </a:r>
            <a:r>
              <a:rPr lang="cs-CZ" sz="1200">
                <a:solidFill>
                  <a:prstClr val="black"/>
                </a:solidFill>
                <a:cs typeface="Arial" pitchFamily="34" charset="0"/>
              </a:rPr>
              <a:t>. 2012-07-18] Dostupný pod licencí Creative Commons z WWW</a:t>
            </a:r>
            <a:r>
              <a:rPr lang="cs-CZ" sz="1200" smtClean="0">
                <a:solidFill>
                  <a:prstClr val="black"/>
                </a:solidFill>
                <a:cs typeface="Arial" pitchFamily="34" charset="0"/>
              </a:rPr>
              <a:t>: </a:t>
            </a:r>
            <a:r>
              <a:rPr lang="cs-CZ" sz="1200"/>
              <a:t> http://</a:t>
            </a:r>
            <a:r>
              <a:rPr lang="cs-CZ" sz="1200" smtClean="0"/>
              <a:t>upload.wikimedia.org/wikipedia/commons/6/6d/Liberty-statue-from-front2.jpg?uselang=cs</a:t>
            </a:r>
          </a:p>
          <a:p>
            <a:pPr marL="171450" indent="-171450">
              <a:buFont typeface="Wingdings" pitchFamily="2" charset="2"/>
              <a:buChar char="Ø"/>
            </a:pPr>
            <a:r>
              <a:rPr lang="cs-CZ" sz="1200" smtClean="0"/>
              <a:t>obr.č.17</a:t>
            </a:r>
            <a:r>
              <a:rPr lang="cs-CZ" sz="1200" smtClean="0">
                <a:solidFill>
                  <a:prstClr val="black"/>
                </a:solidFill>
                <a:cs typeface="Arial" pitchFamily="34" charset="0"/>
              </a:rPr>
              <a:t>[cit</a:t>
            </a:r>
            <a:r>
              <a:rPr lang="cs-CZ" sz="1200">
                <a:solidFill>
                  <a:prstClr val="black"/>
                </a:solidFill>
                <a:cs typeface="Arial" pitchFamily="34" charset="0"/>
              </a:rPr>
              <a:t>. 2012-07-18] Dostupný pod licencí Creative Commons z WWW: http://commons.wikimedia.org/wiki/File:Foz_de_Igua%C3%A7u_27_Panorama_Nov_2005.jpg?uselang=cs</a:t>
            </a:r>
          </a:p>
        </p:txBody>
      </p:sp>
      <p:sp>
        <p:nvSpPr>
          <p:cNvPr id="5" name="TextovéPole 4"/>
          <p:cNvSpPr txBox="1"/>
          <p:nvPr/>
        </p:nvSpPr>
        <p:spPr>
          <a:xfrm>
            <a:off x="539552" y="92671"/>
            <a:ext cx="7056784" cy="369332"/>
          </a:xfrm>
          <a:prstGeom prst="rect">
            <a:avLst/>
          </a:prstGeom>
          <a:noFill/>
        </p:spPr>
        <p:txBody>
          <a:bodyPr wrap="square" rtlCol="0">
            <a:spAutoFit/>
          </a:bodyPr>
          <a:lstStyle/>
          <a:p>
            <a:pPr algn="ctr"/>
            <a:r>
              <a:rPr lang="cs-CZ" b="1" dirty="0" smtClean="0"/>
              <a:t>ZDROJE POUŽITÝCH INFORMACÍ A OBRÁZKŮ</a:t>
            </a:r>
            <a:endParaRPr lang="cs-CZ" b="1" dirty="0"/>
          </a:p>
        </p:txBody>
      </p:sp>
    </p:spTree>
    <p:extLst>
      <p:ext uri="{BB962C8B-B14F-4D97-AF65-F5344CB8AC3E}">
        <p14:creationId xmlns:p14="http://schemas.microsoft.com/office/powerpoint/2010/main" val="624783737"/>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ovéPole 3"/>
          <p:cNvSpPr txBox="1"/>
          <p:nvPr/>
        </p:nvSpPr>
        <p:spPr>
          <a:xfrm>
            <a:off x="86836" y="682368"/>
            <a:ext cx="8928992" cy="6001643"/>
          </a:xfrm>
          <a:prstGeom prst="rect">
            <a:avLst/>
          </a:prstGeom>
          <a:noFill/>
        </p:spPr>
        <p:txBody>
          <a:bodyPr wrap="square" rtlCol="0">
            <a:spAutoFit/>
          </a:bodyPr>
          <a:lstStyle/>
          <a:p>
            <a:pPr marL="285750" indent="-285750">
              <a:buFont typeface="Wingdings" pitchFamily="2" charset="2"/>
              <a:buChar char="Ø"/>
            </a:pPr>
            <a:r>
              <a:rPr lang="cs-CZ" sz="1200" smtClean="0"/>
              <a:t>obr.č.18</a:t>
            </a:r>
            <a:r>
              <a:rPr lang="cs-CZ" sz="1200">
                <a:solidFill>
                  <a:prstClr val="black"/>
                </a:solidFill>
                <a:cs typeface="Arial" pitchFamily="34" charset="0"/>
              </a:rPr>
              <a:t>[cit. 2012-07-18] Dostupný pod licencí Creative Commons z WWW:          http://</a:t>
            </a:r>
            <a:r>
              <a:rPr lang="cs-CZ" sz="1200" smtClean="0">
                <a:solidFill>
                  <a:prstClr val="black"/>
                </a:solidFill>
                <a:cs typeface="Arial" pitchFamily="34" charset="0"/>
              </a:rPr>
              <a:t>commons.wikimedia.org/wiki/File:1_Las_vegas_strip.jpg?uselang=cs</a:t>
            </a:r>
          </a:p>
          <a:p>
            <a:pPr marL="285750" indent="-285750">
              <a:buFont typeface="Wingdings" pitchFamily="2" charset="2"/>
              <a:buChar char="Ø"/>
            </a:pPr>
            <a:r>
              <a:rPr lang="cs-CZ" sz="1200" smtClean="0">
                <a:solidFill>
                  <a:prstClr val="black"/>
                </a:solidFill>
                <a:cs typeface="Arial" pitchFamily="34" charset="0"/>
              </a:rPr>
              <a:t> </a:t>
            </a:r>
            <a:r>
              <a:rPr lang="cs-CZ" sz="1200" smtClean="0"/>
              <a:t>obr.č.19</a:t>
            </a:r>
            <a:r>
              <a:rPr lang="cs-CZ" sz="1200" smtClean="0">
                <a:solidFill>
                  <a:prstClr val="black"/>
                </a:solidFill>
                <a:cs typeface="Arial" pitchFamily="34" charset="0"/>
              </a:rPr>
              <a:t>[cit</a:t>
            </a:r>
            <a:r>
              <a:rPr lang="cs-CZ" sz="1200">
                <a:solidFill>
                  <a:prstClr val="black"/>
                </a:solidFill>
                <a:cs typeface="Arial" pitchFamily="34" charset="0"/>
              </a:rPr>
              <a:t>. 2012-07-18] Dostupný pod licencí Creative Commons z WWW:  </a:t>
            </a:r>
            <a:r>
              <a:rPr lang="cs-CZ" sz="1200" smtClean="0">
                <a:solidFill>
                  <a:prstClr val="black"/>
                </a:solidFill>
                <a:cs typeface="Arial" pitchFamily="34" charset="0"/>
              </a:rPr>
              <a:t>           http</a:t>
            </a:r>
            <a:r>
              <a:rPr lang="cs-CZ" sz="1200">
                <a:solidFill>
                  <a:prstClr val="black"/>
                </a:solidFill>
                <a:cs typeface="Arial" pitchFamily="34" charset="0"/>
              </a:rPr>
              <a:t>://cs.wikipedia.org/wiki/Soubor:ZabriskiePoint.jpg </a:t>
            </a:r>
            <a:endParaRPr lang="cs-CZ" sz="1200" smtClean="0">
              <a:solidFill>
                <a:prstClr val="black"/>
              </a:solidFill>
              <a:cs typeface="Arial" pitchFamily="34" charset="0"/>
            </a:endParaRPr>
          </a:p>
          <a:p>
            <a:pPr marL="285750" indent="-285750">
              <a:buFont typeface="Wingdings" pitchFamily="2" charset="2"/>
              <a:buChar char="Ø"/>
            </a:pPr>
            <a:r>
              <a:rPr lang="cs-CZ" sz="1200" smtClean="0"/>
              <a:t>obr.č.20</a:t>
            </a:r>
            <a:r>
              <a:rPr lang="cs-CZ" sz="1200" smtClean="0">
                <a:solidFill>
                  <a:prstClr val="black"/>
                </a:solidFill>
                <a:cs typeface="Arial" pitchFamily="34" charset="0"/>
              </a:rPr>
              <a:t>[cit</a:t>
            </a:r>
            <a:r>
              <a:rPr lang="cs-CZ" sz="1200">
                <a:solidFill>
                  <a:prstClr val="black"/>
                </a:solidFill>
                <a:cs typeface="Arial" pitchFamily="34" charset="0"/>
              </a:rPr>
              <a:t>. 2012-07-18] Dostupný pod licencí Creative Commons z WWW: http://</a:t>
            </a:r>
            <a:r>
              <a:rPr lang="cs-CZ" sz="1200" smtClean="0">
                <a:solidFill>
                  <a:prstClr val="black"/>
                </a:solidFill>
                <a:cs typeface="Arial" pitchFamily="34" charset="0"/>
              </a:rPr>
              <a:t>upload.wikimedia.org/wikipedia/commons/b/b1/Galapagos-satellite-2002.jpg?uselang=cs</a:t>
            </a:r>
          </a:p>
          <a:p>
            <a:pPr marL="285750" indent="-285750">
              <a:buFont typeface="Wingdings" pitchFamily="2" charset="2"/>
              <a:buChar char="Ø"/>
            </a:pPr>
            <a:r>
              <a:rPr lang="cs-CZ" sz="1200" smtClean="0">
                <a:solidFill>
                  <a:prstClr val="black"/>
                </a:solidFill>
                <a:cs typeface="Arial" pitchFamily="34" charset="0"/>
              </a:rPr>
              <a:t> </a:t>
            </a:r>
            <a:r>
              <a:rPr lang="cs-CZ" sz="1200" smtClean="0"/>
              <a:t>obr.č.21</a:t>
            </a:r>
            <a:r>
              <a:rPr lang="cs-CZ" sz="1200" smtClean="0">
                <a:solidFill>
                  <a:prstClr val="black"/>
                </a:solidFill>
                <a:cs typeface="Arial" pitchFamily="34" charset="0"/>
              </a:rPr>
              <a:t>[cit</a:t>
            </a:r>
            <a:r>
              <a:rPr lang="cs-CZ" sz="1200">
                <a:solidFill>
                  <a:prstClr val="black"/>
                </a:solidFill>
                <a:cs typeface="Arial" pitchFamily="34" charset="0"/>
              </a:rPr>
              <a:t>. 2012-07-18] Dostupný pod licencí Creative Commons z WWW:  http://</a:t>
            </a:r>
            <a:r>
              <a:rPr lang="cs-CZ" sz="1200" smtClean="0">
                <a:solidFill>
                  <a:prstClr val="black"/>
                </a:solidFill>
                <a:cs typeface="Arial" pitchFamily="34" charset="0"/>
              </a:rPr>
              <a:t>commons.wikimedia.org/wiki/File:Iguanamarina.jpg?uselang=cs</a:t>
            </a:r>
          </a:p>
          <a:p>
            <a:pPr marL="285750" indent="-285750">
              <a:buFont typeface="Wingdings" pitchFamily="2" charset="2"/>
              <a:buChar char="Ø"/>
            </a:pPr>
            <a:r>
              <a:rPr lang="cs-CZ" sz="1200" smtClean="0"/>
              <a:t>obr.č.22</a:t>
            </a:r>
            <a:r>
              <a:rPr lang="cs-CZ" sz="1200" smtClean="0">
                <a:solidFill>
                  <a:prstClr val="black"/>
                </a:solidFill>
                <a:cs typeface="Arial" pitchFamily="34" charset="0"/>
              </a:rPr>
              <a:t>[cit</a:t>
            </a:r>
            <a:r>
              <a:rPr lang="cs-CZ" sz="1200">
                <a:solidFill>
                  <a:prstClr val="black"/>
                </a:solidFill>
                <a:cs typeface="Arial" pitchFamily="34" charset="0"/>
              </a:rPr>
              <a:t>. 2012-07-18] Dostupný pod licencí Creative Commons z WWW:  http://</a:t>
            </a:r>
            <a:r>
              <a:rPr lang="cs-CZ" sz="1200" smtClean="0">
                <a:solidFill>
                  <a:prstClr val="black"/>
                </a:solidFill>
                <a:cs typeface="Arial" pitchFamily="34" charset="0"/>
              </a:rPr>
              <a:t>upload.wikimedia.org/wikipedia/commons/8/89/Harriet.jpg?uselang=cs</a:t>
            </a:r>
          </a:p>
          <a:p>
            <a:pPr marL="285750" indent="-285750">
              <a:buFont typeface="Wingdings" pitchFamily="2" charset="2"/>
              <a:buChar char="Ø"/>
            </a:pPr>
            <a:r>
              <a:rPr lang="cs-CZ" sz="1200" smtClean="0"/>
              <a:t>obr.č.23</a:t>
            </a:r>
            <a:r>
              <a:rPr lang="cs-CZ" sz="1200" smtClean="0">
                <a:solidFill>
                  <a:prstClr val="black"/>
                </a:solidFill>
                <a:cs typeface="Arial" pitchFamily="34" charset="0"/>
              </a:rPr>
              <a:t>[cit</a:t>
            </a:r>
            <a:r>
              <a:rPr lang="cs-CZ" sz="1200">
                <a:solidFill>
                  <a:prstClr val="black"/>
                </a:solidFill>
                <a:cs typeface="Arial" pitchFamily="34" charset="0"/>
              </a:rPr>
              <a:t>. 2012-07-18] Dostupný pod licencí Creative Commons z WWW:  http://</a:t>
            </a:r>
            <a:r>
              <a:rPr lang="cs-CZ" sz="1200" smtClean="0">
                <a:solidFill>
                  <a:prstClr val="black"/>
                </a:solidFill>
                <a:cs typeface="Arial" pitchFamily="34" charset="0"/>
              </a:rPr>
              <a:t>commons.wikimedia.org/wiki/File:General_sherman_sequoia.jpg</a:t>
            </a:r>
          </a:p>
          <a:p>
            <a:pPr marL="285750" indent="-285750">
              <a:buFont typeface="Wingdings" pitchFamily="2" charset="2"/>
              <a:buChar char="Ø"/>
            </a:pPr>
            <a:r>
              <a:rPr lang="cs-CZ" sz="1200" smtClean="0"/>
              <a:t>obr.č.24</a:t>
            </a:r>
            <a:r>
              <a:rPr lang="cs-CZ" sz="1200" smtClean="0">
                <a:solidFill>
                  <a:prstClr val="black"/>
                </a:solidFill>
                <a:cs typeface="Arial" pitchFamily="34" charset="0"/>
              </a:rPr>
              <a:t>[cit</a:t>
            </a:r>
            <a:r>
              <a:rPr lang="cs-CZ" sz="1200">
                <a:solidFill>
                  <a:prstClr val="black"/>
                </a:solidFill>
                <a:cs typeface="Arial" pitchFamily="34" charset="0"/>
              </a:rPr>
              <a:t>. 2012-07-18] Dostupný pod licencí Creative Commons z WWW:  http://</a:t>
            </a:r>
            <a:r>
              <a:rPr lang="cs-CZ" sz="1200" smtClean="0">
                <a:solidFill>
                  <a:prstClr val="black"/>
                </a:solidFill>
                <a:cs typeface="Arial" pitchFamily="34" charset="0"/>
              </a:rPr>
              <a:t>upload.wikimedia.org/wikipedia/commons/5/5a/General_Sherman_Tree_3.JPG</a:t>
            </a:r>
          </a:p>
          <a:p>
            <a:pPr marL="285750" indent="-285750">
              <a:buFont typeface="Wingdings" pitchFamily="2" charset="2"/>
              <a:buChar char="Ø"/>
            </a:pPr>
            <a:r>
              <a:rPr lang="cs-CZ" sz="1200" smtClean="0"/>
              <a:t>obr.č.25</a:t>
            </a:r>
            <a:r>
              <a:rPr lang="cs-CZ" sz="1200" smtClean="0">
                <a:solidFill>
                  <a:prstClr val="black"/>
                </a:solidFill>
                <a:cs typeface="Arial" pitchFamily="34" charset="0"/>
              </a:rPr>
              <a:t>[cit</a:t>
            </a:r>
            <a:r>
              <a:rPr lang="cs-CZ" sz="1200">
                <a:solidFill>
                  <a:prstClr val="black"/>
                </a:solidFill>
                <a:cs typeface="Arial" pitchFamily="34" charset="0"/>
              </a:rPr>
              <a:t>. 2012-07-18] Dostupný pod licencí Creative Commons z WWW:  http://</a:t>
            </a:r>
            <a:r>
              <a:rPr lang="cs-CZ" sz="1200" smtClean="0">
                <a:solidFill>
                  <a:prstClr val="black"/>
                </a:solidFill>
                <a:cs typeface="Arial" pitchFamily="34" charset="0"/>
              </a:rPr>
              <a:t>commons.wikimedia.org/wiki/File:Pano_Manhattan2007_amk.jpg</a:t>
            </a:r>
          </a:p>
          <a:p>
            <a:pPr marL="285750" indent="-285750">
              <a:buFont typeface="Wingdings" pitchFamily="2" charset="2"/>
              <a:buChar char="Ø"/>
            </a:pPr>
            <a:r>
              <a:rPr lang="cs-CZ" sz="1200" smtClean="0"/>
              <a:t>obr.č.26</a:t>
            </a:r>
            <a:r>
              <a:rPr lang="cs-CZ" sz="1200" smtClean="0">
                <a:solidFill>
                  <a:prstClr val="black"/>
                </a:solidFill>
                <a:cs typeface="Arial" pitchFamily="34" charset="0"/>
              </a:rPr>
              <a:t>[cit</a:t>
            </a:r>
            <a:r>
              <a:rPr lang="cs-CZ" sz="1200">
                <a:solidFill>
                  <a:prstClr val="black"/>
                </a:solidFill>
                <a:cs typeface="Arial" pitchFamily="34" charset="0"/>
              </a:rPr>
              <a:t>. 2012-07-18] Dostupný pod licencí Creative Commons z WWW:  http://</a:t>
            </a:r>
            <a:r>
              <a:rPr lang="cs-CZ" sz="1200" smtClean="0">
                <a:solidFill>
                  <a:prstClr val="black"/>
                </a:solidFill>
                <a:cs typeface="Arial" pitchFamily="34" charset="0"/>
              </a:rPr>
              <a:t>upload.wikimedia.org/wikipedia/commons/e/ee/SouthPorticoChristmas.jpg</a:t>
            </a:r>
          </a:p>
          <a:p>
            <a:pPr marL="285750" indent="-285750">
              <a:buFont typeface="Wingdings" pitchFamily="2" charset="2"/>
              <a:buChar char="Ø"/>
            </a:pPr>
            <a:r>
              <a:rPr lang="cs-CZ" sz="1200" smtClean="0"/>
              <a:t>obr.č.27</a:t>
            </a:r>
            <a:r>
              <a:rPr lang="cs-CZ" sz="1200" smtClean="0">
                <a:solidFill>
                  <a:prstClr val="black"/>
                </a:solidFill>
                <a:cs typeface="Arial" pitchFamily="34" charset="0"/>
              </a:rPr>
              <a:t>[cit</a:t>
            </a:r>
            <a:r>
              <a:rPr lang="cs-CZ" sz="1200">
                <a:solidFill>
                  <a:prstClr val="black"/>
                </a:solidFill>
                <a:cs typeface="Arial" pitchFamily="34" charset="0"/>
              </a:rPr>
              <a:t>. 2012-07-18] Dostupný pod licencí Creative Commons z WWW: </a:t>
            </a:r>
            <a:r>
              <a:rPr lang="cs-CZ" sz="1200" smtClean="0">
                <a:solidFill>
                  <a:prstClr val="black"/>
                </a:solidFill>
                <a:cs typeface="Arial" pitchFamily="34" charset="0"/>
              </a:rPr>
              <a:t>                     </a:t>
            </a:r>
            <a:r>
              <a:rPr lang="cs-CZ" sz="1200">
                <a:solidFill>
                  <a:prstClr val="black"/>
                </a:solidFill>
                <a:cs typeface="Arial" pitchFamily="34" charset="0"/>
              </a:rPr>
              <a:t>http://</a:t>
            </a:r>
            <a:r>
              <a:rPr lang="cs-CZ" sz="1200" smtClean="0">
                <a:solidFill>
                  <a:prstClr val="black"/>
                </a:solidFill>
                <a:cs typeface="Arial" pitchFamily="34" charset="0"/>
              </a:rPr>
              <a:t>cs.wikipedia.org/wiki/Soubor:Sthelens1.jpg</a:t>
            </a:r>
          </a:p>
          <a:p>
            <a:pPr marL="285750" indent="-285750">
              <a:buFont typeface="Wingdings" pitchFamily="2" charset="2"/>
              <a:buChar char="Ø"/>
            </a:pPr>
            <a:r>
              <a:rPr lang="cs-CZ" sz="1200" smtClean="0"/>
              <a:t>obr.č.28</a:t>
            </a:r>
            <a:r>
              <a:rPr lang="cs-CZ" sz="1200" smtClean="0">
                <a:solidFill>
                  <a:prstClr val="black"/>
                </a:solidFill>
                <a:cs typeface="Arial" pitchFamily="34" charset="0"/>
              </a:rPr>
              <a:t>[cit</a:t>
            </a:r>
            <a:r>
              <a:rPr lang="cs-CZ" sz="1200">
                <a:solidFill>
                  <a:prstClr val="black"/>
                </a:solidFill>
                <a:cs typeface="Arial" pitchFamily="34" charset="0"/>
              </a:rPr>
              <a:t>. 2012-07-18] Dostupný pod licencí Creative Commons z WWW:  http://</a:t>
            </a:r>
            <a:r>
              <a:rPr lang="cs-CZ" sz="1200" smtClean="0">
                <a:solidFill>
                  <a:prstClr val="black"/>
                </a:solidFill>
                <a:cs typeface="Arial" pitchFamily="34" charset="0"/>
              </a:rPr>
              <a:t>cs.wikipedia.org/wiki/Soubor:MSH80_st_helens_from_johnston_ridge_09-10-80.jpg</a:t>
            </a:r>
          </a:p>
          <a:p>
            <a:pPr marL="285750" indent="-285750">
              <a:buFont typeface="Wingdings" pitchFamily="2" charset="2"/>
              <a:buChar char="Ø"/>
            </a:pPr>
            <a:r>
              <a:rPr lang="cs-CZ" sz="1200" smtClean="0"/>
              <a:t>obr.č.29</a:t>
            </a:r>
            <a:r>
              <a:rPr lang="cs-CZ" sz="1200" smtClean="0">
                <a:solidFill>
                  <a:prstClr val="black"/>
                </a:solidFill>
                <a:cs typeface="Arial" pitchFamily="34" charset="0"/>
              </a:rPr>
              <a:t>[cit</a:t>
            </a:r>
            <a:r>
              <a:rPr lang="cs-CZ" sz="1200">
                <a:solidFill>
                  <a:prstClr val="black"/>
                </a:solidFill>
                <a:cs typeface="Arial" pitchFamily="34" charset="0"/>
              </a:rPr>
              <a:t>. 2012-07-18] Dostupný pod licencí Creative Commons z WWW:  http://</a:t>
            </a:r>
            <a:r>
              <a:rPr lang="cs-CZ" sz="1200" smtClean="0">
                <a:solidFill>
                  <a:prstClr val="black"/>
                </a:solidFill>
                <a:cs typeface="Arial" pitchFamily="34" charset="0"/>
              </a:rPr>
              <a:t>commons.wikimedia.org/wiki/File:Mount_St_Helens4.jpg?uselang=cs</a:t>
            </a:r>
          </a:p>
          <a:p>
            <a:pPr marL="285750" indent="-285750">
              <a:buFont typeface="Wingdings" pitchFamily="2" charset="2"/>
              <a:buChar char="Ø"/>
            </a:pPr>
            <a:r>
              <a:rPr lang="cs-CZ" sz="1200" smtClean="0"/>
              <a:t>obr.č.30</a:t>
            </a:r>
            <a:r>
              <a:rPr lang="cs-CZ" sz="1200" smtClean="0">
                <a:solidFill>
                  <a:prstClr val="black"/>
                </a:solidFill>
                <a:cs typeface="Arial" pitchFamily="34" charset="0"/>
              </a:rPr>
              <a:t>[cit</a:t>
            </a:r>
            <a:r>
              <a:rPr lang="cs-CZ" sz="1200">
                <a:solidFill>
                  <a:prstClr val="black"/>
                </a:solidFill>
                <a:cs typeface="Arial" pitchFamily="34" charset="0"/>
              </a:rPr>
              <a:t>. 2012-07-18] Dostupný pod licencí Creative Commons z WWW:  http://</a:t>
            </a:r>
            <a:r>
              <a:rPr lang="cs-CZ" sz="1200" smtClean="0">
                <a:solidFill>
                  <a:prstClr val="black"/>
                </a:solidFill>
                <a:cs typeface="Arial" pitchFamily="34" charset="0"/>
              </a:rPr>
              <a:t>commons.wikimedia.org/wiki/File:Everglades_swamp.JPG</a:t>
            </a:r>
          </a:p>
          <a:p>
            <a:pPr marL="285750" indent="-285750">
              <a:buFont typeface="Wingdings" pitchFamily="2" charset="2"/>
              <a:buChar char="Ø"/>
            </a:pPr>
            <a:r>
              <a:rPr lang="cs-CZ" sz="1200" smtClean="0"/>
              <a:t>obr.č.31</a:t>
            </a:r>
            <a:r>
              <a:rPr lang="cs-CZ" sz="1200" smtClean="0">
                <a:solidFill>
                  <a:prstClr val="black"/>
                </a:solidFill>
                <a:cs typeface="Arial" pitchFamily="34" charset="0"/>
              </a:rPr>
              <a:t>[cit</a:t>
            </a:r>
            <a:r>
              <a:rPr lang="cs-CZ" sz="1200">
                <a:solidFill>
                  <a:prstClr val="black"/>
                </a:solidFill>
                <a:cs typeface="Arial" pitchFamily="34" charset="0"/>
              </a:rPr>
              <a:t>. 2012-07-18] Dostupný pod licencí Creative Commons z WWW:  http://</a:t>
            </a:r>
            <a:r>
              <a:rPr lang="cs-CZ" sz="1200" smtClean="0">
                <a:solidFill>
                  <a:prstClr val="black"/>
                </a:solidFill>
                <a:cs typeface="Arial" pitchFamily="34" charset="0"/>
              </a:rPr>
              <a:t>commons.wikimedia.org/wiki/File:Everglades_Alligator1.jpg</a:t>
            </a:r>
          </a:p>
          <a:p>
            <a:pPr marL="285750" indent="-285750">
              <a:buFont typeface="Wingdings" pitchFamily="2" charset="2"/>
              <a:buChar char="Ø"/>
            </a:pPr>
            <a:r>
              <a:rPr lang="cs-CZ" sz="1200" smtClean="0"/>
              <a:t>obr.č.32</a:t>
            </a:r>
            <a:r>
              <a:rPr lang="cs-CZ" sz="1200" smtClean="0">
                <a:solidFill>
                  <a:prstClr val="black"/>
                </a:solidFill>
                <a:cs typeface="Arial" pitchFamily="34" charset="0"/>
              </a:rPr>
              <a:t>[cit</a:t>
            </a:r>
            <a:r>
              <a:rPr lang="cs-CZ" sz="1200">
                <a:solidFill>
                  <a:prstClr val="black"/>
                </a:solidFill>
                <a:cs typeface="Arial" pitchFamily="34" charset="0"/>
              </a:rPr>
              <a:t>. 2012-07-18] Dostupný pod licencí Creative Commons z WWW:  http://</a:t>
            </a:r>
            <a:r>
              <a:rPr lang="cs-CZ" sz="1200" smtClean="0">
                <a:solidFill>
                  <a:prstClr val="black"/>
                </a:solidFill>
                <a:cs typeface="Arial" pitchFamily="34" charset="0"/>
              </a:rPr>
              <a:t>commons.wikimedia.org/wiki/File:Devils_Tower_CROP.jpg</a:t>
            </a:r>
          </a:p>
          <a:p>
            <a:pPr marL="285750" indent="-285750">
              <a:buFont typeface="Wingdings" pitchFamily="2" charset="2"/>
              <a:buChar char="Ø"/>
            </a:pPr>
            <a:r>
              <a:rPr lang="cs-CZ" sz="1200" smtClean="0"/>
              <a:t>obr.č.33</a:t>
            </a:r>
            <a:r>
              <a:rPr lang="cs-CZ" sz="1200" smtClean="0">
                <a:solidFill>
                  <a:prstClr val="black"/>
                </a:solidFill>
                <a:cs typeface="Arial" pitchFamily="34" charset="0"/>
              </a:rPr>
              <a:t>[cit</a:t>
            </a:r>
            <a:r>
              <a:rPr lang="cs-CZ" sz="1200">
                <a:solidFill>
                  <a:prstClr val="black"/>
                </a:solidFill>
                <a:cs typeface="Arial" pitchFamily="34" charset="0"/>
              </a:rPr>
              <a:t>. 2012-07-18] Dostupný pod licencí Creative Commons z WWW:  http://commons.wikimedia.org/wiki/File:WashingtonDC_Obelisk.jpg?uselang=cs</a:t>
            </a:r>
            <a:endParaRPr lang="cs-CZ" sz="1200"/>
          </a:p>
        </p:txBody>
      </p:sp>
      <p:sp>
        <p:nvSpPr>
          <p:cNvPr id="2" name="Obdélník 1"/>
          <p:cNvSpPr/>
          <p:nvPr/>
        </p:nvSpPr>
        <p:spPr>
          <a:xfrm>
            <a:off x="107504" y="682368"/>
            <a:ext cx="8928992" cy="492443"/>
          </a:xfrm>
          <a:prstGeom prst="rect">
            <a:avLst/>
          </a:prstGeom>
        </p:spPr>
        <p:txBody>
          <a:bodyPr wrap="square">
            <a:spAutoFit/>
          </a:bodyPr>
          <a:lstStyle/>
          <a:p>
            <a:endParaRPr lang="cs-CZ" sz="1200"/>
          </a:p>
          <a:p>
            <a:endParaRPr lang="cs-CZ" sz="1400" dirty="0"/>
          </a:p>
        </p:txBody>
      </p:sp>
      <p:sp>
        <p:nvSpPr>
          <p:cNvPr id="5" name="TextovéPole 4"/>
          <p:cNvSpPr txBox="1"/>
          <p:nvPr/>
        </p:nvSpPr>
        <p:spPr>
          <a:xfrm>
            <a:off x="556844" y="277337"/>
            <a:ext cx="7056784" cy="369332"/>
          </a:xfrm>
          <a:prstGeom prst="rect">
            <a:avLst/>
          </a:prstGeom>
          <a:noFill/>
        </p:spPr>
        <p:txBody>
          <a:bodyPr wrap="square" rtlCol="0">
            <a:spAutoFit/>
          </a:bodyPr>
          <a:lstStyle/>
          <a:p>
            <a:pPr algn="ctr"/>
            <a:r>
              <a:rPr lang="cs-CZ" b="1" dirty="0" smtClean="0"/>
              <a:t>ZDROJE POUŽITÝCH INFORMACÍ </a:t>
            </a:r>
            <a:r>
              <a:rPr lang="cs-CZ" b="1" smtClean="0"/>
              <a:t>A OBRÁZKŮ</a:t>
            </a:r>
          </a:p>
        </p:txBody>
      </p:sp>
    </p:spTree>
    <p:extLst>
      <p:ext uri="{BB962C8B-B14F-4D97-AF65-F5344CB8AC3E}">
        <p14:creationId xmlns:p14="http://schemas.microsoft.com/office/powerpoint/2010/main" val="100648768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107504" y="196608"/>
            <a:ext cx="8485636" cy="646331"/>
          </a:xfrm>
          <a:prstGeom prst="rect">
            <a:avLst/>
          </a:prstGeom>
          <a:noFill/>
        </p:spPr>
        <p:txBody>
          <a:bodyPr wrap="square" rtlCol="0">
            <a:spAutoFit/>
          </a:bodyPr>
          <a:lstStyle/>
          <a:p>
            <a:pPr algn="ctr"/>
            <a:r>
              <a:rPr lang="cs-CZ" b="1" dirty="0" smtClean="0"/>
              <a:t>ZDROJE POUŽITÝCH INFORMACÍ </a:t>
            </a:r>
            <a:r>
              <a:rPr lang="cs-CZ" b="1" smtClean="0"/>
              <a:t>A OBRÁZKŮ</a:t>
            </a:r>
          </a:p>
          <a:p>
            <a:pPr algn="ctr"/>
            <a:endParaRPr lang="cs-CZ" b="1"/>
          </a:p>
        </p:txBody>
      </p:sp>
      <p:sp>
        <p:nvSpPr>
          <p:cNvPr id="2" name="TextovéPole 1"/>
          <p:cNvSpPr txBox="1"/>
          <p:nvPr/>
        </p:nvSpPr>
        <p:spPr>
          <a:xfrm>
            <a:off x="467544" y="842939"/>
            <a:ext cx="8280920" cy="4893647"/>
          </a:xfrm>
          <a:prstGeom prst="rect">
            <a:avLst/>
          </a:prstGeom>
          <a:noFill/>
        </p:spPr>
        <p:txBody>
          <a:bodyPr wrap="square" rtlCol="0">
            <a:spAutoFit/>
          </a:bodyPr>
          <a:lstStyle/>
          <a:p>
            <a:pPr marL="171450" indent="-171450">
              <a:buFont typeface="Wingdings" pitchFamily="2" charset="2"/>
              <a:buChar char="Ø"/>
            </a:pPr>
            <a:r>
              <a:rPr lang="cs-CZ" sz="1200" smtClean="0"/>
              <a:t>obr.č.34</a:t>
            </a:r>
            <a:r>
              <a:rPr lang="cs-CZ" sz="1200" smtClean="0">
                <a:solidFill>
                  <a:prstClr val="black"/>
                </a:solidFill>
                <a:cs typeface="Arial" pitchFamily="34" charset="0"/>
              </a:rPr>
              <a:t>[cit. 2012-07-18] Dostupný pod licencí Creative Commons z WWW:         http://commons.wikimedia.org/wiki/File:Capitol-RP.jpg </a:t>
            </a:r>
          </a:p>
          <a:p>
            <a:pPr marL="171450" indent="-171450">
              <a:buFont typeface="Wingdings" pitchFamily="2" charset="2"/>
              <a:buChar char="Ø"/>
            </a:pPr>
            <a:r>
              <a:rPr lang="cs-CZ" sz="1200" smtClean="0"/>
              <a:t>obr.č.35</a:t>
            </a:r>
            <a:r>
              <a:rPr lang="cs-CZ" sz="1200">
                <a:solidFill>
                  <a:prstClr val="black"/>
                </a:solidFill>
                <a:cs typeface="Arial" pitchFamily="34" charset="0"/>
              </a:rPr>
              <a:t>[cit. 2012-07-18] Dostupný pod licencí Creative Commons z WWW:     http://</a:t>
            </a:r>
            <a:r>
              <a:rPr lang="cs-CZ" sz="1200" smtClean="0">
                <a:solidFill>
                  <a:prstClr val="black"/>
                </a:solidFill>
                <a:cs typeface="Arial" pitchFamily="34" charset="0"/>
              </a:rPr>
              <a:t>commons.wikimedia.org/wiki/File:LincolnMemorial.jpg?uselang=cs</a:t>
            </a:r>
          </a:p>
          <a:p>
            <a:pPr marL="171450" indent="-171450">
              <a:buFont typeface="Wingdings" pitchFamily="2" charset="2"/>
              <a:buChar char="Ø"/>
            </a:pPr>
            <a:r>
              <a:rPr lang="cs-CZ" sz="1200" smtClean="0">
                <a:solidFill>
                  <a:prstClr val="black"/>
                </a:solidFill>
                <a:cs typeface="Arial" pitchFamily="34" charset="0"/>
              </a:rPr>
              <a:t> </a:t>
            </a:r>
            <a:r>
              <a:rPr lang="cs-CZ" sz="1200" smtClean="0"/>
              <a:t>obr.č.36</a:t>
            </a:r>
            <a:r>
              <a:rPr lang="cs-CZ" sz="1200" smtClean="0">
                <a:solidFill>
                  <a:prstClr val="black"/>
                </a:solidFill>
                <a:cs typeface="Arial" pitchFamily="34" charset="0"/>
              </a:rPr>
              <a:t>[cit</a:t>
            </a:r>
            <a:r>
              <a:rPr lang="cs-CZ" sz="1200">
                <a:solidFill>
                  <a:prstClr val="black"/>
                </a:solidFill>
                <a:cs typeface="Arial" pitchFamily="34" charset="0"/>
              </a:rPr>
              <a:t>. 2012-07-18] Dostupný pod licencí Creative Commons z WWW:    http://commons.wikimedia.org/wiki/File:Lincoln_Memorial_(Lincoln_contrasty).jpg?uselang=cs   </a:t>
            </a:r>
            <a:endParaRPr lang="cs-CZ" sz="1200" smtClean="0">
              <a:solidFill>
                <a:prstClr val="black"/>
              </a:solidFill>
              <a:cs typeface="Arial" pitchFamily="34" charset="0"/>
            </a:endParaRPr>
          </a:p>
          <a:p>
            <a:pPr marL="171450" indent="-171450">
              <a:buFont typeface="Wingdings" pitchFamily="2" charset="2"/>
              <a:buChar char="Ø"/>
            </a:pPr>
            <a:r>
              <a:rPr lang="cs-CZ" sz="1200"/>
              <a:t>http://</a:t>
            </a:r>
            <a:r>
              <a:rPr lang="cs-CZ" sz="1200" smtClean="0"/>
              <a:t>cs.wikipedia.org/wiki/Mount_Rushmore</a:t>
            </a:r>
          </a:p>
          <a:p>
            <a:pPr marL="171450" indent="-171450">
              <a:buFont typeface="Wingdings" pitchFamily="2" charset="2"/>
              <a:buChar char="Ø"/>
            </a:pPr>
            <a:r>
              <a:rPr lang="cs-CZ" sz="1200"/>
              <a:t>http://</a:t>
            </a:r>
            <a:r>
              <a:rPr lang="cs-CZ" sz="1200" smtClean="0"/>
              <a:t>cs.wikipedia.org/wiki/Niagarsk%C3%A9_vodop%C3%A1dy</a:t>
            </a:r>
          </a:p>
          <a:p>
            <a:pPr marL="171450" indent="-171450">
              <a:buFont typeface="Wingdings" pitchFamily="2" charset="2"/>
              <a:buChar char="Ø"/>
            </a:pPr>
            <a:r>
              <a:rPr lang="cs-CZ" sz="1200"/>
              <a:t>http://</a:t>
            </a:r>
            <a:r>
              <a:rPr lang="cs-CZ" sz="1200" smtClean="0"/>
              <a:t>cs.wikipedia.org/wiki/Socha_svobody</a:t>
            </a:r>
          </a:p>
          <a:p>
            <a:pPr marL="171450" indent="-171450">
              <a:buFont typeface="Wingdings" pitchFamily="2" charset="2"/>
              <a:buChar char="Ø"/>
            </a:pPr>
            <a:r>
              <a:rPr lang="cs-CZ" sz="1200"/>
              <a:t>http://</a:t>
            </a:r>
            <a:r>
              <a:rPr lang="cs-CZ" sz="1200" smtClean="0"/>
              <a:t>cs.wikipedia.org/wiki/Titicaca</a:t>
            </a:r>
          </a:p>
          <a:p>
            <a:pPr marL="171450" indent="-171450">
              <a:buFont typeface="Wingdings" pitchFamily="2" charset="2"/>
              <a:buChar char="Ø"/>
            </a:pPr>
            <a:r>
              <a:rPr lang="cs-CZ" sz="1200"/>
              <a:t>http://</a:t>
            </a:r>
            <a:r>
              <a:rPr lang="cs-CZ" sz="1200" smtClean="0"/>
              <a:t>cs.wikipedia.org/wiki/Grand_Canyon</a:t>
            </a:r>
          </a:p>
          <a:p>
            <a:pPr marL="171450" indent="-171450">
              <a:buFont typeface="Wingdings" pitchFamily="2" charset="2"/>
              <a:buChar char="Ø"/>
            </a:pPr>
            <a:r>
              <a:rPr lang="cs-CZ" sz="1200"/>
              <a:t>http://</a:t>
            </a:r>
            <a:r>
              <a:rPr lang="cs-CZ" sz="1200" smtClean="0"/>
              <a:t>cs.wikipedia.org/wiki/Moai</a:t>
            </a:r>
          </a:p>
          <a:p>
            <a:pPr marL="171450" indent="-171450">
              <a:buFont typeface="Wingdings" pitchFamily="2" charset="2"/>
              <a:buChar char="Ø"/>
            </a:pPr>
            <a:r>
              <a:rPr lang="cs-CZ" sz="1200"/>
              <a:t>http://</a:t>
            </a:r>
            <a:r>
              <a:rPr lang="cs-CZ" sz="1200" smtClean="0"/>
              <a:t>cs.wikipedia.org/wiki/Machu_Picchu</a:t>
            </a:r>
          </a:p>
          <a:p>
            <a:pPr marL="171450" indent="-171450">
              <a:buFont typeface="Wingdings" pitchFamily="2" charset="2"/>
              <a:buChar char="Ø"/>
            </a:pPr>
            <a:r>
              <a:rPr lang="cs-CZ" sz="1200"/>
              <a:t>http://</a:t>
            </a:r>
            <a:r>
              <a:rPr lang="cs-CZ" sz="1200" smtClean="0"/>
              <a:t>cs.wikipedia.org/wiki/Yellowstonsk%C3%BD_n%C3%A1rodn%C3%AD_park</a:t>
            </a:r>
          </a:p>
          <a:p>
            <a:pPr marL="171450" indent="-171450">
              <a:buFont typeface="Wingdings" pitchFamily="2" charset="2"/>
              <a:buChar char="Ø"/>
            </a:pPr>
            <a:r>
              <a:rPr lang="cs-CZ" sz="1200"/>
              <a:t>http://cs.wikipedia.org/wiki/Mamut%C3%AD_jeskyn%C4%9B_(USA</a:t>
            </a:r>
            <a:r>
              <a:rPr lang="cs-CZ" sz="1200" smtClean="0"/>
              <a:t>)</a:t>
            </a:r>
          </a:p>
          <a:p>
            <a:pPr marL="171450" indent="-171450">
              <a:buFont typeface="Wingdings" pitchFamily="2" charset="2"/>
              <a:buChar char="Ø"/>
            </a:pPr>
            <a:r>
              <a:rPr lang="cs-CZ" sz="1200"/>
              <a:t>http://cs.wikipedia.org/wiki/Socha_Krista_Spasitele_(Rio_de_Janeiro</a:t>
            </a:r>
            <a:r>
              <a:rPr lang="cs-CZ" sz="1200" smtClean="0"/>
              <a:t>)</a:t>
            </a:r>
          </a:p>
          <a:p>
            <a:pPr marL="171450" indent="-171450">
              <a:buFont typeface="Wingdings" pitchFamily="2" charset="2"/>
              <a:buChar char="Ø"/>
            </a:pPr>
            <a:r>
              <a:rPr lang="cs-CZ" sz="1200"/>
              <a:t>http://cs.wikipedia.org/wiki/Igua%C3%A7u_(vodop%C3%A1dy</a:t>
            </a:r>
            <a:r>
              <a:rPr lang="cs-CZ" sz="1200" smtClean="0"/>
              <a:t>)</a:t>
            </a:r>
          </a:p>
          <a:p>
            <a:pPr marL="171450" indent="-171450">
              <a:buFont typeface="Wingdings" pitchFamily="2" charset="2"/>
              <a:buChar char="Ø"/>
            </a:pPr>
            <a:r>
              <a:rPr lang="cs-CZ" sz="1200"/>
              <a:t>http://cs.wikipedia.org/wiki/%</a:t>
            </a:r>
            <a:r>
              <a:rPr lang="cs-CZ" sz="1200" smtClean="0"/>
              <a:t>C3%9Adol%C3%AD_smrti</a:t>
            </a:r>
          </a:p>
          <a:p>
            <a:pPr marL="171450" indent="-171450">
              <a:buFont typeface="Wingdings" pitchFamily="2" charset="2"/>
              <a:buChar char="Ø"/>
            </a:pPr>
            <a:r>
              <a:rPr lang="cs-CZ" sz="1200"/>
              <a:t>http://</a:t>
            </a:r>
            <a:r>
              <a:rPr lang="cs-CZ" sz="1200" smtClean="0"/>
              <a:t>cs.wikipedia.org/wiki/Galap%C3%A1gy</a:t>
            </a:r>
          </a:p>
          <a:p>
            <a:pPr marL="171450" indent="-171450">
              <a:buFont typeface="Wingdings" pitchFamily="2" charset="2"/>
              <a:buChar char="Ø"/>
            </a:pPr>
            <a:r>
              <a:rPr lang="cs-CZ" sz="1200"/>
              <a:t>http://</a:t>
            </a:r>
            <a:r>
              <a:rPr lang="cs-CZ" sz="1200" smtClean="0"/>
              <a:t>cs.wikipedia.org/wiki/N%C3%A1rodn%C3%AD_park_Sequoia</a:t>
            </a:r>
          </a:p>
          <a:p>
            <a:pPr marL="171450" indent="-171450">
              <a:buFont typeface="Wingdings" pitchFamily="2" charset="2"/>
              <a:buChar char="Ø"/>
            </a:pPr>
            <a:r>
              <a:rPr lang="cs-CZ" sz="1200"/>
              <a:t>http://</a:t>
            </a:r>
            <a:r>
              <a:rPr lang="cs-CZ" sz="1200" smtClean="0"/>
              <a:t>cs.wikipedia.org/wiki/New_York</a:t>
            </a:r>
          </a:p>
          <a:p>
            <a:pPr marL="171450" indent="-171450">
              <a:buFont typeface="Wingdings" pitchFamily="2" charset="2"/>
              <a:buChar char="Ø"/>
            </a:pPr>
            <a:r>
              <a:rPr lang="cs-CZ" sz="1200"/>
              <a:t>http://cs.wikipedia.org/wiki/Mount_St._</a:t>
            </a:r>
            <a:r>
              <a:rPr lang="cs-CZ" sz="1200" smtClean="0"/>
              <a:t>Helens</a:t>
            </a:r>
          </a:p>
          <a:p>
            <a:pPr marL="171450" indent="-171450">
              <a:buFont typeface="Wingdings" pitchFamily="2" charset="2"/>
              <a:buChar char="Ø"/>
            </a:pPr>
            <a:r>
              <a:rPr lang="cs-CZ" sz="1200"/>
              <a:t>http://</a:t>
            </a:r>
            <a:r>
              <a:rPr lang="cs-CZ" sz="1200" smtClean="0"/>
              <a:t>cs.wikipedia.org/wiki/Everglades</a:t>
            </a:r>
          </a:p>
          <a:p>
            <a:pPr marL="171450" indent="-171450">
              <a:buFont typeface="Wingdings" pitchFamily="2" charset="2"/>
              <a:buChar char="Ø"/>
            </a:pPr>
            <a:r>
              <a:rPr lang="cs-CZ" sz="1200"/>
              <a:t>http://</a:t>
            </a:r>
            <a:r>
              <a:rPr lang="cs-CZ" sz="1200" smtClean="0"/>
              <a:t>cs.wikipedia.org/wiki/Washington%C5%AFv_monument</a:t>
            </a:r>
          </a:p>
          <a:p>
            <a:pPr marL="171450" indent="-171450">
              <a:buFont typeface="Wingdings" pitchFamily="2" charset="2"/>
              <a:buChar char="Ø"/>
            </a:pPr>
            <a:r>
              <a:rPr lang="cs-CZ" sz="1200"/>
              <a:t>http://</a:t>
            </a:r>
            <a:r>
              <a:rPr lang="cs-CZ" sz="1200" smtClean="0"/>
              <a:t>cs.wikipedia.org/wiki/Kapitol_Spojen%C3%BDch_st%C3%A1t%C5%AF_americk%C3%BDch</a:t>
            </a:r>
          </a:p>
          <a:p>
            <a:pPr marL="171450" indent="-171450">
              <a:buFont typeface="Wingdings" pitchFamily="2" charset="2"/>
              <a:buChar char="Ø"/>
            </a:pPr>
            <a:r>
              <a:rPr lang="cs-CZ" sz="1200"/>
              <a:t>http://cs.wikipedia.org/wiki/Lincoln%C5%AFv_pam%C3%A1tn%C3%ADk</a:t>
            </a:r>
          </a:p>
        </p:txBody>
      </p:sp>
    </p:spTree>
    <p:extLst>
      <p:ext uri="{BB962C8B-B14F-4D97-AF65-F5344CB8AC3E}">
        <p14:creationId xmlns:p14="http://schemas.microsoft.com/office/powerpoint/2010/main" val="2128741235"/>
      </p:ext>
    </p:extLst>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2059</TotalTime>
  <Words>2613</Words>
  <Application>Microsoft Office PowerPoint</Application>
  <PresentationFormat>Předvádění na obrazovce (4:3)</PresentationFormat>
  <Paragraphs>207</Paragraphs>
  <Slides>31</Slides>
  <Notes>1</Notes>
  <HiddenSlides>0</HiddenSlides>
  <MMClips>0</MMClips>
  <ScaleCrop>false</ScaleCrop>
  <HeadingPairs>
    <vt:vector size="4" baseType="variant">
      <vt:variant>
        <vt:lpstr>Motiv</vt:lpstr>
      </vt:variant>
      <vt:variant>
        <vt:i4>1</vt:i4>
      </vt:variant>
      <vt:variant>
        <vt:lpstr>Nadpisy snímků</vt:lpstr>
      </vt:variant>
      <vt:variant>
        <vt:i4>31</vt:i4>
      </vt:variant>
    </vt:vector>
  </HeadingPairs>
  <TitlesOfParts>
    <vt:vector size="32" baseType="lpstr">
      <vt:lpstr>Motiv systému Office</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hracst</dc:creator>
  <cp:lastModifiedBy>hracst</cp:lastModifiedBy>
  <cp:revision>142</cp:revision>
  <dcterms:created xsi:type="dcterms:W3CDTF">2012-02-10T18:29:07Z</dcterms:created>
  <dcterms:modified xsi:type="dcterms:W3CDTF">2012-12-17T20:48:14Z</dcterms:modified>
</cp:coreProperties>
</file>