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6" r:id="rId2"/>
    <p:sldId id="260" r:id="rId3"/>
    <p:sldId id="257" r:id="rId4"/>
    <p:sldId id="258" r:id="rId5"/>
    <p:sldId id="262" r:id="rId6"/>
    <p:sldId id="259" r:id="rId7"/>
    <p:sldId id="261" r:id="rId8"/>
    <p:sldId id="263" r:id="rId9"/>
    <p:sldId id="265" r:id="rId10"/>
    <p:sldId id="268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C122FD-38CB-47D0-8946-A71103E9DF3E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1AD64C-5E87-402D-837C-8B775DF9D7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http://rozvedena.bloguje.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babocka</a:t>
            </a:r>
            <a:r>
              <a:rPr lang="cs-CZ" dirty="0" smtClean="0"/>
              <a:t>_</a:t>
            </a:r>
            <a:r>
              <a:rPr lang="cs-CZ" dirty="0" err="1" smtClean="0"/>
              <a:t>admiral.jpg</a:t>
            </a:r>
            <a:endParaRPr lang="cs-CZ" dirty="0" smtClean="0"/>
          </a:p>
          <a:p>
            <a:r>
              <a:rPr lang="cs-CZ" dirty="0" smtClean="0"/>
              <a:t>http://nd01.jxs.cz/450/144/af09cc7611_9398153_o2.jpg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http://upload.wikimedia.org/wikipedia/commons/thumb/7/75/Bombus_terrestris1_trzmiel_ziemny_small.jpg/258px-Bombus_terrestris1_trzmiel_ziemny_small.jpg</a:t>
            </a:r>
          </a:p>
          <a:p>
            <a:r>
              <a:rPr lang="cs-CZ" dirty="0" smtClean="0"/>
              <a:t>http://upload.wikimedia.org/wikipedia/commons/thumb/2/21/Colorado_potato_beetle.jpg/300px-Colorado_potato_beetle.jpg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priroda.cz</a:t>
            </a:r>
            <a:r>
              <a:rPr lang="cs-CZ" dirty="0" smtClean="0"/>
              <a:t>/</a:t>
            </a:r>
            <a:r>
              <a:rPr lang="cs-CZ" dirty="0" err="1" smtClean="0"/>
              <a:t>clanky</a:t>
            </a:r>
            <a:r>
              <a:rPr lang="cs-CZ" dirty="0" smtClean="0"/>
              <a:t>/foto/zajic1.jpg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parez.cz</a:t>
            </a:r>
            <a:r>
              <a:rPr lang="cs-CZ" dirty="0" smtClean="0"/>
              <a:t>/</a:t>
            </a:r>
            <a:r>
              <a:rPr lang="cs-CZ" dirty="0" err="1" smtClean="0"/>
              <a:t>files</a:t>
            </a:r>
            <a:r>
              <a:rPr lang="cs-CZ" dirty="0" smtClean="0"/>
              <a:t>/</a:t>
            </a:r>
            <a:r>
              <a:rPr lang="cs-CZ" dirty="0" err="1" smtClean="0"/>
              <a:t>img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/krtek-</a:t>
            </a:r>
            <a:r>
              <a:rPr lang="cs-CZ" dirty="0" err="1" smtClean="0"/>
              <a:t>obecny</a:t>
            </a:r>
            <a:r>
              <a:rPr lang="cs-CZ" dirty="0" smtClean="0"/>
              <a:t>-2.jpg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jynx</a:t>
            </a:r>
            <a:r>
              <a:rPr lang="cs-CZ" dirty="0" smtClean="0"/>
              <a:t>-</a:t>
            </a:r>
            <a:r>
              <a:rPr lang="cs-CZ" dirty="0" err="1" smtClean="0"/>
              <a:t>t.net</a:t>
            </a:r>
            <a:r>
              <a:rPr lang="cs-CZ" dirty="0" smtClean="0"/>
              <a:t>/</a:t>
            </a:r>
            <a:r>
              <a:rPr lang="cs-CZ" dirty="0" err="1" smtClean="0"/>
              <a:t>priroda</a:t>
            </a:r>
            <a:r>
              <a:rPr lang="cs-CZ" dirty="0" smtClean="0"/>
              <a:t>/Data/</a:t>
            </a:r>
            <a:r>
              <a:rPr lang="cs-CZ" dirty="0" err="1" smtClean="0"/>
              <a:t>Images</a:t>
            </a:r>
            <a:r>
              <a:rPr lang="cs-CZ" dirty="0" smtClean="0"/>
              <a:t>/Mys-</a:t>
            </a:r>
            <a:r>
              <a:rPr lang="cs-CZ" dirty="0" err="1" smtClean="0"/>
              <a:t>domaci.jpg</a:t>
            </a:r>
            <a:endParaRPr lang="cs-CZ" dirty="0" smtClean="0"/>
          </a:p>
          <a:p>
            <a:r>
              <a:rPr lang="cs-CZ" dirty="0" smtClean="0"/>
              <a:t>http://upload.wikimedia.org/wikipedia/commons/thumb/3/37/Oryctolagus_cuniculus_Tasmania_2.jpg/220px-Oryctolagus_cuniculus_Tasmania_2.jpg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kubusz.net</a:t>
            </a:r>
            <a:r>
              <a:rPr lang="cs-CZ" dirty="0" smtClean="0"/>
              <a:t>/</a:t>
            </a:r>
            <a:r>
              <a:rPr lang="cs-CZ" dirty="0" err="1" smtClean="0"/>
              <a:t>Bioethanol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repa</a:t>
            </a:r>
            <a:r>
              <a:rPr lang="cs-CZ" dirty="0" smtClean="0"/>
              <a:t>/</a:t>
            </a:r>
            <a:r>
              <a:rPr lang="cs-CZ" dirty="0" err="1" smtClean="0"/>
              <a:t>sugarbeet.jpg</a:t>
            </a:r>
            <a:endParaRPr lang="cs-CZ" dirty="0" smtClean="0"/>
          </a:p>
          <a:p>
            <a:r>
              <a:rPr lang="cs-CZ" dirty="0" smtClean="0"/>
              <a:t>http://cms.tvujdum.cz/userdata/images/30023jidlokrize2.jpg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baumdeslebens.de</a:t>
            </a:r>
            <a:r>
              <a:rPr lang="cs-CZ" dirty="0" smtClean="0"/>
              <a:t>/media/weizen2.jpg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http://t3.gstatic.com/</a:t>
            </a:r>
            <a:r>
              <a:rPr lang="cs-CZ" dirty="0" err="1" smtClean="0"/>
              <a:t>images</a:t>
            </a:r>
            <a:r>
              <a:rPr lang="cs-CZ" dirty="0" smtClean="0"/>
              <a:t>?q=</a:t>
            </a:r>
            <a:r>
              <a:rPr lang="cs-CZ" dirty="0" err="1" smtClean="0"/>
              <a:t>tbn</a:t>
            </a:r>
            <a:r>
              <a:rPr lang="cs-CZ" dirty="0" smtClean="0"/>
              <a:t>:ANd9GcTUXNpI8TaLjiV3HggQZa4EbxLTbgdvowRxuFgGAeMk8wGbExYnOitoJpQJ</a:t>
            </a:r>
          </a:p>
          <a:p>
            <a:r>
              <a:rPr lang="cs-CZ" dirty="0" smtClean="0"/>
              <a:t>http://martincinherbar.ic.cz/img/kukurice_seta2_13505.jpg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vupt.cz</a:t>
            </a:r>
            <a:r>
              <a:rPr lang="cs-CZ" dirty="0" smtClean="0"/>
              <a:t>/ilustrace/</a:t>
            </a:r>
            <a:r>
              <a:rPr lang="cs-CZ" dirty="0" err="1" smtClean="0"/>
              <a:t>slechteni</a:t>
            </a:r>
            <a:r>
              <a:rPr lang="cs-CZ" dirty="0" smtClean="0"/>
              <a:t>/</a:t>
            </a:r>
            <a:r>
              <a:rPr lang="cs-CZ" dirty="0" err="1" smtClean="0"/>
              <a:t>zito</a:t>
            </a:r>
            <a:r>
              <a:rPr lang="cs-CZ" dirty="0" smtClean="0"/>
              <a:t>-</a:t>
            </a:r>
            <a:r>
              <a:rPr lang="cs-CZ" dirty="0" err="1" smtClean="0"/>
              <a:t>big.jpg</a:t>
            </a:r>
            <a:endParaRPr lang="cs-CZ" dirty="0" smtClean="0"/>
          </a:p>
          <a:p>
            <a:r>
              <a:rPr lang="cs-CZ" dirty="0" smtClean="0"/>
              <a:t>http://img.signaly.cz/upload/f/4/60d8364475ea97c402cdb419248dde/Slune%C4%8Dnice.JPG</a:t>
            </a:r>
          </a:p>
          <a:p>
            <a:r>
              <a:rPr lang="cs-CZ" dirty="0" smtClean="0"/>
              <a:t>http://vfu-www.vfu.cz/vegetabilie/plodiny/czech/Jecmen_dvourady.jpg</a:t>
            </a:r>
          </a:p>
          <a:p>
            <a:r>
              <a:rPr lang="cs-CZ" dirty="0" smtClean="0"/>
              <a:t>http://leto.in-pocasi.cz/clanky/repka-olejka/repka-kvet.jpg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 cstate="print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jynx-t.net/priroda/Data/Images/Mys-domaci.jpg" TargetMode="External"/><Relationship Id="rId3" Type="http://schemas.openxmlformats.org/officeDocument/2006/relationships/hyperlink" Target="http://nd01.jxs.cz/450/144/af09cc7611_9398153_o2.jpg" TargetMode="External"/><Relationship Id="rId7" Type="http://schemas.openxmlformats.org/officeDocument/2006/relationships/hyperlink" Target="http://www.parez.cz/files/img/images/krtek-obecny-2.jpg" TargetMode="External"/><Relationship Id="rId2" Type="http://schemas.openxmlformats.org/officeDocument/2006/relationships/hyperlink" Target="http://rozvedena.bloguje.cz/img/babocka_admira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riroda.cz/clanky/foto/zajic1.jpg" TargetMode="External"/><Relationship Id="rId5" Type="http://schemas.openxmlformats.org/officeDocument/2006/relationships/hyperlink" Target="http://upload.wikimedia.org/wikipedia/commons/thumb/2/21/Colorado_potato_beetle.jpg/300px-Colorado_potato_beetle.jpg" TargetMode="External"/><Relationship Id="rId4" Type="http://schemas.openxmlformats.org/officeDocument/2006/relationships/hyperlink" Target="http://upload.wikimedia.org/wikipedia/commons/thumb/7/75/Bombus_terrestris1_trzmiel_ziemny_small.jpg/258px-Bombus_terrestris1_trzmiel_ziemny_small.jpg" TargetMode="External"/><Relationship Id="rId9" Type="http://schemas.openxmlformats.org/officeDocument/2006/relationships/hyperlink" Target="http://upload.wikimedia.org/wikipedia/commons/thumb/3/37/Oryctolagus_cuniculus_Tasmania_2.jpg/220px-Oryctolagus_cuniculus_Tasmania_2.jp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img.signaly.cz/upload/f/4/60d8364475ea97c402cdb419248dde/Slune%C4%8Dnice.JPG" TargetMode="External"/><Relationship Id="rId3" Type="http://schemas.openxmlformats.org/officeDocument/2006/relationships/hyperlink" Target="http://cms.tvujdum.cz/userdata/images/30023jidlokrize2.jpg" TargetMode="External"/><Relationship Id="rId7" Type="http://schemas.openxmlformats.org/officeDocument/2006/relationships/hyperlink" Target="http://www.vupt.cz/ilustrace/slechteni/zito-big.jpg" TargetMode="External"/><Relationship Id="rId2" Type="http://schemas.openxmlformats.org/officeDocument/2006/relationships/hyperlink" Target="http://www.kubusz.net/Bioethanol/images/repa/sugarbee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artincinherbar.ic.cz/img/kukurice_seta2_13505.jpg" TargetMode="External"/><Relationship Id="rId5" Type="http://schemas.openxmlformats.org/officeDocument/2006/relationships/hyperlink" Target="http://t3.gstatic.com/images?q=tbn:ANd9GcTUXNpI8TaLjiV3HggQZa4EbxLTbgdvowRxuFgGAeMk8wGbExYnOitoJpQJ" TargetMode="External"/><Relationship Id="rId10" Type="http://schemas.openxmlformats.org/officeDocument/2006/relationships/hyperlink" Target="http://leto.in-pocasi.cz/clanky/repka-olejka/repka-kvet.jpg" TargetMode="External"/><Relationship Id="rId4" Type="http://schemas.openxmlformats.org/officeDocument/2006/relationships/hyperlink" Target="http://www.baumdeslebens.de/media/weizen2.jpg" TargetMode="External"/><Relationship Id="rId9" Type="http://schemas.openxmlformats.org/officeDocument/2006/relationships/hyperlink" Target="http://vfu-www.vfu.cz/vegetabilie/plodiny/czech/Jecmen_dvourad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Na poli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</a:t>
            </a:r>
            <a:r>
              <a:rPr lang="cs-CZ" dirty="0" smtClean="0">
                <a:solidFill>
                  <a:srgbClr val="FF0000"/>
                </a:solidFill>
              </a:rPr>
              <a:t>Mgr. Věra Martincová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0000"/>
                </a:solidFill>
              </a:rPr>
              <a:t>22</a:t>
            </a:r>
            <a:r>
              <a:rPr lang="cs-CZ" dirty="0" smtClean="0"/>
              <a:t>_</a:t>
            </a:r>
            <a:r>
              <a:rPr lang="cs-CZ" dirty="0" smtClean="0">
                <a:solidFill>
                  <a:srgbClr val="FF0000"/>
                </a:solidFill>
              </a:rPr>
              <a:t>Na poli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6808" y="2718048"/>
            <a:ext cx="7467600" cy="1143000"/>
          </a:xfrm>
        </p:spPr>
        <p:txBody>
          <a:bodyPr>
            <a:noAutofit/>
          </a:bodyPr>
          <a:lstStyle/>
          <a:p>
            <a:pPr algn="ctr"/>
            <a:r>
              <a:rPr lang="cs-CZ" sz="9000" dirty="0" smtClean="0"/>
              <a:t>Na poli- Živočichové</a:t>
            </a:r>
            <a:endParaRPr lang="cs-CZ" sz="9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7467600" cy="1143000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Babočka admirál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0" y="908720"/>
            <a:ext cx="4464496" cy="2376264"/>
          </a:xfrm>
        </p:spPr>
        <p:txBody>
          <a:bodyPr/>
          <a:lstStyle/>
          <a:p>
            <a:r>
              <a:rPr lang="cs-CZ" dirty="0" smtClean="0"/>
              <a:t>bezobratlý, hmyz</a:t>
            </a:r>
          </a:p>
          <a:p>
            <a:r>
              <a:rPr lang="cs-CZ" dirty="0" smtClean="0"/>
              <a:t>saje sladké šťávy</a:t>
            </a:r>
          </a:p>
          <a:p>
            <a:r>
              <a:rPr lang="cs-CZ" dirty="0" smtClean="0"/>
              <a:t>vývoj-vajíčka, larva, kukla, motýl</a:t>
            </a:r>
            <a:endParaRPr lang="cs-CZ" dirty="0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467544" y="3140968"/>
            <a:ext cx="7467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altLang="en-US" sz="3600" b="1" i="0" u="none" strike="noStrike" kern="1200" cap="none" spc="0" normalizeH="0" baseline="0" noProof="0" dirty="0" smtClean="0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Hraboš</a:t>
            </a:r>
            <a:r>
              <a:rPr kumimoji="0" lang="cs-CZ" altLang="en-US" sz="3600" b="1" i="0" u="none" strike="noStrike" kern="1200" cap="none" spc="0" normalizeH="0" noProof="0" dirty="0" smtClean="0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polní</a:t>
            </a:r>
            <a:endParaRPr kumimoji="0" lang="cs-CZ" altLang="en-US" sz="3600" b="1" i="0" u="none" strike="noStrike" kern="1200" cap="none" spc="0" normalizeH="0" baseline="0" noProof="0" dirty="0">
              <a:ln w="11430"/>
              <a:gradFill flip="none" rotWithShape="1">
                <a:gsLst>
                  <a:gs pos="0">
                    <a:schemeClr val="accent2"/>
                  </a:gs>
                  <a:gs pos="45000">
                    <a:schemeClr val="accent2">
                      <a:tint val="60000"/>
                    </a:schemeClr>
                  </a:gs>
                  <a:gs pos="90000">
                    <a:schemeClr val="accent2">
                      <a:tint val="40000"/>
                    </a:schemeClr>
                  </a:gs>
                  <a:gs pos="100000">
                    <a:schemeClr val="accent2">
                      <a:tint val="20000"/>
                    </a:schemeClr>
                  </a:gs>
                </a:gsLst>
                <a:lin ang="5400000" scaled="1"/>
                <a:tileRect/>
              </a:gradFill>
              <a:effectLst>
                <a:outerShdw blurRad="44450" dist="41910" dir="3600000" algn="tl">
                  <a:srgbClr val="000000">
                    <a:alpha val="5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4211960" y="4365104"/>
            <a:ext cx="4464496" cy="2376264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Pct val="50000"/>
              <a:buFont typeface="Wingdings 2"/>
              <a:buChar char="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obratlovec,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savec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Pct val="50000"/>
              <a:buFont typeface="Wingdings 2"/>
              <a:buChar char="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hlodavec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Pct val="50000"/>
              <a:buFont typeface="Wingdings 2"/>
              <a:buChar char="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škůdce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6626" name="Picture 2" descr="http://rozvedena.bloguje.cz/img/babocka_admiral.jpg"/>
          <p:cNvPicPr>
            <a:picLocks noChangeAspect="1" noChangeArrowheads="1"/>
          </p:cNvPicPr>
          <p:nvPr/>
        </p:nvPicPr>
        <p:blipFill>
          <a:blip r:embed="rId3" cstate="print"/>
          <a:srcRect l="6564" t="1703" r="9194" b="19974"/>
          <a:stretch>
            <a:fillRect/>
          </a:stretch>
        </p:blipFill>
        <p:spPr bwMode="auto">
          <a:xfrm>
            <a:off x="467544" y="980728"/>
            <a:ext cx="3616054" cy="2160240"/>
          </a:xfrm>
          <a:prstGeom prst="rect">
            <a:avLst/>
          </a:prstGeom>
          <a:noFill/>
        </p:spPr>
      </p:pic>
      <p:pic>
        <p:nvPicPr>
          <p:cNvPr id="26628" name="Picture 4" descr="http://nd01.jxs.cz/450/144/af09cc7611_9398153_o2.jpg"/>
          <p:cNvPicPr>
            <a:picLocks noChangeAspect="1" noChangeArrowheads="1"/>
          </p:cNvPicPr>
          <p:nvPr/>
        </p:nvPicPr>
        <p:blipFill>
          <a:blip r:embed="rId4" cstate="print"/>
          <a:srcRect t="9661" r="18610"/>
          <a:stretch>
            <a:fillRect/>
          </a:stretch>
        </p:blipFill>
        <p:spPr bwMode="auto">
          <a:xfrm>
            <a:off x="539552" y="4133968"/>
            <a:ext cx="3324669" cy="239137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0264"/>
            <a:ext cx="7467600" cy="1143000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Čmelák zemní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89648" y="836712"/>
            <a:ext cx="3682752" cy="2476872"/>
          </a:xfrm>
        </p:spPr>
        <p:txBody>
          <a:bodyPr/>
          <a:lstStyle/>
          <a:p>
            <a:r>
              <a:rPr lang="cs-CZ" dirty="0" smtClean="0"/>
              <a:t>bezobratlý hmyz</a:t>
            </a:r>
          </a:p>
          <a:p>
            <a:r>
              <a:rPr lang="cs-CZ" dirty="0" smtClean="0"/>
              <a:t>opyluje pícniny</a:t>
            </a:r>
          </a:p>
          <a:p>
            <a:r>
              <a:rPr lang="cs-CZ" dirty="0" smtClean="0"/>
              <a:t>chráněný živočich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67544" y="3294112"/>
            <a:ext cx="7467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altLang="en-US" sz="3600" b="1" i="0" u="none" strike="noStrike" kern="1200" cap="none" spc="0" normalizeH="0" baseline="0" noProof="0" dirty="0" smtClean="0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Mandelinka bramborová</a:t>
            </a:r>
            <a:endParaRPr kumimoji="0" lang="cs-CZ" altLang="en-US" sz="3600" b="1" i="0" u="none" strike="noStrike" kern="1200" cap="none" spc="0" normalizeH="0" baseline="0" noProof="0" dirty="0">
              <a:ln w="11430"/>
              <a:gradFill flip="none" rotWithShape="1">
                <a:gsLst>
                  <a:gs pos="0">
                    <a:schemeClr val="accent2"/>
                  </a:gs>
                  <a:gs pos="45000">
                    <a:schemeClr val="accent2">
                      <a:tint val="60000"/>
                    </a:schemeClr>
                  </a:gs>
                  <a:gs pos="90000">
                    <a:schemeClr val="accent2">
                      <a:tint val="40000"/>
                    </a:schemeClr>
                  </a:gs>
                  <a:gs pos="100000">
                    <a:schemeClr val="accent2">
                      <a:tint val="20000"/>
                    </a:schemeClr>
                  </a:gs>
                </a:gsLst>
                <a:lin ang="5400000" scaled="1"/>
                <a:tileRect/>
              </a:gradFill>
              <a:effectLst>
                <a:outerShdw blurRad="44450" dist="41910" dir="3600000" algn="tl">
                  <a:srgbClr val="000000">
                    <a:alpha val="5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499992" y="4408512"/>
            <a:ext cx="4176464" cy="2476872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Pct val="50000"/>
              <a:buFont typeface="Wingdings 2"/>
              <a:buChar char="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hmyz, brouk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Pct val="50000"/>
              <a:buFont typeface="Wingdings 2"/>
              <a:buChar char=""/>
              <a:tabLst/>
              <a:defRPr/>
            </a:pPr>
            <a:r>
              <a:rPr lang="cs-CZ" sz="3200" dirty="0" smtClean="0"/>
              <a:t>ožírá listy brambor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Pct val="50000"/>
              <a:buFont typeface="Wingdings 2"/>
              <a:buChar char=""/>
              <a:tabLst/>
              <a:defRPr/>
            </a:pPr>
            <a:r>
              <a:rPr lang="cs-CZ" sz="3200" dirty="0" smtClean="0"/>
              <a:t>škůdce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4578" name="Picture 2" descr="http://upload.wikimedia.org/wikipedia/commons/thumb/7/75/Bombus_terrestris1_trzmiel_ziemny_small.jpg/258px-Bombus_terrestris1_trzmiel_ziemny_smal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836712"/>
            <a:ext cx="2755220" cy="2520280"/>
          </a:xfrm>
          <a:prstGeom prst="rect">
            <a:avLst/>
          </a:prstGeom>
          <a:noFill/>
        </p:spPr>
      </p:pic>
      <p:pic>
        <p:nvPicPr>
          <p:cNvPr id="24580" name="Picture 4" descr="http://upload.wikimedia.org/wikipedia/commons/thumb/2/21/Colorado_potato_beetle.jpg/300px-Colorado_potato_beetl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221088"/>
            <a:ext cx="3096344" cy="225001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6808" y="-99392"/>
            <a:ext cx="7467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Další živočichové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3682752" cy="5326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Zajíc polní</a:t>
            </a:r>
            <a:endParaRPr lang="cs-CZ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395536" y="4048472"/>
            <a:ext cx="3682752" cy="532656"/>
          </a:xfrm>
          <a:prstGeom prst="rect">
            <a:avLst/>
          </a:prstGeom>
        </p:spPr>
        <p:txBody>
          <a:bodyPr vert="horz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Pct val="50000"/>
              <a:buFont typeface="Wingdings 2"/>
              <a:buChar char="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Krtek obecný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993704" y="908720"/>
            <a:ext cx="3682752" cy="532656"/>
          </a:xfrm>
          <a:prstGeom prst="rect">
            <a:avLst/>
          </a:prstGeom>
        </p:spPr>
        <p:txBody>
          <a:bodyPr vert="horz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Pct val="50000"/>
              <a:buFont typeface="Wingdings 2"/>
              <a:buChar char="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Myš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domácí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5004048" y="4048472"/>
            <a:ext cx="3682752" cy="532656"/>
          </a:xfrm>
          <a:prstGeom prst="rect">
            <a:avLst/>
          </a:prstGeom>
        </p:spPr>
        <p:txBody>
          <a:bodyPr vert="horz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Pct val="50000"/>
              <a:buFont typeface="Wingdings 2"/>
              <a:buChar char=""/>
              <a:tabLst/>
              <a:defRPr/>
            </a:pPr>
            <a:r>
              <a:rPr lang="cs-CZ" sz="3200" dirty="0" smtClean="0"/>
              <a:t>Králík divoký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2530" name="Picture 2" descr="http://www.priroda.cz/clanky/foto/zajic1.jpg"/>
          <p:cNvPicPr>
            <a:picLocks noChangeAspect="1" noChangeArrowheads="1"/>
          </p:cNvPicPr>
          <p:nvPr/>
        </p:nvPicPr>
        <p:blipFill>
          <a:blip r:embed="rId3" cstate="print"/>
          <a:srcRect t="22680" b="6257"/>
          <a:stretch>
            <a:fillRect/>
          </a:stretch>
        </p:blipFill>
        <p:spPr bwMode="auto">
          <a:xfrm>
            <a:off x="899592" y="1412776"/>
            <a:ext cx="2376264" cy="2566329"/>
          </a:xfrm>
          <a:prstGeom prst="rect">
            <a:avLst/>
          </a:prstGeom>
          <a:noFill/>
        </p:spPr>
      </p:pic>
      <p:pic>
        <p:nvPicPr>
          <p:cNvPr id="22532" name="Picture 4" descr="http://www.parez.cz/files/img/images/krtek-obecny-2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5F5F7"/>
              </a:clrFrom>
              <a:clrTo>
                <a:srgbClr val="F5F5F7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4509120"/>
            <a:ext cx="3034872" cy="1944216"/>
          </a:xfrm>
          <a:prstGeom prst="rect">
            <a:avLst/>
          </a:prstGeom>
          <a:noFill/>
        </p:spPr>
      </p:pic>
      <p:pic>
        <p:nvPicPr>
          <p:cNvPr id="22534" name="Picture 6" descr="http://www.jynx-t.net/priroda/Data/Images/Mys-domaci.jpg"/>
          <p:cNvPicPr>
            <a:picLocks noChangeAspect="1" noChangeArrowheads="1"/>
          </p:cNvPicPr>
          <p:nvPr/>
        </p:nvPicPr>
        <p:blipFill>
          <a:blip r:embed="rId5" cstate="print"/>
          <a:srcRect l="26181" t="20475" r="18301" b="14951"/>
          <a:stretch>
            <a:fillRect/>
          </a:stretch>
        </p:blipFill>
        <p:spPr bwMode="auto">
          <a:xfrm>
            <a:off x="5211291" y="1484784"/>
            <a:ext cx="2745085" cy="2394649"/>
          </a:xfrm>
          <a:prstGeom prst="rect">
            <a:avLst/>
          </a:prstGeom>
          <a:noFill/>
        </p:spPr>
      </p:pic>
      <p:pic>
        <p:nvPicPr>
          <p:cNvPr id="22536" name="Picture 8" descr="http://upload.wikimedia.org/wikipedia/commons/thumb/3/37/Oryctolagus_cuniculus_Tasmania_2.jpg/220px-Oryctolagus_cuniculus_Tasmania_2.jpg"/>
          <p:cNvPicPr>
            <a:picLocks noChangeAspect="1" noChangeArrowheads="1"/>
          </p:cNvPicPr>
          <p:nvPr/>
        </p:nvPicPr>
        <p:blipFill>
          <a:blip r:embed="rId6" cstate="print"/>
          <a:srcRect t="8247" r="14092" b="6532"/>
          <a:stretch>
            <a:fillRect/>
          </a:stretch>
        </p:blipFill>
        <p:spPr bwMode="auto">
          <a:xfrm>
            <a:off x="5796136" y="4536462"/>
            <a:ext cx="1512168" cy="187508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25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5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776808" y="2718048"/>
            <a:ext cx="7467600" cy="1143000"/>
          </a:xfrm>
          <a:prstGeom prst="rect">
            <a:avLst/>
          </a:prstGeom>
        </p:spPr>
        <p:txBody>
          <a:bodyPr vert="horz" rtlCol="0" anchor="ctr">
            <a:no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altLang="en-US" sz="9000" b="1" i="0" u="none" strike="noStrike" kern="1200" cap="none" spc="0" normalizeH="0" baseline="0" noProof="0" dirty="0" smtClean="0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Na poli- Rostliny</a:t>
            </a:r>
            <a:endParaRPr kumimoji="0" lang="cs-CZ" altLang="en-US" sz="9000" b="1" i="0" u="none" strike="noStrike" kern="1200" cap="none" spc="0" normalizeH="0" baseline="0" noProof="0" dirty="0">
              <a:ln w="11430"/>
              <a:gradFill flip="none" rotWithShape="1">
                <a:gsLst>
                  <a:gs pos="0">
                    <a:schemeClr val="accent2"/>
                  </a:gs>
                  <a:gs pos="45000">
                    <a:schemeClr val="accent2">
                      <a:tint val="60000"/>
                    </a:schemeClr>
                  </a:gs>
                  <a:gs pos="90000">
                    <a:schemeClr val="accent2">
                      <a:tint val="40000"/>
                    </a:schemeClr>
                  </a:gs>
                  <a:gs pos="100000">
                    <a:schemeClr val="accent2">
                      <a:tint val="20000"/>
                    </a:schemeClr>
                  </a:gs>
                </a:gsLst>
                <a:lin ang="5400000" scaled="1"/>
                <a:tileRect/>
              </a:gradFill>
              <a:effectLst>
                <a:outerShdw blurRad="44450" dist="41910" dir="3600000" algn="tl">
                  <a:srgbClr val="000000">
                    <a:alpha val="5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87488" y="-162272"/>
            <a:ext cx="7467600" cy="1143000"/>
          </a:xfrm>
        </p:spPr>
        <p:txBody>
          <a:bodyPr/>
          <a:lstStyle/>
          <a:p>
            <a:r>
              <a:rPr lang="cs-CZ" sz="3600" dirty="0" smtClean="0"/>
              <a:t>Řepa cukrovka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5976" y="880120"/>
            <a:ext cx="4176464" cy="2620888"/>
          </a:xfrm>
        </p:spPr>
        <p:txBody>
          <a:bodyPr>
            <a:normAutofit/>
          </a:bodyPr>
          <a:lstStyle/>
          <a:p>
            <a:r>
              <a:rPr lang="cs-CZ" dirty="0" smtClean="0"/>
              <a:t>hospodářská bylina</a:t>
            </a:r>
          </a:p>
          <a:p>
            <a:r>
              <a:rPr lang="cs-CZ" dirty="0" smtClean="0"/>
              <a:t>obsahuje cukry</a:t>
            </a:r>
          </a:p>
          <a:p>
            <a:r>
              <a:rPr lang="cs-CZ" dirty="0" smtClean="0"/>
              <a:t>chrást+bulva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-1836712" y="3294112"/>
            <a:ext cx="7467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altLang="en-US" sz="3600" b="1" i="0" u="none" strike="noStrike" kern="1200" cap="none" spc="0" normalizeH="0" baseline="0" noProof="0" dirty="0" smtClean="0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Pšenice obecná</a:t>
            </a:r>
            <a:endParaRPr kumimoji="0" lang="cs-CZ" altLang="en-US" sz="3600" b="1" i="0" u="none" strike="noStrike" kern="1200" cap="none" spc="0" normalizeH="0" baseline="0" noProof="0" dirty="0">
              <a:ln w="11430"/>
              <a:gradFill flip="none" rotWithShape="1">
                <a:gsLst>
                  <a:gs pos="0">
                    <a:schemeClr val="accent2"/>
                  </a:gs>
                  <a:gs pos="45000">
                    <a:schemeClr val="accent2">
                      <a:tint val="60000"/>
                    </a:schemeClr>
                  </a:gs>
                  <a:gs pos="90000">
                    <a:schemeClr val="accent2">
                      <a:tint val="40000"/>
                    </a:schemeClr>
                  </a:gs>
                  <a:gs pos="100000">
                    <a:schemeClr val="accent2">
                      <a:tint val="20000"/>
                    </a:schemeClr>
                  </a:gs>
                </a:gsLst>
                <a:lin ang="5400000" scaled="1"/>
                <a:tileRect/>
              </a:gradFill>
              <a:effectLst>
                <a:outerShdw blurRad="44450" dist="41910" dir="3600000" algn="tl">
                  <a:srgbClr val="000000">
                    <a:alpha val="5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355976" y="4192488"/>
            <a:ext cx="3682752" cy="2620888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Pct val="50000"/>
              <a:buFont typeface="Wingdings 2"/>
              <a:buChar char="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druh obilí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Pct val="50000"/>
              <a:buFont typeface="Wingdings 2"/>
              <a:buChar char="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plody obilky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Pct val="50000"/>
              <a:buFont typeface="Wingdings 2"/>
              <a:buChar char="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stonek - stéblo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9458" name="Picture 2" descr="http://www.kubusz.net/Bioethanol/images/repa/sugarbeet.jpg"/>
          <p:cNvPicPr>
            <a:picLocks noChangeAspect="1" noChangeArrowheads="1"/>
          </p:cNvPicPr>
          <p:nvPr/>
        </p:nvPicPr>
        <p:blipFill>
          <a:blip r:embed="rId3" cstate="print"/>
          <a:srcRect l="17736" t="3758" r="4670" b="5868"/>
          <a:stretch>
            <a:fillRect/>
          </a:stretch>
        </p:blipFill>
        <p:spPr bwMode="auto">
          <a:xfrm>
            <a:off x="467544" y="764704"/>
            <a:ext cx="1512168" cy="2721903"/>
          </a:xfrm>
          <a:prstGeom prst="rect">
            <a:avLst/>
          </a:prstGeom>
          <a:noFill/>
        </p:spPr>
      </p:pic>
      <p:pic>
        <p:nvPicPr>
          <p:cNvPr id="19460" name="Picture 4" descr="http://cms.tvujdum.cz/userdata/images/30023jidlokrize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1196752"/>
            <a:ext cx="1905000" cy="1762126"/>
          </a:xfrm>
          <a:prstGeom prst="rect">
            <a:avLst/>
          </a:prstGeom>
          <a:noFill/>
        </p:spPr>
      </p:pic>
      <p:pic>
        <p:nvPicPr>
          <p:cNvPr id="19462" name="Picture 6" descr="http://www.baumdeslebens.de/media/weizen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4149079"/>
            <a:ext cx="2304256" cy="2304257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2752" y="-90264"/>
            <a:ext cx="7467600" cy="1143000"/>
          </a:xfrm>
        </p:spPr>
        <p:txBody>
          <a:bodyPr/>
          <a:lstStyle/>
          <a:p>
            <a:pPr algn="l"/>
            <a:r>
              <a:rPr lang="cs-CZ" sz="3600" dirty="0" smtClean="0"/>
              <a:t>Lilek brambor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44008" y="980728"/>
            <a:ext cx="4104456" cy="2908920"/>
          </a:xfrm>
        </p:spPr>
        <p:txBody>
          <a:bodyPr/>
          <a:lstStyle/>
          <a:p>
            <a:r>
              <a:rPr lang="cs-CZ" dirty="0" smtClean="0"/>
              <a:t>vyšlechtěná okopanina</a:t>
            </a:r>
          </a:p>
          <a:p>
            <a:r>
              <a:rPr lang="cs-CZ" dirty="0" smtClean="0"/>
              <a:t>podzemní hlíza = brambor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272752" y="3212976"/>
            <a:ext cx="7467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altLang="en-US" sz="3600" b="1" i="0" u="none" strike="noStrike" kern="1200" cap="none" spc="0" normalizeH="0" baseline="0" noProof="0" dirty="0" smtClean="0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Kukuřice setá</a:t>
            </a:r>
            <a:endParaRPr kumimoji="0" lang="cs-CZ" altLang="en-US" sz="3600" b="1" i="0" u="none" strike="noStrike" kern="1200" cap="none" spc="0" normalizeH="0" baseline="0" noProof="0" dirty="0">
              <a:ln w="11430"/>
              <a:gradFill flip="none" rotWithShape="1">
                <a:gsLst>
                  <a:gs pos="0">
                    <a:schemeClr val="accent2"/>
                  </a:gs>
                  <a:gs pos="45000">
                    <a:schemeClr val="accent2">
                      <a:tint val="60000"/>
                    </a:schemeClr>
                  </a:gs>
                  <a:gs pos="90000">
                    <a:schemeClr val="accent2">
                      <a:tint val="40000"/>
                    </a:schemeClr>
                  </a:gs>
                  <a:gs pos="100000">
                    <a:schemeClr val="accent2">
                      <a:tint val="20000"/>
                    </a:schemeClr>
                  </a:gs>
                </a:gsLst>
                <a:lin ang="5400000" scaled="1"/>
                <a:tileRect/>
              </a:gradFill>
              <a:effectLst>
                <a:outerShdw blurRad="44450" dist="41910" dir="3600000" algn="tl">
                  <a:srgbClr val="000000">
                    <a:alpha val="5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716016" y="4149080"/>
            <a:ext cx="4104456" cy="2908920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Pct val="50000"/>
              <a:buFont typeface="Wingdings 2"/>
              <a:buChar char="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původ Jižní Amerika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Pct val="50000"/>
              <a:buFont typeface="Wingdings 2"/>
              <a:buChar char=""/>
              <a:tabLst/>
              <a:defRPr/>
            </a:pPr>
            <a:r>
              <a:rPr lang="cs-CZ" sz="3200" dirty="0" smtClean="0"/>
              <a:t>krmení pro dobytek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Pct val="50000"/>
              <a:buFont typeface="Wingdings 2"/>
              <a:buChar char=""/>
              <a:tabLst/>
              <a:defRPr/>
            </a:pPr>
            <a:r>
              <a:rPr lang="cs-CZ" sz="3200" dirty="0" smtClean="0"/>
              <a:t>semena - popcorn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7410" name="Picture 2" descr="http://t3.gstatic.com/images?q=tbn:ANd9GcTUXNpI8TaLjiV3HggQZa4EbxLTbgdvowRxuFgGAeMk8wGbExYnOitoJpQJ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836712"/>
            <a:ext cx="2376264" cy="2563286"/>
          </a:xfrm>
          <a:prstGeom prst="rect">
            <a:avLst/>
          </a:prstGeom>
          <a:noFill/>
        </p:spPr>
      </p:pic>
      <p:pic>
        <p:nvPicPr>
          <p:cNvPr id="17412" name="Picture 4" descr="http://martincinherbar.ic.cz/img/kukurice_seta2_1350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4077072"/>
            <a:ext cx="2371725" cy="237172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4800" y="-90264"/>
            <a:ext cx="7467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Další rostliny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24136"/>
            <a:ext cx="3682752" cy="5326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Žito</a:t>
            </a:r>
            <a:endParaRPr lang="cs-CZ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5076056" y="980728"/>
            <a:ext cx="3682752" cy="532656"/>
          </a:xfrm>
          <a:prstGeom prst="rect">
            <a:avLst/>
          </a:prstGeom>
        </p:spPr>
        <p:txBody>
          <a:bodyPr vert="horz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Pct val="50000"/>
              <a:buFont typeface="Wingdings 2"/>
              <a:buChar char="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Ječmen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67544" y="3789040"/>
            <a:ext cx="3682752" cy="532656"/>
          </a:xfrm>
          <a:prstGeom prst="rect">
            <a:avLst/>
          </a:prstGeom>
        </p:spPr>
        <p:txBody>
          <a:bodyPr vert="horz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Pct val="50000"/>
              <a:buFont typeface="Wingdings 2"/>
              <a:buChar char="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Slunečnice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5076056" y="3789040"/>
            <a:ext cx="3682752" cy="532656"/>
          </a:xfrm>
          <a:prstGeom prst="rect">
            <a:avLst/>
          </a:prstGeom>
        </p:spPr>
        <p:txBody>
          <a:bodyPr vert="horz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Pct val="50000"/>
              <a:buFont typeface="Wingdings 2"/>
              <a:buChar char="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Řepka olejka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5362" name="Picture 2" descr="http://www.vupt.cz/ilustrace/slechteni/zito-big.jpg"/>
          <p:cNvPicPr>
            <a:picLocks noChangeAspect="1" noChangeArrowheads="1"/>
          </p:cNvPicPr>
          <p:nvPr/>
        </p:nvPicPr>
        <p:blipFill>
          <a:blip r:embed="rId3" cstate="print"/>
          <a:srcRect l="3846" t="7675" r="3846" b="7896"/>
          <a:stretch>
            <a:fillRect/>
          </a:stretch>
        </p:blipFill>
        <p:spPr bwMode="auto">
          <a:xfrm>
            <a:off x="683568" y="1556793"/>
            <a:ext cx="3168352" cy="2178242"/>
          </a:xfrm>
          <a:prstGeom prst="rect">
            <a:avLst/>
          </a:prstGeom>
          <a:noFill/>
        </p:spPr>
      </p:pic>
      <p:pic>
        <p:nvPicPr>
          <p:cNvPr id="15364" name="Picture 4" descr="http://img.signaly.cz/upload/f/4/60d8364475ea97c402cdb419248dde/Slune%C4%8Dnic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4419110"/>
            <a:ext cx="2808312" cy="2106234"/>
          </a:xfrm>
          <a:prstGeom prst="rect">
            <a:avLst/>
          </a:prstGeom>
          <a:noFill/>
        </p:spPr>
      </p:pic>
      <p:pic>
        <p:nvPicPr>
          <p:cNvPr id="15366" name="Picture 6" descr="http://vfu-www.vfu.cz/vegetabilie/plodiny/czech/Jecmen_dvourad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79358" y="1556792"/>
            <a:ext cx="2921034" cy="2186212"/>
          </a:xfrm>
          <a:prstGeom prst="rect">
            <a:avLst/>
          </a:prstGeom>
          <a:noFill/>
        </p:spPr>
      </p:pic>
      <p:pic>
        <p:nvPicPr>
          <p:cNvPr id="15368" name="Picture 8" descr="http://leto.in-pocasi.cz/clanky/repka-olejka/repka-kvet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4365104"/>
            <a:ext cx="2791008" cy="216024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92500" lnSpcReduction="10000"/>
          </a:bodyPr>
          <a:lstStyle/>
          <a:p>
            <a:pPr marL="45720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Vytvořeno </a:t>
            </a:r>
            <a:r>
              <a:rPr lang="cs-CZ" dirty="0" smtClean="0"/>
              <a:t>jako DUM do předmětu prvouka na ZŠ a MŠ 17.listopadu 1325, Mladá Boleslav pro třetí ročník základní školy.</a:t>
            </a:r>
          </a:p>
          <a:p>
            <a:pPr indent="0">
              <a:lnSpc>
                <a:spcPct val="110000"/>
              </a:lnSpc>
              <a:spcBef>
                <a:spcPts val="0"/>
              </a:spcBef>
              <a:buFont typeface="Courier New" pitchFamily="49" charset="0"/>
              <a:buChar char="o"/>
            </a:pPr>
            <a:endParaRPr lang="cs-CZ" dirty="0" smtClean="0"/>
          </a:p>
          <a:p>
            <a:pPr marL="45720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Materiál slouží k doplnění učiva přírodní společenstva.</a:t>
            </a:r>
          </a:p>
          <a:p>
            <a:pPr indent="0">
              <a:lnSpc>
                <a:spcPct val="110000"/>
              </a:lnSpc>
              <a:spcBef>
                <a:spcPts val="0"/>
              </a:spcBef>
              <a:buFont typeface="Courier New" pitchFamily="49" charset="0"/>
              <a:buChar char="o"/>
            </a:pPr>
            <a:endParaRPr lang="cs-CZ" dirty="0" smtClean="0"/>
          </a:p>
          <a:p>
            <a:pPr marL="45720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Materiál doporučuji prezentovat pomocí interaktivní tabule. </a:t>
            </a:r>
          </a:p>
          <a:p>
            <a:pPr indent="0">
              <a:lnSpc>
                <a:spcPct val="110000"/>
              </a:lnSpc>
              <a:spcBef>
                <a:spcPts val="0"/>
              </a:spcBef>
              <a:buFont typeface="Courier New" pitchFamily="49" charset="0"/>
              <a:buChar char="o"/>
            </a:pPr>
            <a:endParaRPr lang="cs-CZ" dirty="0" smtClean="0"/>
          </a:p>
          <a:p>
            <a:pPr marL="45720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Materiál byl vytvořen a pilotován ve II. pololetí školního roku 2011/2012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Zdroje obrázků: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60640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2"/>
              </a:rPr>
              <a:t>http://rozvedena.bloguje.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babocka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admiral.jpg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3"/>
              </a:rPr>
              <a:t>http://nd01.jxs.cz/450/144/af09cc7611_9398153_o2.jpg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4"/>
              </a:rPr>
              <a:t>http://upload.wikimedia.org/wikipedia/commons/thumb/7/75/Bombus_terrestris1_trzmiel_ziemny_small.jpg/258px-Bombus_terrestris1_trzmiel_ziemny_small.jpg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5"/>
              </a:rPr>
              <a:t>http://upload.wikimedia.org/wikipedia/commons/thumb/2/21/Colorado_potato_beetle.jpg/300px-Colorado_potato_beetle.jpg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priroda.cz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clanky</a:t>
            </a:r>
            <a:r>
              <a:rPr lang="cs-CZ" dirty="0" smtClean="0">
                <a:hlinkClick r:id="rId6"/>
              </a:rPr>
              <a:t>/foto/zajic1.jpg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parez.cz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files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img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/krtek-</a:t>
            </a:r>
            <a:r>
              <a:rPr lang="cs-CZ" dirty="0" err="1" smtClean="0">
                <a:hlinkClick r:id="rId7"/>
              </a:rPr>
              <a:t>obecny</a:t>
            </a:r>
            <a:r>
              <a:rPr lang="cs-CZ" dirty="0" smtClean="0">
                <a:hlinkClick r:id="rId7"/>
              </a:rPr>
              <a:t>-2.jpg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jynx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t.net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priroda</a:t>
            </a:r>
            <a:r>
              <a:rPr lang="cs-CZ" dirty="0" smtClean="0">
                <a:hlinkClick r:id="rId8"/>
              </a:rPr>
              <a:t>/Data/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/Mys-</a:t>
            </a:r>
            <a:r>
              <a:rPr lang="cs-CZ" dirty="0" err="1" smtClean="0">
                <a:hlinkClick r:id="rId8"/>
              </a:rPr>
              <a:t>domaci.jpg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9"/>
              </a:rPr>
              <a:t>http://upload.wikimedia.org/wikipedia/commons/thumb/3/37/Oryctolagus_cuniculus_Tasmania_2.jpg/220px-Oryctolagus_cuniculus_Tasmania_2.jpg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32648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600" dirty="0" smtClean="0">
                <a:hlinkClick r:id="rId2"/>
              </a:rPr>
              <a:t>http://www.</a:t>
            </a:r>
            <a:r>
              <a:rPr lang="cs-CZ" sz="2600" dirty="0" err="1" smtClean="0">
                <a:hlinkClick r:id="rId2"/>
              </a:rPr>
              <a:t>kubusz.net</a:t>
            </a:r>
            <a:r>
              <a:rPr lang="cs-CZ" sz="2600" dirty="0" smtClean="0">
                <a:hlinkClick r:id="rId2"/>
              </a:rPr>
              <a:t>/</a:t>
            </a:r>
            <a:r>
              <a:rPr lang="cs-CZ" sz="2600" dirty="0" err="1" smtClean="0">
                <a:hlinkClick r:id="rId2"/>
              </a:rPr>
              <a:t>Bioethanol</a:t>
            </a:r>
            <a:r>
              <a:rPr lang="cs-CZ" sz="2600" dirty="0" smtClean="0">
                <a:hlinkClick r:id="rId2"/>
              </a:rPr>
              <a:t>/</a:t>
            </a:r>
            <a:r>
              <a:rPr lang="cs-CZ" sz="2600" dirty="0" err="1" smtClean="0">
                <a:hlinkClick r:id="rId2"/>
              </a:rPr>
              <a:t>images</a:t>
            </a:r>
            <a:r>
              <a:rPr lang="cs-CZ" sz="2600" dirty="0" smtClean="0">
                <a:hlinkClick r:id="rId2"/>
              </a:rPr>
              <a:t>/</a:t>
            </a:r>
            <a:r>
              <a:rPr lang="cs-CZ" sz="2600" dirty="0" err="1" smtClean="0">
                <a:hlinkClick r:id="rId2"/>
              </a:rPr>
              <a:t>repa</a:t>
            </a:r>
            <a:r>
              <a:rPr lang="cs-CZ" sz="2600" dirty="0" smtClean="0">
                <a:hlinkClick r:id="rId2"/>
              </a:rPr>
              <a:t>/</a:t>
            </a:r>
            <a:r>
              <a:rPr lang="cs-CZ" sz="2600" dirty="0" err="1" smtClean="0">
                <a:hlinkClick r:id="rId2"/>
              </a:rPr>
              <a:t>sugarbeet.jpg</a:t>
            </a:r>
            <a:endParaRPr lang="cs-CZ" sz="26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26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600" dirty="0" smtClean="0">
                <a:hlinkClick r:id="rId3"/>
              </a:rPr>
              <a:t>http://cms.tvujdum.cz/userdata/images/30023jidlokrize2.jpg</a:t>
            </a:r>
            <a:endParaRPr lang="cs-CZ" sz="26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26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600" dirty="0" smtClean="0">
                <a:hlinkClick r:id="rId4"/>
              </a:rPr>
              <a:t>http://www.</a:t>
            </a:r>
            <a:r>
              <a:rPr lang="cs-CZ" sz="2600" dirty="0" err="1" smtClean="0">
                <a:hlinkClick r:id="rId4"/>
              </a:rPr>
              <a:t>baumdeslebens.de</a:t>
            </a:r>
            <a:r>
              <a:rPr lang="cs-CZ" sz="2600" dirty="0" smtClean="0">
                <a:hlinkClick r:id="rId4"/>
              </a:rPr>
              <a:t>/media/weizen2.jpg</a:t>
            </a:r>
            <a:endParaRPr lang="cs-CZ" sz="26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26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600" dirty="0" smtClean="0">
                <a:hlinkClick r:id="rId5"/>
              </a:rPr>
              <a:t>http://t3.gstatic.com/</a:t>
            </a:r>
            <a:r>
              <a:rPr lang="cs-CZ" sz="2600" dirty="0" err="1" smtClean="0">
                <a:hlinkClick r:id="rId5"/>
              </a:rPr>
              <a:t>images</a:t>
            </a:r>
            <a:r>
              <a:rPr lang="cs-CZ" sz="2600" dirty="0" smtClean="0">
                <a:hlinkClick r:id="rId5"/>
              </a:rPr>
              <a:t>?q=</a:t>
            </a:r>
            <a:r>
              <a:rPr lang="cs-CZ" sz="2600" dirty="0" err="1" smtClean="0">
                <a:hlinkClick r:id="rId5"/>
              </a:rPr>
              <a:t>tbn</a:t>
            </a:r>
            <a:r>
              <a:rPr lang="cs-CZ" sz="2600" dirty="0" smtClean="0">
                <a:hlinkClick r:id="rId5"/>
              </a:rPr>
              <a:t>:ANd9GcTUXNpI8TaLjiV3HggQZa4EbxLTbgdvowRxuFgGAeMk8wGbExYnOitoJpQJ</a:t>
            </a:r>
            <a:endParaRPr lang="cs-CZ" sz="26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26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600" dirty="0" smtClean="0">
                <a:hlinkClick r:id="rId6"/>
              </a:rPr>
              <a:t>http://martincinherbar.ic.cz/img/kukurice_seta2_13505.jpg</a:t>
            </a:r>
            <a:endParaRPr lang="cs-CZ" sz="26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26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600" dirty="0" smtClean="0">
                <a:hlinkClick r:id="rId7"/>
              </a:rPr>
              <a:t>http://www.</a:t>
            </a:r>
            <a:r>
              <a:rPr lang="cs-CZ" sz="2600" dirty="0" err="1" smtClean="0">
                <a:hlinkClick r:id="rId7"/>
              </a:rPr>
              <a:t>vupt.cz</a:t>
            </a:r>
            <a:r>
              <a:rPr lang="cs-CZ" sz="2600" dirty="0" smtClean="0">
                <a:hlinkClick r:id="rId7"/>
              </a:rPr>
              <a:t>/ilustrace/</a:t>
            </a:r>
            <a:r>
              <a:rPr lang="cs-CZ" sz="2600" dirty="0" err="1" smtClean="0">
                <a:hlinkClick r:id="rId7"/>
              </a:rPr>
              <a:t>slechteni</a:t>
            </a:r>
            <a:r>
              <a:rPr lang="cs-CZ" sz="2600" dirty="0" smtClean="0">
                <a:hlinkClick r:id="rId7"/>
              </a:rPr>
              <a:t>/</a:t>
            </a:r>
            <a:r>
              <a:rPr lang="cs-CZ" sz="2600" dirty="0" err="1" smtClean="0">
                <a:hlinkClick r:id="rId7"/>
              </a:rPr>
              <a:t>zito</a:t>
            </a:r>
            <a:r>
              <a:rPr lang="cs-CZ" sz="2600" dirty="0" smtClean="0">
                <a:hlinkClick r:id="rId7"/>
              </a:rPr>
              <a:t>-</a:t>
            </a:r>
            <a:r>
              <a:rPr lang="cs-CZ" sz="2600" dirty="0" err="1" smtClean="0">
                <a:hlinkClick r:id="rId7"/>
              </a:rPr>
              <a:t>big.jpg</a:t>
            </a:r>
            <a:endParaRPr lang="cs-CZ" sz="26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26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600" dirty="0" smtClean="0">
                <a:hlinkClick r:id="rId8"/>
              </a:rPr>
              <a:t>http://img.signaly.cz/upload/f/4/60d8364475ea97c402cdb419248dde/Slune%C4%8Dnice.JPG</a:t>
            </a:r>
            <a:endParaRPr lang="cs-CZ" sz="26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26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600" dirty="0" smtClean="0">
                <a:hlinkClick r:id="rId9"/>
              </a:rPr>
              <a:t>http://vfu-www.vfu.cz/vegetabilie/plodiny/czech/Jecmen_dvourady.jpg</a:t>
            </a: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>
                <a:hlinkClick r:id="rId10"/>
              </a:rPr>
              <a:t>http://leto.in-pocasi.cz/clanky/repka-olejka/repka-kvet.jpg</a:t>
            </a: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elcom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Welcome</Template>
  <TotalTime>586</TotalTime>
  <Words>290</Words>
  <Application>Microsoft Office PowerPoint</Application>
  <PresentationFormat>Předvádění na obrazovce (4:3)</PresentationFormat>
  <Paragraphs>121</Paragraphs>
  <Slides>12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Welcome</vt:lpstr>
      <vt:lpstr>     </vt:lpstr>
      <vt:lpstr>Na poli- Živočichové</vt:lpstr>
      <vt:lpstr>Babočka admirál</vt:lpstr>
      <vt:lpstr>Čmelák zemní</vt:lpstr>
      <vt:lpstr>Další živočichové</vt:lpstr>
      <vt:lpstr>Snímek 6</vt:lpstr>
      <vt:lpstr>Řepa cukrovka</vt:lpstr>
      <vt:lpstr>Lilek brambor</vt:lpstr>
      <vt:lpstr>Další rostliny</vt:lpstr>
      <vt:lpstr>Snímek 10</vt:lpstr>
      <vt:lpstr>Zdroje obrázků:</vt:lpstr>
      <vt:lpstr>Snímek 12</vt:lpstr>
    </vt:vector>
  </TitlesOfParts>
  <Company>ZS Mladá Boleslav, 17. listopadu 1325, nezisková 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 lidských obydlí</dc:title>
  <dc:creator>Věra Martincová</dc:creator>
  <cp:lastModifiedBy>Raďušák</cp:lastModifiedBy>
  <cp:revision>39</cp:revision>
  <dcterms:created xsi:type="dcterms:W3CDTF">2011-11-03T08:32:54Z</dcterms:created>
  <dcterms:modified xsi:type="dcterms:W3CDTF">2012-02-12T18:58:06Z</dcterms:modified>
</cp:coreProperties>
</file>