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6" r:id="rId2"/>
    <p:sldId id="260" r:id="rId3"/>
    <p:sldId id="257" r:id="rId4"/>
    <p:sldId id="258" r:id="rId5"/>
    <p:sldId id="262" r:id="rId6"/>
    <p:sldId id="259" r:id="rId7"/>
    <p:sldId id="261" r:id="rId8"/>
    <p:sldId id="263" r:id="rId9"/>
    <p:sldId id="265" r:id="rId10"/>
    <p:sldId id="268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122FD-38CB-47D0-8946-A71103E9DF3E}" type="datetimeFigureOut">
              <a:rPr lang="cs-CZ" smtClean="0"/>
              <a:pPr/>
              <a:t>12.2.2012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1AD64C-5E87-402D-837C-8B775DF9D7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eprojekty.cz</a:t>
            </a:r>
            <a:r>
              <a:rPr lang="cs-CZ" dirty="0" smtClean="0"/>
              <a:t>/weby/demo/_</a:t>
            </a:r>
            <a:r>
              <a:rPr lang="cs-CZ" dirty="0" err="1" smtClean="0"/>
              <a:t>app</a:t>
            </a:r>
            <a:r>
              <a:rPr lang="cs-CZ" dirty="0" smtClean="0"/>
              <a:t>/</a:t>
            </a:r>
            <a:r>
              <a:rPr lang="cs-CZ" dirty="0" err="1" smtClean="0"/>
              <a:t>Repository</a:t>
            </a:r>
            <a:r>
              <a:rPr lang="cs-CZ" dirty="0" smtClean="0"/>
              <a:t>/yy2009/mm10/dd12/2498.jpg</a:t>
            </a:r>
          </a:p>
          <a:p>
            <a:r>
              <a:rPr lang="cs-CZ" dirty="0" smtClean="0"/>
              <a:t>http://www.</a:t>
            </a:r>
            <a:r>
              <a:rPr lang="cs-CZ" dirty="0" err="1" smtClean="0"/>
              <a:t>zoufalirybari.cz</a:t>
            </a:r>
            <a:r>
              <a:rPr lang="cs-CZ" dirty="0" smtClean="0"/>
              <a:t>/</a:t>
            </a:r>
            <a:r>
              <a:rPr lang="cs-CZ" dirty="0" err="1" smtClean="0"/>
              <a:t>sites</a:t>
            </a:r>
            <a:r>
              <a:rPr lang="cs-CZ" dirty="0" smtClean="0"/>
              <a:t>/default/</a:t>
            </a:r>
            <a:r>
              <a:rPr lang="cs-CZ" dirty="0" err="1" smtClean="0"/>
              <a:t>files</a:t>
            </a:r>
            <a:r>
              <a:rPr lang="cs-CZ" dirty="0" smtClean="0"/>
              <a:t>/</a:t>
            </a:r>
            <a:r>
              <a:rPr lang="cs-CZ" dirty="0" err="1" smtClean="0"/>
              <a:t>stika.jpg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1AD64C-5E87-402D-837C-8B775DF9D7E0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biolib.cz</a:t>
            </a:r>
            <a:r>
              <a:rPr lang="cs-CZ" dirty="0" smtClean="0"/>
              <a:t>/IMG/GAL/4555.jpg</a:t>
            </a:r>
          </a:p>
          <a:p>
            <a:r>
              <a:rPr lang="cs-CZ" dirty="0" smtClean="0"/>
              <a:t>http://krajina.</a:t>
            </a:r>
            <a:r>
              <a:rPr lang="cs-CZ" dirty="0" err="1" smtClean="0"/>
              <a:t>kr</a:t>
            </a:r>
            <a:r>
              <a:rPr lang="cs-CZ" dirty="0" smtClean="0"/>
              <a:t>-</a:t>
            </a:r>
            <a:r>
              <a:rPr lang="cs-CZ" dirty="0" err="1" smtClean="0"/>
              <a:t>stredocesky.cz</a:t>
            </a:r>
            <a:r>
              <a:rPr lang="cs-CZ" dirty="0" smtClean="0"/>
              <a:t>/</a:t>
            </a:r>
            <a:r>
              <a:rPr lang="cs-CZ" dirty="0" err="1" smtClean="0"/>
              <a:t>apollo</a:t>
            </a:r>
            <a:r>
              <a:rPr lang="cs-CZ" dirty="0" smtClean="0"/>
              <a:t>/</a:t>
            </a:r>
            <a:r>
              <a:rPr lang="cs-CZ" dirty="0" err="1" smtClean="0"/>
              <a:t>pictures</a:t>
            </a:r>
            <a:r>
              <a:rPr lang="cs-CZ" dirty="0" smtClean="0"/>
              <a:t>/2_20041123133115603178.jpg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1AD64C-5E87-402D-837C-8B775DF9D7E0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http://www.mrk.</a:t>
            </a:r>
            <a:r>
              <a:rPr lang="cs-CZ" dirty="0" err="1" smtClean="0"/>
              <a:t>cz</a:t>
            </a:r>
            <a:r>
              <a:rPr lang="cs-CZ" dirty="0" smtClean="0"/>
              <a:t>/Data/Galerie/15_f1.jpg</a:t>
            </a:r>
          </a:p>
          <a:p>
            <a:r>
              <a:rPr lang="cs-CZ" dirty="0" smtClean="0"/>
              <a:t>http://www.</a:t>
            </a:r>
            <a:r>
              <a:rPr lang="cs-CZ" dirty="0" err="1" smtClean="0"/>
              <a:t>jynx</a:t>
            </a:r>
            <a:r>
              <a:rPr lang="cs-CZ" dirty="0" smtClean="0"/>
              <a:t>-</a:t>
            </a:r>
            <a:r>
              <a:rPr lang="cs-CZ" dirty="0" err="1" smtClean="0"/>
              <a:t>t.net</a:t>
            </a:r>
            <a:r>
              <a:rPr lang="cs-CZ" dirty="0" smtClean="0"/>
              <a:t>/</a:t>
            </a:r>
            <a:r>
              <a:rPr lang="cs-CZ" dirty="0" err="1" smtClean="0"/>
              <a:t>ptaci</a:t>
            </a:r>
            <a:r>
              <a:rPr lang="cs-CZ" dirty="0" smtClean="0"/>
              <a:t>/Data/</a:t>
            </a:r>
            <a:r>
              <a:rPr lang="cs-CZ" dirty="0" err="1" smtClean="0"/>
              <a:t>Images</a:t>
            </a:r>
            <a:r>
              <a:rPr lang="cs-CZ" dirty="0" smtClean="0"/>
              <a:t>/Racek-</a:t>
            </a:r>
            <a:r>
              <a:rPr lang="cs-CZ" dirty="0" err="1" smtClean="0"/>
              <a:t>chechtavy</a:t>
            </a:r>
            <a:r>
              <a:rPr lang="cs-CZ" dirty="0" smtClean="0"/>
              <a:t>_2.jpg</a:t>
            </a:r>
          </a:p>
          <a:p>
            <a:r>
              <a:rPr lang="cs-CZ" dirty="0" smtClean="0"/>
              <a:t>http://www.</a:t>
            </a:r>
            <a:r>
              <a:rPr lang="cs-CZ" dirty="0" err="1" smtClean="0"/>
              <a:t>biolib.cz</a:t>
            </a:r>
            <a:r>
              <a:rPr lang="cs-CZ" dirty="0" smtClean="0"/>
              <a:t>/IMG/GAL/191.jpg</a:t>
            </a:r>
          </a:p>
          <a:p>
            <a:r>
              <a:rPr lang="cs-CZ" dirty="0" smtClean="0"/>
              <a:t>http://fotoblog.in/galerie/zen/i.php?a=vazky-sidelka-a-motylice-odonata&amp;i=1607081.jpg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1AD64C-5E87-402D-837C-8B775DF9D7E0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http://nd04.jxs.cz/856/062/96ca536af5_75752469_o2.jpg</a:t>
            </a:r>
          </a:p>
          <a:p>
            <a:r>
              <a:rPr lang="cs-CZ" dirty="0" smtClean="0"/>
              <a:t>http://fotoblog.in/galerie/zen/i.php?a=flora&amp;i=2205082.jpg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1AD64C-5E87-402D-837C-8B775DF9D7E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wss.cz</a:t>
            </a:r>
            <a:r>
              <a:rPr lang="cs-CZ" dirty="0" smtClean="0"/>
              <a:t>/FOTOGALERIE/album-zahrada/</a:t>
            </a:r>
            <a:r>
              <a:rPr lang="cs-CZ" dirty="0" err="1" smtClean="0"/>
              <a:t>slides</a:t>
            </a:r>
            <a:r>
              <a:rPr lang="cs-CZ" dirty="0" smtClean="0"/>
              <a:t>-zahrada/</a:t>
            </a:r>
            <a:r>
              <a:rPr lang="cs-CZ" dirty="0" err="1" smtClean="0"/>
              <a:t>Leknin</a:t>
            </a:r>
            <a:r>
              <a:rPr lang="cs-CZ" dirty="0" smtClean="0"/>
              <a:t>_bily.</a:t>
            </a:r>
            <a:r>
              <a:rPr lang="cs-CZ" dirty="0" err="1" smtClean="0"/>
              <a:t>jpg</a:t>
            </a:r>
            <a:endParaRPr lang="cs-CZ" dirty="0" smtClean="0"/>
          </a:p>
          <a:p>
            <a:r>
              <a:rPr lang="cs-CZ" dirty="0" smtClean="0"/>
              <a:t>http://badluckcity.files.wordpress.com/2011/08/phragmites-or-common-reed.jpg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1AD64C-5E87-402D-837C-8B775DF9D7E0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http://botany.cz/foto/carexnigraherb3.jpg</a:t>
            </a:r>
          </a:p>
          <a:p>
            <a:r>
              <a:rPr lang="cs-CZ" dirty="0" smtClean="0"/>
              <a:t>http://www.</a:t>
            </a:r>
            <a:r>
              <a:rPr lang="cs-CZ" dirty="0" err="1" smtClean="0"/>
              <a:t>kvetenacr.cz</a:t>
            </a:r>
            <a:r>
              <a:rPr lang="cs-CZ" dirty="0" smtClean="0"/>
              <a:t>/</a:t>
            </a:r>
            <a:r>
              <a:rPr lang="cs-CZ" dirty="0" err="1" smtClean="0"/>
              <a:t>obrazky</a:t>
            </a:r>
            <a:r>
              <a:rPr lang="cs-CZ" dirty="0" smtClean="0"/>
              <a:t>/katalog/_11/25.jpg</a:t>
            </a:r>
          </a:p>
          <a:p>
            <a:r>
              <a:rPr lang="cs-CZ" dirty="0" smtClean="0"/>
              <a:t>http://botany.cz/foto/narodni2.jpg</a:t>
            </a:r>
          </a:p>
          <a:p>
            <a:r>
              <a:rPr lang="cs-CZ" dirty="0" smtClean="0"/>
              <a:t>http://www.</a:t>
            </a:r>
            <a:r>
              <a:rPr lang="cs-CZ" dirty="0" err="1" smtClean="0"/>
              <a:t>priroda.cz</a:t>
            </a:r>
            <a:r>
              <a:rPr lang="cs-CZ" dirty="0" smtClean="0"/>
              <a:t>/</a:t>
            </a:r>
            <a:r>
              <a:rPr lang="cs-CZ" dirty="0" err="1" smtClean="0"/>
              <a:t>clanky</a:t>
            </a:r>
            <a:r>
              <a:rPr lang="cs-CZ" dirty="0" smtClean="0"/>
              <a:t>/foto/</a:t>
            </a:r>
            <a:r>
              <a:rPr lang="cs-CZ" dirty="0" err="1" smtClean="0"/>
              <a:t>bojinek</a:t>
            </a:r>
            <a:r>
              <a:rPr lang="cs-CZ" dirty="0" smtClean="0"/>
              <a:t>-</a:t>
            </a:r>
            <a:r>
              <a:rPr lang="cs-CZ" dirty="0" err="1" smtClean="0"/>
              <a:t>kvet.jpg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1AD64C-5E87-402D-837C-8B775DF9D7E0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12.2.2012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12.2.2012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12.2.2012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12.2.2012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0A244F5-E473-4B78-B37B-0EAFD929D943}" type="datetimeFigureOut">
              <a:rPr lang="cs-CZ" smtClean="0"/>
              <a:pPr/>
              <a:t>12.2.2012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iolib.cz/IMG/GAL/191.jpg" TargetMode="External"/><Relationship Id="rId3" Type="http://schemas.openxmlformats.org/officeDocument/2006/relationships/hyperlink" Target="http://www.zoufalirybari.cz/sites/default/files/stika.jpg" TargetMode="External"/><Relationship Id="rId7" Type="http://schemas.openxmlformats.org/officeDocument/2006/relationships/hyperlink" Target="http://www.jynx-t.net/ptaci/Data/Images/Racek-chechtavy_2.jpg" TargetMode="External"/><Relationship Id="rId2" Type="http://schemas.openxmlformats.org/officeDocument/2006/relationships/hyperlink" Target="http://www.eprojekty.cz/weby/demo/_app/Repository/yy2009/mm10/dd12/249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rk.cz/Data/Galerie/15_f1.jpg" TargetMode="External"/><Relationship Id="rId5" Type="http://schemas.openxmlformats.org/officeDocument/2006/relationships/hyperlink" Target="http://krajina.kr-stredocesky.cz/apollo/pictures/2_20041123133115603178.jpg" TargetMode="External"/><Relationship Id="rId4" Type="http://schemas.openxmlformats.org/officeDocument/2006/relationships/hyperlink" Target="http://www.biolib.cz/IMG/GAL/4555.jpg" TargetMode="External"/><Relationship Id="rId9" Type="http://schemas.openxmlformats.org/officeDocument/2006/relationships/hyperlink" Target="http://fotoblog.in/galerie/zen/i.php?a=vazky-sidelka-a-motylice-odonata&amp;i=1607081.jpg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botany.cz/foto/narodni2.jpg" TargetMode="External"/><Relationship Id="rId3" Type="http://schemas.openxmlformats.org/officeDocument/2006/relationships/hyperlink" Target="http://fotoblog.in/galerie/zen/i.php?a=flora&amp;i=2205082.jpg" TargetMode="External"/><Relationship Id="rId7" Type="http://schemas.openxmlformats.org/officeDocument/2006/relationships/hyperlink" Target="http://www.kvetenacr.cz/obrazky/katalog/_11/25.jpg" TargetMode="External"/><Relationship Id="rId2" Type="http://schemas.openxmlformats.org/officeDocument/2006/relationships/hyperlink" Target="http://nd04.jxs.cz/856/062/96ca536af5_75752469_o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botany.cz/foto/carexnigraherb3.jpg" TargetMode="External"/><Relationship Id="rId5" Type="http://schemas.openxmlformats.org/officeDocument/2006/relationships/hyperlink" Target="http://badluckcity.files.wordpress.com/2011/08/phragmites-or-common-reed.jpg" TargetMode="External"/><Relationship Id="rId4" Type="http://schemas.openxmlformats.org/officeDocument/2006/relationships/hyperlink" Target="http://www.wss.cz/FOTOGALERIE/album-zahrada/slides-zahrada/Leknin_bily.jpg" TargetMode="External"/><Relationship Id="rId9" Type="http://schemas.openxmlformats.org/officeDocument/2006/relationships/hyperlink" Target="http://www.priroda.cz/clanky/foto/bojinek-kve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U vody – ve vodě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</a:t>
            </a:r>
            <a:r>
              <a:rPr lang="cs-CZ" dirty="0" smtClean="0">
                <a:solidFill>
                  <a:srgbClr val="FF0000"/>
                </a:solidFill>
              </a:rPr>
              <a:t>Mgr. Věra Martincová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</a:t>
            </a:r>
            <a:r>
              <a:rPr lang="cs-CZ" dirty="0" smtClean="0">
                <a:solidFill>
                  <a:srgbClr val="FF0000"/>
                </a:solidFill>
              </a:rPr>
              <a:t>25</a:t>
            </a:r>
            <a:r>
              <a:rPr lang="cs-CZ" dirty="0" smtClean="0"/>
              <a:t>_</a:t>
            </a:r>
            <a:r>
              <a:rPr lang="cs-CZ" dirty="0" smtClean="0">
                <a:solidFill>
                  <a:srgbClr val="FF0000"/>
                </a:solidFill>
              </a:rPr>
              <a:t>U vody – ve vodě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278610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6808" y="2718048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cs-CZ" sz="9000" dirty="0" smtClean="0"/>
              <a:t>U vody- Živočichové</a:t>
            </a:r>
            <a:endParaRPr lang="cs-CZ" sz="9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7467600" cy="1143000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/>
              <a:t>Kachna divoká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11960" y="908720"/>
            <a:ext cx="4464496" cy="2376264"/>
          </a:xfrm>
        </p:spPr>
        <p:txBody>
          <a:bodyPr/>
          <a:lstStyle/>
          <a:p>
            <a:r>
              <a:rPr lang="cs-CZ" dirty="0" smtClean="0"/>
              <a:t>obratlovec, pták</a:t>
            </a:r>
          </a:p>
          <a:p>
            <a:r>
              <a:rPr lang="cs-CZ" dirty="0" smtClean="0"/>
              <a:t>snáší vejce</a:t>
            </a:r>
          </a:p>
          <a:p>
            <a:r>
              <a:rPr lang="cs-CZ" dirty="0" smtClean="0"/>
              <a:t>býložravec</a:t>
            </a:r>
            <a:endParaRPr lang="cs-CZ" dirty="0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467544" y="3078088"/>
            <a:ext cx="7467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Štika</a:t>
            </a:r>
            <a:endParaRPr kumimoji="0" lang="cs-CZ" sz="3600" b="1" i="0" u="none" strike="noStrike" kern="1200" cap="none" spc="0" normalizeH="0" baseline="0" noProof="0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211960" y="4221088"/>
            <a:ext cx="4464496" cy="237626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obratlovec, ryba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dých</a:t>
            </a:r>
            <a:r>
              <a:rPr lang="cs-CZ" sz="2800" noProof="0" dirty="0" smtClean="0"/>
              <a:t>á</a:t>
            </a:r>
            <a:r>
              <a:rPr lang="cs-CZ" sz="2800" dirty="0" smtClean="0"/>
              <a:t> žábrami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dravec, masožravá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7652" name="Picture 4" descr="http://www.eprojekty.cz/weby/demo/_app/Repository/yy2009/mm10/dd12/24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908720"/>
            <a:ext cx="3536083" cy="2232248"/>
          </a:xfrm>
          <a:prstGeom prst="rect">
            <a:avLst/>
          </a:prstGeom>
          <a:noFill/>
        </p:spPr>
      </p:pic>
      <p:pic>
        <p:nvPicPr>
          <p:cNvPr id="27654" name="Picture 6" descr="http://www.zoufalirybari.cz/sites/default/files/sti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005064"/>
            <a:ext cx="3528392" cy="239070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90264"/>
            <a:ext cx="7467600" cy="1143000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/>
              <a:t>Skokan skřehotavý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89648" y="880120"/>
            <a:ext cx="4186808" cy="2476872"/>
          </a:xfrm>
        </p:spPr>
        <p:txBody>
          <a:bodyPr/>
          <a:lstStyle/>
          <a:p>
            <a:r>
              <a:rPr lang="cs-CZ" dirty="0" smtClean="0"/>
              <a:t>obratlovec, obojživelník</a:t>
            </a:r>
          </a:p>
          <a:p>
            <a:r>
              <a:rPr lang="cs-CZ" dirty="0" smtClean="0"/>
              <a:t>pulec -&gt; žába</a:t>
            </a:r>
          </a:p>
          <a:p>
            <a:r>
              <a:rPr lang="cs-CZ" dirty="0" smtClean="0"/>
              <a:t>přezimuje ve ztuhlém stavu</a:t>
            </a:r>
            <a:endParaRPr lang="cs-CZ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467544" y="3222104"/>
            <a:ext cx="7467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Ondatra</a:t>
            </a:r>
            <a:r>
              <a:rPr kumimoji="0" lang="cs-CZ" sz="3600" b="1" i="0" u="none" strike="noStrike" kern="1200" cap="none" spc="0" normalizeH="0" noProof="0" dirty="0" smtClean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pižmová</a:t>
            </a: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4499992" y="4336504"/>
            <a:ext cx="4176464" cy="24768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savec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živí se listy, kořínky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aktivní hlavně v noci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5602" name="Picture 2" descr="http://www.biolib.cz/IMG/GAL/45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836712"/>
            <a:ext cx="3384376" cy="2555205"/>
          </a:xfrm>
          <a:prstGeom prst="rect">
            <a:avLst/>
          </a:prstGeom>
          <a:noFill/>
        </p:spPr>
      </p:pic>
      <p:pic>
        <p:nvPicPr>
          <p:cNvPr id="25604" name="Picture 4" descr="http://krajina.kr-stredocesky.cz/apollo/pictures/2_20041123133115603178.jpg"/>
          <p:cNvPicPr>
            <a:picLocks noChangeAspect="1" noChangeArrowheads="1"/>
          </p:cNvPicPr>
          <p:nvPr/>
        </p:nvPicPr>
        <p:blipFill>
          <a:blip r:embed="rId4" cstate="print"/>
          <a:srcRect t="10099" r="4534" b="4780"/>
          <a:stretch>
            <a:fillRect/>
          </a:stretch>
        </p:blipFill>
        <p:spPr bwMode="auto">
          <a:xfrm>
            <a:off x="827584" y="4149080"/>
            <a:ext cx="2952328" cy="235388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6808" y="-99392"/>
            <a:ext cx="7467600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Další živočichové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3682752" cy="532656"/>
          </a:xfrm>
        </p:spPr>
        <p:txBody>
          <a:bodyPr>
            <a:normAutofit/>
          </a:bodyPr>
          <a:lstStyle/>
          <a:p>
            <a:r>
              <a:rPr lang="cs-CZ" dirty="0" smtClean="0"/>
              <a:t>Kapr</a:t>
            </a:r>
            <a:endParaRPr lang="cs-CZ" dirty="0"/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467544" y="3645024"/>
            <a:ext cx="3682752" cy="53265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Racek chechtavý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Zástupný symbol pro obsah 2"/>
          <p:cNvSpPr txBox="1">
            <a:spLocks/>
          </p:cNvSpPr>
          <p:nvPr/>
        </p:nvSpPr>
        <p:spPr>
          <a:xfrm>
            <a:off x="5281736" y="908720"/>
            <a:ext cx="3682752" cy="53265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lang="cs-CZ" sz="2800" dirty="0" smtClean="0"/>
              <a:t>Potápník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>
          <a:xfrm>
            <a:off x="5281736" y="3645024"/>
            <a:ext cx="3682752" cy="53265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Motýlice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3554" name="Picture 2" descr="http://www.mrk.cz/Data/Galerie/15_f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430778"/>
            <a:ext cx="2952328" cy="2214246"/>
          </a:xfrm>
          <a:prstGeom prst="rect">
            <a:avLst/>
          </a:prstGeom>
          <a:noFill/>
        </p:spPr>
      </p:pic>
      <p:pic>
        <p:nvPicPr>
          <p:cNvPr id="23556" name="Picture 4" descr="http://www.jynx-t.net/ptaci/Data/Images/Racek-chechtavy_2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769BCF"/>
              </a:clrFrom>
              <a:clrTo>
                <a:srgbClr val="769BC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504" y="3645024"/>
            <a:ext cx="4320480" cy="3240360"/>
          </a:xfrm>
          <a:prstGeom prst="rect">
            <a:avLst/>
          </a:prstGeom>
          <a:noFill/>
        </p:spPr>
      </p:pic>
      <p:pic>
        <p:nvPicPr>
          <p:cNvPr id="23558" name="Picture 6" descr="http://www.biolib.cz/IMG/GAL/191.jpg"/>
          <p:cNvPicPr>
            <a:picLocks noChangeAspect="1" noChangeArrowheads="1"/>
          </p:cNvPicPr>
          <p:nvPr/>
        </p:nvPicPr>
        <p:blipFill>
          <a:blip r:embed="rId5" cstate="print"/>
          <a:srcRect b="6452"/>
          <a:stretch>
            <a:fillRect/>
          </a:stretch>
        </p:blipFill>
        <p:spPr bwMode="auto">
          <a:xfrm>
            <a:off x="5615446" y="1412776"/>
            <a:ext cx="2772978" cy="2088232"/>
          </a:xfrm>
          <a:prstGeom prst="rect">
            <a:avLst/>
          </a:prstGeom>
          <a:noFill/>
        </p:spPr>
      </p:pic>
      <p:pic>
        <p:nvPicPr>
          <p:cNvPr id="23560" name="Picture 8" descr="http://fotoblog.in/galerie/zen/i.php?a=vazky-sidelka-a-motylice-odonata&amp;i=160708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4293096"/>
            <a:ext cx="3245138" cy="216024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929208" y="2870448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cs-CZ" sz="9000" dirty="0" smtClean="0"/>
              <a:t>U vody- rostliny</a:t>
            </a:r>
            <a:endParaRPr lang="cs-CZ" sz="9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260648" y="-162272"/>
            <a:ext cx="7467600" cy="1143000"/>
          </a:xfrm>
        </p:spPr>
        <p:txBody>
          <a:bodyPr/>
          <a:lstStyle/>
          <a:p>
            <a:r>
              <a:rPr lang="cs-CZ" sz="3600" dirty="0" smtClean="0"/>
              <a:t>Orobinec úzkolistý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55976" y="880120"/>
            <a:ext cx="4176464" cy="2620888"/>
          </a:xfrm>
        </p:spPr>
        <p:txBody>
          <a:bodyPr>
            <a:normAutofit/>
          </a:bodyPr>
          <a:lstStyle/>
          <a:p>
            <a:r>
              <a:rPr lang="cs-CZ" dirty="0" smtClean="0"/>
              <a:t>vytrvalá bylina</a:t>
            </a:r>
          </a:p>
          <a:p>
            <a:r>
              <a:rPr lang="cs-CZ" dirty="0" smtClean="0"/>
              <a:t>3 metry vysoká</a:t>
            </a:r>
          </a:p>
          <a:p>
            <a:r>
              <a:rPr lang="cs-CZ" dirty="0" smtClean="0"/>
              <a:t>hnědá palice</a:t>
            </a:r>
            <a:endParaRPr lang="cs-CZ" dirty="0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-1455440" y="3222104"/>
            <a:ext cx="7467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Blatouch bahenní</a:t>
            </a:r>
            <a:endParaRPr kumimoji="0" lang="cs-CZ" sz="3600" b="1" i="0" u="none" strike="noStrike" kern="1200" cap="none" spc="0" normalizeH="0" baseline="0" noProof="0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4355976" y="4408512"/>
            <a:ext cx="4176464" cy="262088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bažinná rostlina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lang="cs-CZ" sz="2800" dirty="0" smtClean="0"/>
              <a:t>žluté květy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lang="cs-CZ" sz="2800" dirty="0" smtClean="0"/>
              <a:t>jedovatá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482" name="Picture 2" descr="http://nd04.jxs.cz/856/062/96ca536af5_75752469_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764704"/>
            <a:ext cx="3528392" cy="2646294"/>
          </a:xfrm>
          <a:prstGeom prst="rect">
            <a:avLst/>
          </a:prstGeom>
          <a:noFill/>
        </p:spPr>
      </p:pic>
      <p:pic>
        <p:nvPicPr>
          <p:cNvPr id="20484" name="Picture 4" descr="http://fotoblog.in/galerie/zen/i.php?a=flora&amp;i=22050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149080"/>
            <a:ext cx="3672408" cy="245018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2752" y="-90264"/>
            <a:ext cx="7467600" cy="1143000"/>
          </a:xfrm>
        </p:spPr>
        <p:txBody>
          <a:bodyPr/>
          <a:lstStyle/>
          <a:p>
            <a:pPr algn="l"/>
            <a:r>
              <a:rPr lang="cs-CZ" sz="3600" dirty="0" smtClean="0"/>
              <a:t>Leknín bílý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44008" y="980728"/>
            <a:ext cx="4104456" cy="2908920"/>
          </a:xfrm>
        </p:spPr>
        <p:txBody>
          <a:bodyPr/>
          <a:lstStyle/>
          <a:p>
            <a:r>
              <a:rPr lang="cs-CZ" dirty="0" smtClean="0"/>
              <a:t>vytrvalá bylina</a:t>
            </a:r>
          </a:p>
          <a:p>
            <a:r>
              <a:rPr lang="cs-CZ" dirty="0" smtClean="0"/>
              <a:t>plazivý oddenek</a:t>
            </a:r>
          </a:p>
          <a:p>
            <a:r>
              <a:rPr lang="cs-CZ" dirty="0" smtClean="0"/>
              <a:t>plave na hladině</a:t>
            </a:r>
            <a:endParaRPr lang="cs-CZ" dirty="0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251520" y="3150096"/>
            <a:ext cx="7467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Rákos</a:t>
            </a:r>
            <a:endParaRPr kumimoji="0" lang="cs-CZ" sz="3600" b="1" i="0" u="none" strike="noStrike" kern="1200" cap="none" spc="0" normalizeH="0" baseline="0" noProof="0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4644008" y="4192488"/>
            <a:ext cx="4104456" cy="29089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vytrvalá bylina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 metry vysoká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lang="cs-CZ" sz="2800" dirty="0" smtClean="0"/>
              <a:t>dutý klacek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434" name="Picture 2" descr="http://www.wss.cz/FOTOGALERIE/album-zahrada/slides-zahrada/Leknin_bil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836712"/>
            <a:ext cx="3364450" cy="2520280"/>
          </a:xfrm>
          <a:prstGeom prst="rect">
            <a:avLst/>
          </a:prstGeom>
          <a:noFill/>
        </p:spPr>
      </p:pic>
      <p:pic>
        <p:nvPicPr>
          <p:cNvPr id="18436" name="Picture 4" descr="http://badluckcity.files.wordpress.com/2011/08/phragmites-or-common-re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077072"/>
            <a:ext cx="3360373" cy="252028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4800" y="-90264"/>
            <a:ext cx="7467600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Další rostliny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24136"/>
            <a:ext cx="3682752" cy="532656"/>
          </a:xfrm>
        </p:spPr>
        <p:txBody>
          <a:bodyPr>
            <a:normAutofit/>
          </a:bodyPr>
          <a:lstStyle/>
          <a:p>
            <a:r>
              <a:rPr lang="cs-CZ" dirty="0" smtClean="0"/>
              <a:t>Ostřice obecná</a:t>
            </a:r>
            <a:endParaRPr lang="cs-CZ" dirty="0"/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467544" y="3789040"/>
            <a:ext cx="3682752" cy="53265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Ocún</a:t>
            </a:r>
            <a:r>
              <a:rPr kumimoji="0" lang="cs-CZ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jesenní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Zástupný symbol pro obsah 2"/>
          <p:cNvSpPr txBox="1">
            <a:spLocks/>
          </p:cNvSpPr>
          <p:nvPr/>
        </p:nvSpPr>
        <p:spPr>
          <a:xfrm>
            <a:off x="4993704" y="1052736"/>
            <a:ext cx="3682752" cy="53265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Kosatec žlutý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>
          <a:xfrm>
            <a:off x="5065712" y="3832448"/>
            <a:ext cx="3682752" cy="53265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tabLst/>
              <a:defRPr/>
            </a:pPr>
            <a:r>
              <a:rPr lang="cs-CZ" sz="2800" noProof="0" dirty="0" smtClean="0"/>
              <a:t>Bojínek luční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86" name="Picture 2" descr="http://botany.cz/foto/carexnigraherb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541253"/>
            <a:ext cx="3000558" cy="2247787"/>
          </a:xfrm>
          <a:prstGeom prst="rect">
            <a:avLst/>
          </a:prstGeom>
          <a:noFill/>
        </p:spPr>
      </p:pic>
      <p:pic>
        <p:nvPicPr>
          <p:cNvPr id="16388" name="Picture 4" descr="http://www.kvetenacr.cz/obrazky/katalog/_11/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329100"/>
            <a:ext cx="3024336" cy="2268252"/>
          </a:xfrm>
          <a:prstGeom prst="rect">
            <a:avLst/>
          </a:prstGeom>
          <a:noFill/>
        </p:spPr>
      </p:pic>
      <p:pic>
        <p:nvPicPr>
          <p:cNvPr id="16390" name="Picture 6" descr="http://botany.cz/foto/narodni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1559318"/>
            <a:ext cx="2880320" cy="2157714"/>
          </a:xfrm>
          <a:prstGeom prst="rect">
            <a:avLst/>
          </a:prstGeom>
          <a:noFill/>
        </p:spPr>
      </p:pic>
      <p:pic>
        <p:nvPicPr>
          <p:cNvPr id="16392" name="Picture 8" descr="http://www.priroda.cz/clanky/foto/bojinek-kve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7" y="4365104"/>
            <a:ext cx="3072341" cy="230425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832688"/>
          </a:xfrm>
        </p:spPr>
        <p:txBody>
          <a:bodyPr/>
          <a:lstStyle/>
          <a:p>
            <a:pPr marL="45720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Vytvořeno jako DUM do předmětu prvouka na ZŠ a MŠ 17.listopadu 1325, Mladá Boleslav pro třetí ročník základní školy.</a:t>
            </a:r>
          </a:p>
          <a:p>
            <a:pPr indent="0">
              <a:lnSpc>
                <a:spcPct val="110000"/>
              </a:lnSpc>
              <a:spcBef>
                <a:spcPts val="0"/>
              </a:spcBef>
              <a:buFont typeface="Courier New" pitchFamily="49" charset="0"/>
              <a:buChar char="o"/>
            </a:pPr>
            <a:endParaRPr lang="cs-CZ" dirty="0" smtClean="0"/>
          </a:p>
          <a:p>
            <a:pPr marL="45720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Materiál slouží k doplnění učiva přírodní společenstva.</a:t>
            </a:r>
          </a:p>
          <a:p>
            <a:pPr indent="0">
              <a:lnSpc>
                <a:spcPct val="110000"/>
              </a:lnSpc>
              <a:spcBef>
                <a:spcPts val="0"/>
              </a:spcBef>
              <a:buFont typeface="Courier New" pitchFamily="49" charset="0"/>
              <a:buChar char="o"/>
            </a:pPr>
            <a:endParaRPr lang="cs-CZ" dirty="0" smtClean="0"/>
          </a:p>
          <a:p>
            <a:pPr marL="45720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Materiál doporučuji prezentovat pomocí interaktivní tabule. </a:t>
            </a:r>
          </a:p>
          <a:p>
            <a:pPr indent="0">
              <a:lnSpc>
                <a:spcPct val="110000"/>
              </a:lnSpc>
              <a:spcBef>
                <a:spcPts val="0"/>
              </a:spcBef>
              <a:buFont typeface="Courier New" pitchFamily="49" charset="0"/>
              <a:buChar char="o"/>
            </a:pPr>
            <a:endParaRPr lang="cs-CZ" dirty="0" smtClean="0"/>
          </a:p>
          <a:p>
            <a:pPr marL="45720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Materiál byl vytvořen a pilotován ve II. </a:t>
            </a:r>
            <a:r>
              <a:rPr lang="cs-CZ" smtClean="0"/>
              <a:t>pololetí školního roku 2011/2012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/>
              <a:t>Zdroje obrázků: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60640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000" dirty="0" smtClean="0">
                <a:hlinkClick r:id="rId2"/>
              </a:rPr>
              <a:t>http://www.</a:t>
            </a:r>
            <a:r>
              <a:rPr lang="cs-CZ" sz="3000" dirty="0" err="1" smtClean="0">
                <a:hlinkClick r:id="rId2"/>
              </a:rPr>
              <a:t>eprojekty.cz</a:t>
            </a:r>
            <a:r>
              <a:rPr lang="cs-CZ" sz="3000" dirty="0" smtClean="0">
                <a:hlinkClick r:id="rId2"/>
              </a:rPr>
              <a:t>/weby/demo/_</a:t>
            </a:r>
            <a:r>
              <a:rPr lang="cs-CZ" sz="3000" dirty="0" err="1" smtClean="0">
                <a:hlinkClick r:id="rId2"/>
              </a:rPr>
              <a:t>app</a:t>
            </a:r>
            <a:r>
              <a:rPr lang="cs-CZ" sz="3000" dirty="0" smtClean="0">
                <a:hlinkClick r:id="rId2"/>
              </a:rPr>
              <a:t>/</a:t>
            </a:r>
            <a:r>
              <a:rPr lang="cs-CZ" sz="3000" dirty="0" err="1" smtClean="0">
                <a:hlinkClick r:id="rId2"/>
              </a:rPr>
              <a:t>Repository</a:t>
            </a:r>
            <a:r>
              <a:rPr lang="cs-CZ" sz="3000" dirty="0" smtClean="0">
                <a:hlinkClick r:id="rId2"/>
              </a:rPr>
              <a:t>/yy2009/mm10/dd12/2498.jpg</a:t>
            </a:r>
            <a:endParaRPr lang="cs-CZ" sz="3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3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000" dirty="0" smtClean="0">
                <a:hlinkClick r:id="rId3"/>
              </a:rPr>
              <a:t>http://www.</a:t>
            </a:r>
            <a:r>
              <a:rPr lang="cs-CZ" sz="3000" dirty="0" err="1" smtClean="0">
                <a:hlinkClick r:id="rId3"/>
              </a:rPr>
              <a:t>zoufalirybari.cz</a:t>
            </a:r>
            <a:r>
              <a:rPr lang="cs-CZ" sz="3000" dirty="0" smtClean="0">
                <a:hlinkClick r:id="rId3"/>
              </a:rPr>
              <a:t>/</a:t>
            </a:r>
            <a:r>
              <a:rPr lang="cs-CZ" sz="3000" dirty="0" err="1" smtClean="0">
                <a:hlinkClick r:id="rId3"/>
              </a:rPr>
              <a:t>sites</a:t>
            </a:r>
            <a:r>
              <a:rPr lang="cs-CZ" sz="3000" dirty="0" smtClean="0">
                <a:hlinkClick r:id="rId3"/>
              </a:rPr>
              <a:t>/default/</a:t>
            </a:r>
            <a:r>
              <a:rPr lang="cs-CZ" sz="3000" dirty="0" err="1" smtClean="0">
                <a:hlinkClick r:id="rId3"/>
              </a:rPr>
              <a:t>files</a:t>
            </a:r>
            <a:r>
              <a:rPr lang="cs-CZ" sz="3000" dirty="0" smtClean="0">
                <a:hlinkClick r:id="rId3"/>
              </a:rPr>
              <a:t>/</a:t>
            </a:r>
            <a:r>
              <a:rPr lang="cs-CZ" sz="3000" dirty="0" err="1" smtClean="0">
                <a:hlinkClick r:id="rId3"/>
              </a:rPr>
              <a:t>stika.jpg</a:t>
            </a:r>
            <a:endParaRPr lang="cs-CZ" sz="3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3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3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000" dirty="0" smtClean="0">
                <a:hlinkClick r:id="rId4"/>
              </a:rPr>
              <a:t>http://www.</a:t>
            </a:r>
            <a:r>
              <a:rPr lang="cs-CZ" sz="3000" dirty="0" err="1" smtClean="0">
                <a:hlinkClick r:id="rId4"/>
              </a:rPr>
              <a:t>biolib.cz</a:t>
            </a:r>
            <a:r>
              <a:rPr lang="cs-CZ" sz="3000" dirty="0" smtClean="0">
                <a:hlinkClick r:id="rId4"/>
              </a:rPr>
              <a:t>/IMG/GAL/4555.jpg</a:t>
            </a:r>
            <a:endParaRPr lang="cs-CZ" sz="3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3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000" dirty="0" smtClean="0">
                <a:hlinkClick r:id="rId5"/>
              </a:rPr>
              <a:t>http://krajina.</a:t>
            </a:r>
            <a:r>
              <a:rPr lang="cs-CZ" sz="3000" dirty="0" err="1" smtClean="0">
                <a:hlinkClick r:id="rId5"/>
              </a:rPr>
              <a:t>kr</a:t>
            </a:r>
            <a:r>
              <a:rPr lang="cs-CZ" sz="3000" dirty="0" smtClean="0">
                <a:hlinkClick r:id="rId5"/>
              </a:rPr>
              <a:t>-</a:t>
            </a:r>
            <a:r>
              <a:rPr lang="cs-CZ" sz="3000" dirty="0" err="1" smtClean="0">
                <a:hlinkClick r:id="rId5"/>
              </a:rPr>
              <a:t>stredocesky.cz</a:t>
            </a:r>
            <a:r>
              <a:rPr lang="cs-CZ" sz="3000" dirty="0" smtClean="0">
                <a:hlinkClick r:id="rId5"/>
              </a:rPr>
              <a:t>/</a:t>
            </a:r>
            <a:r>
              <a:rPr lang="cs-CZ" sz="3000" dirty="0" err="1" smtClean="0">
                <a:hlinkClick r:id="rId5"/>
              </a:rPr>
              <a:t>apollo</a:t>
            </a:r>
            <a:r>
              <a:rPr lang="cs-CZ" sz="3000" dirty="0" smtClean="0">
                <a:hlinkClick r:id="rId5"/>
              </a:rPr>
              <a:t>/</a:t>
            </a:r>
            <a:r>
              <a:rPr lang="cs-CZ" sz="3000" dirty="0" err="1" smtClean="0">
                <a:hlinkClick r:id="rId5"/>
              </a:rPr>
              <a:t>pictures</a:t>
            </a:r>
            <a:r>
              <a:rPr lang="cs-CZ" sz="3000" dirty="0" smtClean="0">
                <a:hlinkClick r:id="rId5"/>
              </a:rPr>
              <a:t>/2_20041123133115603178.jpg</a:t>
            </a:r>
            <a:endParaRPr lang="cs-CZ" sz="3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3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000" dirty="0" smtClean="0">
                <a:hlinkClick r:id="rId6"/>
              </a:rPr>
              <a:t>http://www.mrk.</a:t>
            </a:r>
            <a:r>
              <a:rPr lang="cs-CZ" sz="3000" dirty="0" err="1" smtClean="0">
                <a:hlinkClick r:id="rId6"/>
              </a:rPr>
              <a:t>cz</a:t>
            </a:r>
            <a:r>
              <a:rPr lang="cs-CZ" sz="3000" dirty="0" smtClean="0">
                <a:hlinkClick r:id="rId6"/>
              </a:rPr>
              <a:t>/Data/Galerie/15_f1.jpg</a:t>
            </a:r>
            <a:endParaRPr lang="cs-CZ" sz="3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3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000" dirty="0" smtClean="0">
                <a:hlinkClick r:id="rId7"/>
              </a:rPr>
              <a:t>http://www.</a:t>
            </a:r>
            <a:r>
              <a:rPr lang="cs-CZ" sz="3000" dirty="0" err="1" smtClean="0">
                <a:hlinkClick r:id="rId7"/>
              </a:rPr>
              <a:t>jynx</a:t>
            </a:r>
            <a:r>
              <a:rPr lang="cs-CZ" sz="3000" dirty="0" smtClean="0">
                <a:hlinkClick r:id="rId7"/>
              </a:rPr>
              <a:t>-</a:t>
            </a:r>
            <a:r>
              <a:rPr lang="cs-CZ" sz="3000" dirty="0" err="1" smtClean="0">
                <a:hlinkClick r:id="rId7"/>
              </a:rPr>
              <a:t>t.net</a:t>
            </a:r>
            <a:r>
              <a:rPr lang="cs-CZ" sz="3000" dirty="0" smtClean="0">
                <a:hlinkClick r:id="rId7"/>
              </a:rPr>
              <a:t>/</a:t>
            </a:r>
            <a:r>
              <a:rPr lang="cs-CZ" sz="3000" dirty="0" err="1" smtClean="0">
                <a:hlinkClick r:id="rId7"/>
              </a:rPr>
              <a:t>ptaci</a:t>
            </a:r>
            <a:r>
              <a:rPr lang="cs-CZ" sz="3000" dirty="0" smtClean="0">
                <a:hlinkClick r:id="rId7"/>
              </a:rPr>
              <a:t>/Data/</a:t>
            </a:r>
            <a:r>
              <a:rPr lang="cs-CZ" sz="3000" dirty="0" err="1" smtClean="0">
                <a:hlinkClick r:id="rId7"/>
              </a:rPr>
              <a:t>Images</a:t>
            </a:r>
            <a:r>
              <a:rPr lang="cs-CZ" sz="3000" dirty="0" smtClean="0">
                <a:hlinkClick r:id="rId7"/>
              </a:rPr>
              <a:t>/Racek-</a:t>
            </a:r>
            <a:r>
              <a:rPr lang="cs-CZ" sz="3000" dirty="0" err="1" smtClean="0">
                <a:hlinkClick r:id="rId7"/>
              </a:rPr>
              <a:t>chechtavy</a:t>
            </a:r>
            <a:r>
              <a:rPr lang="cs-CZ" sz="3000" dirty="0" smtClean="0">
                <a:hlinkClick r:id="rId7"/>
              </a:rPr>
              <a:t>_2.jpg</a:t>
            </a:r>
            <a:endParaRPr lang="cs-CZ" sz="3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3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000" dirty="0" smtClean="0">
                <a:hlinkClick r:id="rId8"/>
              </a:rPr>
              <a:t>http://www.</a:t>
            </a:r>
            <a:r>
              <a:rPr lang="cs-CZ" sz="3000" dirty="0" err="1" smtClean="0">
                <a:hlinkClick r:id="rId8"/>
              </a:rPr>
              <a:t>biolib.cz</a:t>
            </a:r>
            <a:r>
              <a:rPr lang="cs-CZ" sz="3000" dirty="0" smtClean="0">
                <a:hlinkClick r:id="rId8"/>
              </a:rPr>
              <a:t>/IMG/GAL/191.jpg</a:t>
            </a:r>
            <a:endParaRPr lang="cs-CZ" sz="3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3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000" dirty="0" smtClean="0">
                <a:hlinkClick r:id="rId9"/>
              </a:rPr>
              <a:t>http://fotoblog.in/galerie/zen/i.php?a=vazky-sidelka-a-motylice-odonata&amp;i=1607081.jpg</a:t>
            </a:r>
            <a:endParaRPr lang="cs-CZ" sz="3000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83264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200" dirty="0" smtClean="0">
                <a:hlinkClick r:id="rId2"/>
              </a:rPr>
              <a:t>http://nd04.jxs.cz/856/062/96ca536af5_75752469_o2.jpg</a:t>
            </a:r>
            <a:endParaRPr lang="cs-CZ" sz="2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2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200" dirty="0" smtClean="0">
                <a:hlinkClick r:id="rId3"/>
              </a:rPr>
              <a:t>http://fotoblog.in/galerie/zen/i.php?a=flora&amp;i=2205082.jpg</a:t>
            </a:r>
            <a:endParaRPr lang="cs-CZ" sz="2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2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200" dirty="0" smtClean="0">
                <a:hlinkClick r:id="rId4"/>
              </a:rPr>
              <a:t>http://www.</a:t>
            </a:r>
            <a:r>
              <a:rPr lang="cs-CZ" sz="2200" dirty="0" err="1" smtClean="0">
                <a:hlinkClick r:id="rId4"/>
              </a:rPr>
              <a:t>wss.cz</a:t>
            </a:r>
            <a:r>
              <a:rPr lang="cs-CZ" sz="2200" dirty="0" smtClean="0">
                <a:hlinkClick r:id="rId4"/>
              </a:rPr>
              <a:t>/FOTOGALERIE/album-zahrada/</a:t>
            </a:r>
            <a:r>
              <a:rPr lang="cs-CZ" sz="2200" dirty="0" err="1" smtClean="0">
                <a:hlinkClick r:id="rId4"/>
              </a:rPr>
              <a:t>slides</a:t>
            </a:r>
            <a:r>
              <a:rPr lang="cs-CZ" sz="2200" dirty="0" smtClean="0">
                <a:hlinkClick r:id="rId4"/>
              </a:rPr>
              <a:t>-zahrada/</a:t>
            </a:r>
            <a:r>
              <a:rPr lang="cs-CZ" sz="2200" dirty="0" err="1" smtClean="0">
                <a:hlinkClick r:id="rId4"/>
              </a:rPr>
              <a:t>Leknin</a:t>
            </a:r>
            <a:r>
              <a:rPr lang="cs-CZ" sz="2200" dirty="0" smtClean="0">
                <a:hlinkClick r:id="rId4"/>
              </a:rPr>
              <a:t>_bily.</a:t>
            </a:r>
            <a:r>
              <a:rPr lang="cs-CZ" sz="2200" dirty="0" err="1" smtClean="0">
                <a:hlinkClick r:id="rId4"/>
              </a:rPr>
              <a:t>jpg</a:t>
            </a:r>
            <a:endParaRPr lang="cs-CZ" sz="2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2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200" dirty="0" smtClean="0">
                <a:hlinkClick r:id="rId5"/>
              </a:rPr>
              <a:t>http://badluckcity.files.wordpress.com/2011/08/phragmites-or-common-reed.jpg</a:t>
            </a:r>
            <a:endParaRPr lang="cs-CZ" sz="2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2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200" dirty="0" smtClean="0">
                <a:hlinkClick r:id="rId6"/>
              </a:rPr>
              <a:t>http://botany.cz/foto/carexnigraherb3.jpg</a:t>
            </a:r>
            <a:endParaRPr lang="cs-CZ" sz="2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2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200" dirty="0" smtClean="0">
                <a:hlinkClick r:id="rId7"/>
              </a:rPr>
              <a:t>http://www.</a:t>
            </a:r>
            <a:r>
              <a:rPr lang="cs-CZ" sz="2200" dirty="0" err="1" smtClean="0">
                <a:hlinkClick r:id="rId7"/>
              </a:rPr>
              <a:t>kvetenacr.cz</a:t>
            </a:r>
            <a:r>
              <a:rPr lang="cs-CZ" sz="2200" dirty="0" smtClean="0">
                <a:hlinkClick r:id="rId7"/>
              </a:rPr>
              <a:t>/</a:t>
            </a:r>
            <a:r>
              <a:rPr lang="cs-CZ" sz="2200" dirty="0" err="1" smtClean="0">
                <a:hlinkClick r:id="rId7"/>
              </a:rPr>
              <a:t>obrazky</a:t>
            </a:r>
            <a:r>
              <a:rPr lang="cs-CZ" sz="2200" dirty="0" smtClean="0">
                <a:hlinkClick r:id="rId7"/>
              </a:rPr>
              <a:t>/katalog/_11/25.jpg</a:t>
            </a:r>
            <a:endParaRPr lang="cs-CZ" sz="2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2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200" dirty="0" smtClean="0">
                <a:hlinkClick r:id="rId8"/>
              </a:rPr>
              <a:t>http://botany.cz/foto/narodni2.jpg</a:t>
            </a:r>
            <a:endParaRPr lang="cs-CZ" sz="2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22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200" dirty="0" smtClean="0">
                <a:hlinkClick r:id="rId9"/>
              </a:rPr>
              <a:t>http://www.</a:t>
            </a:r>
            <a:r>
              <a:rPr lang="cs-CZ" sz="2200" dirty="0" err="1" smtClean="0">
                <a:hlinkClick r:id="rId9"/>
              </a:rPr>
              <a:t>priroda.cz</a:t>
            </a:r>
            <a:r>
              <a:rPr lang="cs-CZ" sz="2200" dirty="0" smtClean="0">
                <a:hlinkClick r:id="rId9"/>
              </a:rPr>
              <a:t>/</a:t>
            </a:r>
            <a:r>
              <a:rPr lang="cs-CZ" sz="2200" dirty="0" err="1" smtClean="0">
                <a:hlinkClick r:id="rId9"/>
              </a:rPr>
              <a:t>clanky</a:t>
            </a:r>
            <a:r>
              <a:rPr lang="cs-CZ" sz="2200" dirty="0" smtClean="0">
                <a:hlinkClick r:id="rId9"/>
              </a:rPr>
              <a:t>/foto/</a:t>
            </a:r>
            <a:r>
              <a:rPr lang="cs-CZ" sz="2200" dirty="0" err="1" smtClean="0">
                <a:hlinkClick r:id="rId9"/>
              </a:rPr>
              <a:t>bojinek</a:t>
            </a:r>
            <a:r>
              <a:rPr lang="cs-CZ" sz="2200" dirty="0" smtClean="0">
                <a:hlinkClick r:id="rId9"/>
              </a:rPr>
              <a:t>-</a:t>
            </a:r>
            <a:r>
              <a:rPr lang="cs-CZ" sz="2200" dirty="0" err="1" smtClean="0">
                <a:hlinkClick r:id="rId9"/>
              </a:rPr>
              <a:t>kvet.jpg</a:t>
            </a:r>
            <a:endParaRPr lang="cs-CZ" sz="2200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631</TotalTime>
  <Words>298</Words>
  <Application>Microsoft Office PowerPoint</Application>
  <PresentationFormat>Předvádění na obrazovce (4:3)</PresentationFormat>
  <Paragraphs>121</Paragraphs>
  <Slides>12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Vrchol</vt:lpstr>
      <vt:lpstr>     </vt:lpstr>
      <vt:lpstr>U vody- Živočichové</vt:lpstr>
      <vt:lpstr>Kachna divoká</vt:lpstr>
      <vt:lpstr>Skokan skřehotavý</vt:lpstr>
      <vt:lpstr>Další živočichové</vt:lpstr>
      <vt:lpstr>U vody- rostliny</vt:lpstr>
      <vt:lpstr>Orobinec úzkolistý</vt:lpstr>
      <vt:lpstr>Leknín bílý</vt:lpstr>
      <vt:lpstr>Další rostliny</vt:lpstr>
      <vt:lpstr>Snímek 10</vt:lpstr>
      <vt:lpstr>Zdroje obrázků:</vt:lpstr>
      <vt:lpstr>Snímek 12</vt:lpstr>
    </vt:vector>
  </TitlesOfParts>
  <Company>ZS Mladá Boleslav, 17. listopadu 1325, nezisková 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 lidských obydlí</dc:title>
  <dc:creator>Věra Martincová</dc:creator>
  <cp:lastModifiedBy>Raďušák</cp:lastModifiedBy>
  <cp:revision>42</cp:revision>
  <dcterms:created xsi:type="dcterms:W3CDTF">2011-11-03T08:32:54Z</dcterms:created>
  <dcterms:modified xsi:type="dcterms:W3CDTF">2012-02-12T18:58:52Z</dcterms:modified>
</cp:coreProperties>
</file>