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60" r:id="rId3"/>
    <p:sldId id="257" r:id="rId4"/>
    <p:sldId id="258" r:id="rId5"/>
    <p:sldId id="262" r:id="rId6"/>
    <p:sldId id="259" r:id="rId7"/>
    <p:sldId id="261" r:id="rId8"/>
    <p:sldId id="263" r:id="rId9"/>
    <p:sldId id="265" r:id="rId10"/>
    <p:sldId id="268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C122FD-38CB-47D0-8946-A71103E9DF3E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1AD64C-5E87-402D-837C-8B775DF9D7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0806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http://files.muflik.webnode.cz/200000004-4b5604c50a/pes.jpg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gastronews.cz</a:t>
            </a:r>
            <a:r>
              <a:rPr lang="cs-CZ" dirty="0" smtClean="0"/>
              <a:t>/</a:t>
            </a:r>
            <a:r>
              <a:rPr lang="cs-CZ" dirty="0" err="1" smtClean="0"/>
              <a:t>pictures</a:t>
            </a:r>
            <a:r>
              <a:rPr lang="cs-CZ" dirty="0" smtClean="0"/>
              <a:t>/slepice-DV8585NWM4-</a:t>
            </a:r>
            <a:r>
              <a:rPr lang="cs-CZ" dirty="0" err="1" smtClean="0"/>
              <a:t>small.jpg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1AD64C-5E87-402D-837C-8B775DF9D7E0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http://files.zvireci-forum.webnode.cz/200000018-1259813534/prase.jpg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biolib.cz</a:t>
            </a:r>
            <a:r>
              <a:rPr lang="cs-CZ" dirty="0" smtClean="0"/>
              <a:t>/IMG/GAL/19807.jpg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1AD64C-5E87-402D-837C-8B775DF9D7E0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freek.borec.cz</a:t>
            </a:r>
            <a:r>
              <a:rPr lang="cs-CZ" dirty="0" smtClean="0"/>
              <a:t>/ovce.</a:t>
            </a:r>
            <a:r>
              <a:rPr lang="cs-CZ" dirty="0" err="1" smtClean="0"/>
              <a:t>jpg</a:t>
            </a:r>
            <a:endParaRPr lang="cs-CZ" dirty="0" smtClean="0"/>
          </a:p>
          <a:p>
            <a:r>
              <a:rPr lang="cs-CZ" dirty="0" smtClean="0"/>
              <a:t>http://www.</a:t>
            </a:r>
            <a:r>
              <a:rPr lang="cs-CZ" dirty="0" err="1" smtClean="0"/>
              <a:t>kockykocky.cz</a:t>
            </a:r>
            <a:r>
              <a:rPr lang="cs-CZ" dirty="0" smtClean="0"/>
              <a:t>/</a:t>
            </a:r>
            <a:r>
              <a:rPr lang="cs-CZ" dirty="0" err="1" smtClean="0"/>
              <a:t>wp</a:t>
            </a:r>
            <a:r>
              <a:rPr lang="cs-CZ" dirty="0" smtClean="0"/>
              <a:t>-</a:t>
            </a:r>
            <a:r>
              <a:rPr lang="cs-CZ" dirty="0" err="1" smtClean="0"/>
              <a:t>content</a:t>
            </a:r>
            <a:r>
              <a:rPr lang="cs-CZ" dirty="0" smtClean="0"/>
              <a:t>/</a:t>
            </a:r>
            <a:r>
              <a:rPr lang="cs-CZ" dirty="0" err="1" smtClean="0"/>
              <a:t>gallery</a:t>
            </a:r>
            <a:r>
              <a:rPr lang="cs-CZ" dirty="0" smtClean="0"/>
              <a:t>/</a:t>
            </a:r>
            <a:r>
              <a:rPr lang="cs-CZ" dirty="0" err="1" smtClean="0"/>
              <a:t>blue</a:t>
            </a:r>
            <a:r>
              <a:rPr lang="cs-CZ" dirty="0" smtClean="0"/>
              <a:t>-templ/1.jpg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toulcuvdvur.cz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zvirata</a:t>
            </a:r>
            <a:r>
              <a:rPr lang="cs-CZ" dirty="0" smtClean="0"/>
              <a:t>/</a:t>
            </a:r>
            <a:r>
              <a:rPr lang="cs-CZ" dirty="0" err="1" smtClean="0"/>
              <a:t>ceka</a:t>
            </a:r>
            <a:r>
              <a:rPr lang="cs-CZ" dirty="0" smtClean="0"/>
              <a:t>_husa.</a:t>
            </a:r>
            <a:r>
              <a:rPr lang="cs-CZ" dirty="0" err="1" smtClean="0"/>
              <a:t>jpg</a:t>
            </a:r>
            <a:endParaRPr lang="cs-CZ" dirty="0" smtClean="0"/>
          </a:p>
          <a:p>
            <a:r>
              <a:rPr lang="cs-CZ" dirty="0" smtClean="0"/>
              <a:t>http://www.</a:t>
            </a:r>
            <a:r>
              <a:rPr lang="cs-CZ" dirty="0" err="1" smtClean="0"/>
              <a:t>hasici</a:t>
            </a:r>
            <a:r>
              <a:rPr lang="cs-CZ" dirty="0" smtClean="0"/>
              <a:t>-</a:t>
            </a:r>
            <a:r>
              <a:rPr lang="cs-CZ" dirty="0" err="1" smtClean="0"/>
              <a:t>zbysov.cz</a:t>
            </a:r>
            <a:r>
              <a:rPr lang="cs-CZ" dirty="0" smtClean="0"/>
              <a:t>/</a:t>
            </a:r>
            <a:r>
              <a:rPr lang="cs-CZ" dirty="0" err="1" smtClean="0"/>
              <a:t>grafikaobr</a:t>
            </a:r>
            <a:r>
              <a:rPr lang="cs-CZ" dirty="0" smtClean="0"/>
              <a:t>/</a:t>
            </a:r>
            <a:r>
              <a:rPr lang="cs-CZ" dirty="0" err="1" smtClean="0"/>
              <a:t>vcela.jpg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1AD64C-5E87-402D-837C-8B775DF9D7E0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fotoradce.cz</a:t>
            </a:r>
            <a:r>
              <a:rPr lang="cs-CZ" dirty="0" smtClean="0"/>
              <a:t>/galerie/</a:t>
            </a:r>
            <a:r>
              <a:rPr lang="cs-CZ" dirty="0" err="1" smtClean="0"/>
              <a:t>albums</a:t>
            </a:r>
            <a:r>
              <a:rPr lang="cs-CZ" dirty="0" smtClean="0"/>
              <a:t>/</a:t>
            </a:r>
            <a:r>
              <a:rPr lang="cs-CZ" dirty="0" err="1" smtClean="0"/>
              <a:t>userpics</a:t>
            </a:r>
            <a:r>
              <a:rPr lang="cs-CZ" dirty="0" smtClean="0"/>
              <a:t>/10012/</a:t>
            </a:r>
            <a:r>
              <a:rPr lang="cs-CZ" dirty="0" err="1" smtClean="0"/>
              <a:t>jablon.JPG</a:t>
            </a:r>
            <a:endParaRPr lang="cs-CZ" dirty="0" smtClean="0"/>
          </a:p>
          <a:p>
            <a:r>
              <a:rPr lang="cs-CZ" dirty="0" smtClean="0"/>
              <a:t>http://www.</a:t>
            </a:r>
            <a:r>
              <a:rPr lang="cs-CZ" dirty="0" err="1" smtClean="0"/>
              <a:t>garten.cz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_data/3652-</a:t>
            </a:r>
            <a:r>
              <a:rPr lang="cs-CZ" dirty="0" err="1" smtClean="0"/>
              <a:t>tulipa</a:t>
            </a:r>
            <a:r>
              <a:rPr lang="cs-CZ" dirty="0" smtClean="0"/>
              <a:t>-</a:t>
            </a:r>
            <a:r>
              <a:rPr lang="cs-CZ" dirty="0" err="1" smtClean="0"/>
              <a:t>tulipan</a:t>
            </a:r>
            <a:r>
              <a:rPr lang="cs-CZ" dirty="0" smtClean="0"/>
              <a:t>-1.jpg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1AD64C-5E87-402D-837C-8B775DF9D7E0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http://i.lidovky.</a:t>
            </a:r>
            <a:r>
              <a:rPr lang="cs-CZ" dirty="0" err="1" smtClean="0"/>
              <a:t>cz</a:t>
            </a:r>
            <a:r>
              <a:rPr lang="cs-CZ" dirty="0" smtClean="0"/>
              <a:t>/11/043/</a:t>
            </a:r>
            <a:r>
              <a:rPr lang="cs-CZ" dirty="0" err="1" smtClean="0"/>
              <a:t>lngal</a:t>
            </a:r>
            <a:r>
              <a:rPr lang="cs-CZ" dirty="0" smtClean="0"/>
              <a:t>/GLU3abf80_mrkev4.jpg</a:t>
            </a:r>
          </a:p>
          <a:p>
            <a:r>
              <a:rPr lang="cs-CZ" dirty="0" smtClean="0"/>
              <a:t>http://botany.cz/foto/ribesrherb2.jpg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1AD64C-5E87-402D-837C-8B775DF9D7E0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enciklopedie.bloger.cz</a:t>
            </a:r>
            <a:r>
              <a:rPr lang="cs-CZ" dirty="0" smtClean="0"/>
              <a:t>/</a:t>
            </a:r>
            <a:r>
              <a:rPr lang="cs-CZ" dirty="0" err="1" smtClean="0"/>
              <a:t>obrazky</a:t>
            </a:r>
            <a:r>
              <a:rPr lang="cs-CZ" dirty="0" smtClean="0"/>
              <a:t>/</a:t>
            </a:r>
            <a:r>
              <a:rPr lang="cs-CZ" dirty="0" err="1" smtClean="0"/>
              <a:t>enciklopedie.bloger.cz</a:t>
            </a:r>
            <a:r>
              <a:rPr lang="cs-CZ" dirty="0" smtClean="0"/>
              <a:t>/okurky.</a:t>
            </a:r>
            <a:r>
              <a:rPr lang="cs-CZ" dirty="0" err="1" smtClean="0"/>
              <a:t>jpg</a:t>
            </a:r>
            <a:endParaRPr lang="cs-CZ" dirty="0" smtClean="0"/>
          </a:p>
          <a:p>
            <a:r>
              <a:rPr lang="cs-CZ" dirty="0" smtClean="0"/>
              <a:t>http://upload.wikimedia.org/wikipedia/commons/thumb/7/74/Fruit3.JPG/258px-Fruit3.JPG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kouzloaromaterapie.cz</a:t>
            </a:r>
            <a:r>
              <a:rPr lang="cs-CZ" dirty="0" smtClean="0"/>
              <a:t>/pic_</a:t>
            </a:r>
            <a:r>
              <a:rPr lang="cs-CZ" dirty="0" err="1" smtClean="0"/>
              <a:t>tiny</a:t>
            </a:r>
            <a:r>
              <a:rPr lang="cs-CZ" dirty="0" smtClean="0"/>
              <a:t>/ovoce-byliny/ruze09.jpg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hanzelkova.cz</a:t>
            </a:r>
            <a:r>
              <a:rPr lang="cs-CZ" dirty="0" smtClean="0"/>
              <a:t>/fotky13421/</a:t>
            </a:r>
            <a:r>
              <a:rPr lang="cs-CZ" dirty="0" err="1" smtClean="0"/>
              <a:t>fotos</a:t>
            </a:r>
            <a:r>
              <a:rPr lang="cs-CZ" dirty="0" smtClean="0"/>
              <a:t>/_</a:t>
            </a:r>
            <a:r>
              <a:rPr lang="cs-CZ" dirty="0" err="1" smtClean="0"/>
              <a:t>vyrn</a:t>
            </a:r>
            <a:r>
              <a:rPr lang="cs-CZ" dirty="0" smtClean="0"/>
              <a:t>_800strawberry.jpg</a:t>
            </a:r>
          </a:p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1AD64C-5E87-402D-837C-8B775DF9D7E0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0A244F5-E473-4B78-B37B-0EAFD929D943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0A244F5-E473-4B78-B37B-0EAFD929D943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0A244F5-E473-4B78-B37B-0EAFD929D943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0A244F5-E473-4B78-B37B-0EAFD929D943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0A244F5-E473-4B78-B37B-0EAFD929D943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0A244F5-E473-4B78-B37B-0EAFD929D943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0A244F5-E473-4B78-B37B-0EAFD929D943}" type="datetimeFigureOut">
              <a:rPr lang="cs-CZ" smtClean="0"/>
              <a:pPr/>
              <a:t>14.2.2012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toulcuvdvur.cz/images/zvirata/ceka_husa.jpg" TargetMode="External"/><Relationship Id="rId3" Type="http://schemas.openxmlformats.org/officeDocument/2006/relationships/hyperlink" Target="http://www.gastronews.cz/pictures/slepice-DV8585NWM4-small.jpg" TargetMode="External"/><Relationship Id="rId7" Type="http://schemas.openxmlformats.org/officeDocument/2006/relationships/hyperlink" Target="http://www.kockykocky.cz/wp-content/gallery/blue-templ/1.jpg" TargetMode="External"/><Relationship Id="rId2" Type="http://schemas.openxmlformats.org/officeDocument/2006/relationships/hyperlink" Target="http://files.muflik.webnode.cz/200000004-4b5604c50a/pe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freek.borec.cz/ovce.jpg" TargetMode="External"/><Relationship Id="rId5" Type="http://schemas.openxmlformats.org/officeDocument/2006/relationships/hyperlink" Target="http://www.biolib.cz/IMG/GAL/19807.jpg" TargetMode="External"/><Relationship Id="rId4" Type="http://schemas.openxmlformats.org/officeDocument/2006/relationships/hyperlink" Target="http://files.zvireci-forum.webnode.cz/200000018-1259813534/prase.jpg" TargetMode="External"/><Relationship Id="rId9" Type="http://schemas.openxmlformats.org/officeDocument/2006/relationships/hyperlink" Target="http://www.hasici-zbysov.cz/grafikaobr/vcela.jpg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kouzloaromaterapie.cz/pic_tiny/ovoce-byliny/ruze09.jpg" TargetMode="External"/><Relationship Id="rId3" Type="http://schemas.openxmlformats.org/officeDocument/2006/relationships/hyperlink" Target="http://www.garten.cz/images_data/3652-tulipa-tulipan-1.jpg" TargetMode="External"/><Relationship Id="rId7" Type="http://schemas.openxmlformats.org/officeDocument/2006/relationships/hyperlink" Target="http://upload.wikimedia.org/wikipedia/commons/thumb/7/74/Fruit3.JPG/258px-Fruit3.JPG" TargetMode="External"/><Relationship Id="rId2" Type="http://schemas.openxmlformats.org/officeDocument/2006/relationships/hyperlink" Target="http://www.fotoradce.cz/galerie/albums/userpics/10012/jablo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nciklopedie.bloger.cz/obrazky/enciklopedie.bloger.cz/okurky.jpg" TargetMode="External"/><Relationship Id="rId5" Type="http://schemas.openxmlformats.org/officeDocument/2006/relationships/hyperlink" Target="http://botany.cz/foto/ribesrherb2.jpg" TargetMode="External"/><Relationship Id="rId4" Type="http://schemas.openxmlformats.org/officeDocument/2006/relationships/hyperlink" Target="http://i.lidovky.cz/11/043/lngal/GLU3abf80_mrkev4.jpg" TargetMode="External"/><Relationship Id="rId9" Type="http://schemas.openxmlformats.org/officeDocument/2006/relationships/hyperlink" Target="http://www.hanzelkova.cz/fotky13421/fotos/_vyrn_800strawberry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899592" y="1600200"/>
            <a:ext cx="7467600" cy="4873752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U lidských obydlí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</a:t>
            </a:r>
            <a:r>
              <a:rPr lang="cs-CZ" dirty="0" smtClean="0">
                <a:solidFill>
                  <a:srgbClr val="FF0000"/>
                </a:solidFill>
              </a:rPr>
              <a:t>Mgr. Věra Martincová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</a:t>
            </a:r>
            <a:r>
              <a:rPr lang="cs-CZ" dirty="0" smtClean="0">
                <a:solidFill>
                  <a:srgbClr val="FF0000"/>
                </a:solidFill>
              </a:rPr>
              <a:t>26</a:t>
            </a:r>
            <a:r>
              <a:rPr lang="cs-CZ" dirty="0" smtClean="0"/>
              <a:t>_</a:t>
            </a:r>
            <a:r>
              <a:rPr lang="cs-CZ" dirty="0" smtClean="0">
                <a:solidFill>
                  <a:srgbClr val="FF0000"/>
                </a:solidFill>
              </a:rPr>
              <a:t>U </a:t>
            </a:r>
            <a:r>
              <a:rPr lang="cs-CZ" dirty="0" smtClean="0">
                <a:solidFill>
                  <a:srgbClr val="FF0000"/>
                </a:solidFill>
              </a:rPr>
              <a:t>lidských obydlí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786101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76808" y="3717032"/>
            <a:ext cx="7467600" cy="1143000"/>
          </a:xfrm>
        </p:spPr>
        <p:txBody>
          <a:bodyPr>
            <a:noAutofit/>
          </a:bodyPr>
          <a:lstStyle/>
          <a:p>
            <a:pPr algn="ctr"/>
            <a:r>
              <a:rPr lang="cs-CZ" sz="7000" dirty="0" smtClean="0"/>
              <a:t>U lidských obydlí - Živočichové</a:t>
            </a:r>
            <a:endParaRPr lang="cs-CZ" sz="7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306288"/>
            <a:ext cx="7467600" cy="1143000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Pes domácí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139952" y="1268760"/>
            <a:ext cx="4464496" cy="2376264"/>
          </a:xfrm>
        </p:spPr>
        <p:txBody>
          <a:bodyPr/>
          <a:lstStyle/>
          <a:p>
            <a:r>
              <a:rPr lang="cs-CZ" dirty="0" smtClean="0"/>
              <a:t>obratlovec, savec</a:t>
            </a:r>
          </a:p>
          <a:p>
            <a:r>
              <a:rPr lang="cs-CZ" dirty="0" smtClean="0"/>
              <a:t>masožravec</a:t>
            </a:r>
          </a:p>
          <a:p>
            <a:r>
              <a:rPr lang="cs-CZ" dirty="0" smtClean="0"/>
              <a:t>společenský</a:t>
            </a:r>
            <a:endParaRPr lang="cs-CZ" dirty="0"/>
          </a:p>
        </p:txBody>
      </p:sp>
      <p:pic>
        <p:nvPicPr>
          <p:cNvPr id="3074" name="Picture 2" descr="http://files.muflik.webnode.cz/200000004-4b5604c50a/pe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836712"/>
            <a:ext cx="3167618" cy="2592288"/>
          </a:xfrm>
          <a:prstGeom prst="rect">
            <a:avLst/>
          </a:prstGeom>
          <a:noFill/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467544" y="3068960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sm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Kur domácí</a:t>
            </a:r>
            <a:endParaRPr kumimoji="0" lang="cs-CZ" sz="3600" b="0" i="0" u="none" strike="noStrike" kern="1200" cap="small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4201616" y="4509120"/>
            <a:ext cx="4258816" cy="226084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Char char="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obratlovec, pták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Char char=""/>
              <a:tabLst/>
              <a:defRPr/>
            </a:pPr>
            <a:r>
              <a:rPr lang="cs-CZ" sz="2400" dirty="0" smtClean="0"/>
              <a:t>býložravec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Char char="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snáší vejce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078" name="Picture 6" descr="http://www.gastronews.cz/pictures/slepice-DV8585NWM4-small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4221088"/>
            <a:ext cx="2376264" cy="2301224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306288"/>
            <a:ext cx="7467600" cy="1143000"/>
          </a:xfrm>
        </p:spPr>
        <p:txBody>
          <a:bodyPr/>
          <a:lstStyle/>
          <a:p>
            <a:r>
              <a:rPr lang="cs-CZ" dirty="0" smtClean="0"/>
              <a:t>Prase domácí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499992" y="1196752"/>
            <a:ext cx="3682752" cy="2476872"/>
          </a:xfrm>
        </p:spPr>
        <p:txBody>
          <a:bodyPr/>
          <a:lstStyle/>
          <a:p>
            <a:r>
              <a:rPr lang="cs-CZ" dirty="0" smtClean="0"/>
              <a:t>obratlovec, savec</a:t>
            </a:r>
          </a:p>
          <a:p>
            <a:r>
              <a:rPr lang="cs-CZ" dirty="0" smtClean="0"/>
              <a:t>všežravec</a:t>
            </a:r>
          </a:p>
          <a:p>
            <a:r>
              <a:rPr lang="cs-CZ" dirty="0" smtClean="0"/>
              <a:t>sudokopytník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499992" y="4509120"/>
            <a:ext cx="3682752" cy="216024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Char char="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obratlovec, savec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Char char=""/>
              <a:tabLst/>
              <a:defRPr/>
            </a:pPr>
            <a:r>
              <a:rPr lang="cs-CZ" sz="2400" dirty="0" smtClean="0"/>
              <a:t>býložravec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Char char=""/>
              <a:tabLst/>
              <a:defRPr/>
            </a:pPr>
            <a:r>
              <a:rPr lang="cs-CZ" sz="2400" dirty="0" smtClean="0"/>
              <a:t>hospodářský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16768" y="2996952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000" b="0" i="0" u="none" strike="noStrike" kern="1200" cap="sm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Tur</a:t>
            </a:r>
            <a:r>
              <a:rPr kumimoji="0" lang="cs-CZ" sz="3000" b="0" i="0" u="none" strike="noStrike" kern="1200" cap="small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domácí</a:t>
            </a:r>
            <a:endParaRPr kumimoji="0" lang="cs-CZ" sz="3000" b="0" i="0" u="none" strike="noStrike" kern="1200" cap="small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0722" name="Picture 2" descr="http://files.zvireci-forum.webnode.cz/200000018-1259813534/pras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836712"/>
            <a:ext cx="2737513" cy="2592288"/>
          </a:xfrm>
          <a:prstGeom prst="rect">
            <a:avLst/>
          </a:prstGeom>
          <a:noFill/>
        </p:spPr>
      </p:pic>
      <p:pic>
        <p:nvPicPr>
          <p:cNvPr id="30724" name="Picture 4" descr="http://www.biolib.cz/IMG/GAL/1980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4189809"/>
            <a:ext cx="3024336" cy="2263527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387424"/>
            <a:ext cx="7467600" cy="1143000"/>
          </a:xfrm>
        </p:spPr>
        <p:txBody>
          <a:bodyPr/>
          <a:lstStyle/>
          <a:p>
            <a:r>
              <a:rPr lang="cs-CZ" dirty="0" smtClean="0"/>
              <a:t>Další živočichové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08720"/>
            <a:ext cx="3682752" cy="532656"/>
          </a:xfrm>
        </p:spPr>
        <p:txBody>
          <a:bodyPr/>
          <a:lstStyle/>
          <a:p>
            <a:r>
              <a:rPr lang="cs-CZ" dirty="0" smtClean="0"/>
              <a:t>Ovce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529208" y="4048472"/>
            <a:ext cx="3682752" cy="532656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Char char=""/>
              <a:tabLst/>
              <a:defRPr/>
            </a:pPr>
            <a:r>
              <a:rPr lang="cs-CZ" sz="2400" noProof="0" dirty="0" smtClean="0"/>
              <a:t>Husa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5065712" y="908720"/>
            <a:ext cx="3682752" cy="532656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Char char="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Kočka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5148064" y="4077072"/>
            <a:ext cx="3682752" cy="532656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Char char=""/>
              <a:tabLst/>
              <a:defRPr/>
            </a:pPr>
            <a:r>
              <a:rPr lang="cs-CZ" sz="2400" dirty="0" smtClean="0"/>
              <a:t>Včela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2770" name="Picture 2" descr="http://www.freek.borec.cz/ovc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412776"/>
            <a:ext cx="3096344" cy="2322258"/>
          </a:xfrm>
          <a:prstGeom prst="rect">
            <a:avLst/>
          </a:prstGeom>
          <a:noFill/>
        </p:spPr>
      </p:pic>
      <p:pic>
        <p:nvPicPr>
          <p:cNvPr id="32774" name="Picture 6" descr="http://www.kockykocky.cz/wp-content/gallery/blue-templ/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1427177"/>
            <a:ext cx="3024336" cy="2217847"/>
          </a:xfrm>
          <a:prstGeom prst="rect">
            <a:avLst/>
          </a:prstGeom>
          <a:noFill/>
        </p:spPr>
      </p:pic>
      <p:pic>
        <p:nvPicPr>
          <p:cNvPr id="32776" name="Picture 8" descr="http://www.toulcuvdvur.cz/images/zvirata/ceka_hus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9815" y="4509120"/>
            <a:ext cx="3148089" cy="2088232"/>
          </a:xfrm>
          <a:prstGeom prst="rect">
            <a:avLst/>
          </a:prstGeom>
          <a:noFill/>
        </p:spPr>
      </p:pic>
      <p:pic>
        <p:nvPicPr>
          <p:cNvPr id="32778" name="Picture 10" descr="http://www.hasici-zbysov.cz/grafikaobr/vcela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178127" y="4646637"/>
            <a:ext cx="2562225" cy="1590675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27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27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27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27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776808" y="3717032"/>
            <a:ext cx="7467600" cy="1143000"/>
          </a:xfrm>
        </p:spPr>
        <p:txBody>
          <a:bodyPr>
            <a:noAutofit/>
          </a:bodyPr>
          <a:lstStyle/>
          <a:p>
            <a:pPr algn="ctr"/>
            <a:r>
              <a:rPr lang="cs-CZ" sz="7000" dirty="0" smtClean="0"/>
              <a:t>U lidských obydlí - Rostliny</a:t>
            </a:r>
            <a:endParaRPr lang="cs-CZ" sz="7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378296"/>
            <a:ext cx="7467600" cy="1143000"/>
          </a:xfrm>
        </p:spPr>
        <p:txBody>
          <a:bodyPr/>
          <a:lstStyle/>
          <a:p>
            <a:r>
              <a:rPr lang="cs-CZ" dirty="0" smtClean="0"/>
              <a:t>Jabloň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355976" y="1124744"/>
            <a:ext cx="3682752" cy="2620888"/>
          </a:xfrm>
        </p:spPr>
        <p:txBody>
          <a:bodyPr/>
          <a:lstStyle/>
          <a:p>
            <a:r>
              <a:rPr lang="cs-CZ" dirty="0" smtClean="0"/>
              <a:t>dřevina dlouhověká</a:t>
            </a:r>
          </a:p>
          <a:p>
            <a:r>
              <a:rPr lang="cs-CZ" dirty="0" smtClean="0"/>
              <a:t>ovocný strom</a:t>
            </a:r>
          </a:p>
          <a:p>
            <a:r>
              <a:rPr lang="cs-CZ" dirty="0" smtClean="0"/>
              <a:t>plody malvice (jablka)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88776" y="3006080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000" b="0" i="0" u="none" strike="noStrike" kern="1200" cap="sm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Tulipán</a:t>
            </a:r>
            <a:endParaRPr kumimoji="0" lang="cs-CZ" sz="3000" b="0" i="0" u="none" strike="noStrike" kern="1200" cap="small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417640" y="4552528"/>
            <a:ext cx="3682752" cy="262088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Char char="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zahradní bylina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Char char=""/>
              <a:tabLst/>
              <a:defRPr/>
            </a:pPr>
            <a:r>
              <a:rPr lang="cs-CZ" sz="2400" dirty="0" smtClean="0"/>
              <a:t>cibulovina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Char char="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pro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okrasu (květy)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3794" name="Picture 2" descr="http://www.fotoradce.cz/galerie/albums/userpics/10012/jablon.JPG"/>
          <p:cNvPicPr>
            <a:picLocks noChangeAspect="1" noChangeArrowheads="1"/>
          </p:cNvPicPr>
          <p:nvPr/>
        </p:nvPicPr>
        <p:blipFill>
          <a:blip r:embed="rId3" cstate="print"/>
          <a:srcRect l="33657" t="14175" r="3738" b="16526"/>
          <a:stretch>
            <a:fillRect/>
          </a:stretch>
        </p:blipFill>
        <p:spPr bwMode="auto">
          <a:xfrm>
            <a:off x="395536" y="786442"/>
            <a:ext cx="3096344" cy="2570550"/>
          </a:xfrm>
          <a:prstGeom prst="rect">
            <a:avLst/>
          </a:prstGeom>
          <a:noFill/>
        </p:spPr>
      </p:pic>
      <p:pic>
        <p:nvPicPr>
          <p:cNvPr id="33796" name="Picture 4" descr="http://www.garten.cz/images_data/3652-tulipa-tulipan-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4221088"/>
            <a:ext cx="2952750" cy="2219326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37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337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387424"/>
            <a:ext cx="7467600" cy="1143000"/>
          </a:xfrm>
        </p:spPr>
        <p:txBody>
          <a:bodyPr/>
          <a:lstStyle/>
          <a:p>
            <a:r>
              <a:rPr lang="cs-CZ" dirty="0" smtClean="0"/>
              <a:t>Mrkev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44008" y="1196752"/>
            <a:ext cx="3754760" cy="2908920"/>
          </a:xfrm>
        </p:spPr>
        <p:txBody>
          <a:bodyPr/>
          <a:lstStyle/>
          <a:p>
            <a:r>
              <a:rPr lang="cs-CZ" dirty="0" smtClean="0"/>
              <a:t>dvouletá bylina</a:t>
            </a:r>
          </a:p>
          <a:p>
            <a:r>
              <a:rPr lang="cs-CZ" dirty="0" smtClean="0"/>
              <a:t>pěstovaná pro kořen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716016" y="4509120"/>
            <a:ext cx="3754760" cy="29089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Char char="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dřevina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Char char=""/>
              <a:tabLst/>
              <a:defRPr/>
            </a:pPr>
            <a:r>
              <a:rPr lang="cs-CZ" sz="2400" dirty="0" smtClean="0"/>
              <a:t>ovocný keř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Char char="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hrozny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dužnatých bobulí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67544" y="3006080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000" b="0" i="0" u="none" strike="noStrike" kern="1200" cap="sm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Rybíz</a:t>
            </a:r>
            <a:r>
              <a:rPr kumimoji="0" lang="cs-CZ" sz="3000" b="0" i="0" u="none" strike="noStrike" kern="1200" cap="small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červený</a:t>
            </a:r>
            <a:endParaRPr kumimoji="0" lang="cs-CZ" sz="3000" b="0" i="0" u="none" strike="noStrike" kern="1200" cap="small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8914" name="Picture 2" descr="http://i.lidovky.cz/11/043/lngal/GLU3abf80_mrkev4.jpg"/>
          <p:cNvPicPr>
            <a:picLocks noChangeAspect="1" noChangeArrowheads="1"/>
          </p:cNvPicPr>
          <p:nvPr/>
        </p:nvPicPr>
        <p:blipFill>
          <a:blip r:embed="rId3" cstate="print"/>
          <a:srcRect l="8163"/>
          <a:stretch>
            <a:fillRect/>
          </a:stretch>
        </p:blipFill>
        <p:spPr bwMode="auto">
          <a:xfrm>
            <a:off x="471953" y="836712"/>
            <a:ext cx="3479378" cy="2520280"/>
          </a:xfrm>
          <a:prstGeom prst="rect">
            <a:avLst/>
          </a:prstGeom>
          <a:noFill/>
        </p:spPr>
      </p:pic>
      <p:pic>
        <p:nvPicPr>
          <p:cNvPr id="38916" name="Picture 4" descr="http://botany.cz/foto/ribesrherb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4259743"/>
            <a:ext cx="3096344" cy="2319543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89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89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387424"/>
            <a:ext cx="7467600" cy="1143000"/>
          </a:xfrm>
        </p:spPr>
        <p:txBody>
          <a:bodyPr/>
          <a:lstStyle/>
          <a:p>
            <a:r>
              <a:rPr lang="cs-CZ" dirty="0" smtClean="0"/>
              <a:t>Další rostliny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908720"/>
            <a:ext cx="3682752" cy="532656"/>
          </a:xfrm>
        </p:spPr>
        <p:txBody>
          <a:bodyPr/>
          <a:lstStyle/>
          <a:p>
            <a:r>
              <a:rPr lang="cs-CZ" dirty="0" smtClean="0"/>
              <a:t>Okurka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529208" y="4048472"/>
            <a:ext cx="3682752" cy="532656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Char char=""/>
              <a:tabLst/>
              <a:defRPr/>
            </a:pPr>
            <a:r>
              <a:rPr lang="cs-CZ" sz="2400" noProof="0" dirty="0" smtClean="0"/>
              <a:t>Růže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5065712" y="908720"/>
            <a:ext cx="3682752" cy="532656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Char char=""/>
              <a:tabLst/>
              <a:defRPr/>
            </a:pPr>
            <a:r>
              <a:rPr lang="cs-CZ" sz="2400" dirty="0" smtClean="0"/>
              <a:t>R</a:t>
            </a: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ajče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5148064" y="4077072"/>
            <a:ext cx="3682752" cy="532656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Char char=""/>
              <a:tabLst/>
              <a:defRPr/>
            </a:pPr>
            <a:r>
              <a:rPr lang="cs-CZ" sz="2400" dirty="0" smtClean="0"/>
              <a:t>Jahoda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40962" name="Picture 2" descr="http://www.enciklopedie.bloger.cz/obrazky/enciklopedie.bloger.cz/okurk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412776"/>
            <a:ext cx="3096344" cy="2326228"/>
          </a:xfrm>
          <a:prstGeom prst="rect">
            <a:avLst/>
          </a:prstGeom>
          <a:noFill/>
        </p:spPr>
      </p:pic>
      <p:pic>
        <p:nvPicPr>
          <p:cNvPr id="40964" name="Picture 4" descr="http://upload.wikimedia.org/wikipedia/commons/thumb/7/74/Fruit3.JPG/258px-Fruit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66878" y="1484784"/>
            <a:ext cx="2457450" cy="2286001"/>
          </a:xfrm>
          <a:prstGeom prst="rect">
            <a:avLst/>
          </a:prstGeom>
          <a:noFill/>
        </p:spPr>
      </p:pic>
      <p:pic>
        <p:nvPicPr>
          <p:cNvPr id="40966" name="Picture 6" descr="http://www.kouzloaromaterapie.cz/pic_tiny/ovoce-byliny/ruze09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1600" y="4509120"/>
            <a:ext cx="2088232" cy="2088233"/>
          </a:xfrm>
          <a:prstGeom prst="rect">
            <a:avLst/>
          </a:prstGeom>
          <a:noFill/>
        </p:spPr>
      </p:pic>
      <p:pic>
        <p:nvPicPr>
          <p:cNvPr id="40968" name="Picture 8" descr="http://www.hanzelkova.cz/fotky13421/fotos/_vyrn_800strawberry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20072" y="4581128"/>
            <a:ext cx="2232248" cy="2092733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09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09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409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409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04664"/>
            <a:ext cx="7467600" cy="6069288"/>
          </a:xfrm>
        </p:spPr>
        <p:txBody>
          <a:bodyPr/>
          <a:lstStyle/>
          <a:p>
            <a:pPr marL="45720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 smtClean="0"/>
              <a:t>Vytvořeno jako DUM do předmětu prvouka na ZŠ a MŠ 17.listopadu 1325, Mladá Boleslav pro třetí ročník základní školy.</a:t>
            </a:r>
          </a:p>
          <a:p>
            <a:pPr indent="0">
              <a:lnSpc>
                <a:spcPct val="110000"/>
              </a:lnSpc>
              <a:spcBef>
                <a:spcPts val="0"/>
              </a:spcBef>
              <a:buFont typeface="Courier New" pitchFamily="49" charset="0"/>
              <a:buChar char="o"/>
            </a:pPr>
            <a:endParaRPr lang="cs-CZ" dirty="0" smtClean="0"/>
          </a:p>
          <a:p>
            <a:pPr marL="45720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 smtClean="0"/>
              <a:t>Materiál slouží k doplnění učiva přírodní společenstva.</a:t>
            </a:r>
          </a:p>
          <a:p>
            <a:pPr indent="0">
              <a:lnSpc>
                <a:spcPct val="110000"/>
              </a:lnSpc>
              <a:spcBef>
                <a:spcPts val="0"/>
              </a:spcBef>
              <a:buFont typeface="Courier New" pitchFamily="49" charset="0"/>
              <a:buChar char="o"/>
            </a:pPr>
            <a:endParaRPr lang="cs-CZ" dirty="0" smtClean="0"/>
          </a:p>
          <a:p>
            <a:pPr marL="45720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 smtClean="0"/>
              <a:t>Materiál doporučuji prezentovat pomocí interaktivní tabule. </a:t>
            </a:r>
          </a:p>
          <a:p>
            <a:pPr indent="0">
              <a:lnSpc>
                <a:spcPct val="110000"/>
              </a:lnSpc>
              <a:spcBef>
                <a:spcPts val="0"/>
              </a:spcBef>
              <a:buFont typeface="Courier New" pitchFamily="49" charset="0"/>
              <a:buChar char="o"/>
            </a:pPr>
            <a:endParaRPr lang="cs-CZ" dirty="0" smtClean="0"/>
          </a:p>
          <a:p>
            <a:pPr marL="45720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 smtClean="0"/>
              <a:t>Materiál byl vytvořen a pilotován ve II. </a:t>
            </a:r>
            <a:r>
              <a:rPr lang="cs-CZ" smtClean="0"/>
              <a:t>pololetí školního roku 2011/2012</a:t>
            </a:r>
            <a:r>
              <a:rPr lang="cs-CZ" dirty="0" smtClean="0"/>
              <a:t>.</a:t>
            </a:r>
            <a:endParaRPr lang="cs-CZ" smtClean="0"/>
          </a:p>
        </p:txBody>
      </p:sp>
    </p:spTree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459432"/>
            <a:ext cx="7467600" cy="1143000"/>
          </a:xfrm>
        </p:spPr>
        <p:txBody>
          <a:bodyPr/>
          <a:lstStyle/>
          <a:p>
            <a:r>
              <a:rPr lang="cs-CZ" dirty="0" smtClean="0"/>
              <a:t>Zdroje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64704"/>
            <a:ext cx="7467600" cy="5544616"/>
          </a:xfrm>
        </p:spPr>
        <p:txBody>
          <a:bodyPr>
            <a:normAutofit fontScale="85000" lnSpcReduction="2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 smtClean="0">
                <a:hlinkClick r:id="rId2"/>
              </a:rPr>
              <a:t>http://files.muflik.webnode.cz/200000004-4b5604c50a/pes.jpg</a:t>
            </a: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gastronews.cz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pictures</a:t>
            </a:r>
            <a:r>
              <a:rPr lang="cs-CZ" dirty="0" smtClean="0">
                <a:hlinkClick r:id="rId3"/>
              </a:rPr>
              <a:t>/slepice-DV8585NWM4-</a:t>
            </a:r>
            <a:r>
              <a:rPr lang="cs-CZ" dirty="0" err="1" smtClean="0">
                <a:hlinkClick r:id="rId3"/>
              </a:rPr>
              <a:t>small.jpg</a:t>
            </a: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 smtClean="0">
                <a:hlinkClick r:id="rId4"/>
              </a:rPr>
              <a:t>http://files.zvireci-forum.webnode.cz/200000018-1259813534/prase.jpg</a:t>
            </a: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biolib.cz</a:t>
            </a:r>
            <a:r>
              <a:rPr lang="cs-CZ" dirty="0" smtClean="0">
                <a:hlinkClick r:id="rId5"/>
              </a:rPr>
              <a:t>/IMG/GAL/19807.jpg</a:t>
            </a: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freek.borec.cz</a:t>
            </a:r>
            <a:r>
              <a:rPr lang="cs-CZ" dirty="0" smtClean="0">
                <a:hlinkClick r:id="rId6"/>
              </a:rPr>
              <a:t>/ovce.</a:t>
            </a:r>
            <a:r>
              <a:rPr lang="cs-CZ" dirty="0" err="1" smtClean="0">
                <a:hlinkClick r:id="rId6"/>
              </a:rPr>
              <a:t>jpg</a:t>
            </a: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kockykocky.cz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wp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content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gallery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blue</a:t>
            </a:r>
            <a:r>
              <a:rPr lang="cs-CZ" dirty="0" smtClean="0">
                <a:hlinkClick r:id="rId7"/>
              </a:rPr>
              <a:t>-templ/1.jpg</a:t>
            </a: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toulcuvdvur.cz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images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zvirata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ceka</a:t>
            </a:r>
            <a:r>
              <a:rPr lang="cs-CZ" dirty="0" smtClean="0">
                <a:hlinkClick r:id="rId8"/>
              </a:rPr>
              <a:t>_husa.</a:t>
            </a:r>
            <a:r>
              <a:rPr lang="cs-CZ" dirty="0" err="1" smtClean="0">
                <a:hlinkClick r:id="rId8"/>
              </a:rPr>
              <a:t>jpg</a:t>
            </a: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 smtClean="0">
                <a:hlinkClick r:id="rId9"/>
              </a:rPr>
              <a:t>http://www.</a:t>
            </a:r>
            <a:r>
              <a:rPr lang="cs-CZ" dirty="0" err="1" smtClean="0">
                <a:hlinkClick r:id="rId9"/>
              </a:rPr>
              <a:t>hasici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zbysov.cz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grafikaobr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vcela.jpg</a:t>
            </a: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04664"/>
            <a:ext cx="7467600" cy="6069288"/>
          </a:xfrm>
        </p:spPr>
        <p:txBody>
          <a:bodyPr>
            <a:normAutofit fontScale="77500" lnSpcReduction="2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fotoradce.cz</a:t>
            </a:r>
            <a:r>
              <a:rPr lang="cs-CZ" dirty="0" smtClean="0">
                <a:hlinkClick r:id="rId2"/>
              </a:rPr>
              <a:t>/galerie/</a:t>
            </a:r>
            <a:r>
              <a:rPr lang="cs-CZ" dirty="0" err="1" smtClean="0">
                <a:hlinkClick r:id="rId2"/>
              </a:rPr>
              <a:t>albums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userpics</a:t>
            </a:r>
            <a:r>
              <a:rPr lang="cs-CZ" dirty="0" smtClean="0">
                <a:hlinkClick r:id="rId2"/>
              </a:rPr>
              <a:t>/10012/</a:t>
            </a:r>
            <a:r>
              <a:rPr lang="cs-CZ" dirty="0" err="1" smtClean="0">
                <a:hlinkClick r:id="rId2"/>
              </a:rPr>
              <a:t>jablon.JPG</a:t>
            </a: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garten.cz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_data/3652-</a:t>
            </a:r>
            <a:r>
              <a:rPr lang="cs-CZ" dirty="0" err="1" smtClean="0">
                <a:hlinkClick r:id="rId3"/>
              </a:rPr>
              <a:t>tulipa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tulipan</a:t>
            </a:r>
            <a:r>
              <a:rPr lang="cs-CZ" dirty="0" smtClean="0">
                <a:hlinkClick r:id="rId3"/>
              </a:rPr>
              <a:t>-1.jpg</a:t>
            </a: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 smtClean="0">
                <a:hlinkClick r:id="rId4"/>
              </a:rPr>
              <a:t>http://i.lidovky.</a:t>
            </a:r>
            <a:r>
              <a:rPr lang="cs-CZ" dirty="0" err="1" smtClean="0">
                <a:hlinkClick r:id="rId4"/>
              </a:rPr>
              <a:t>cz</a:t>
            </a:r>
            <a:r>
              <a:rPr lang="cs-CZ" dirty="0" smtClean="0">
                <a:hlinkClick r:id="rId4"/>
              </a:rPr>
              <a:t>/11/043/</a:t>
            </a:r>
            <a:r>
              <a:rPr lang="cs-CZ" dirty="0" err="1" smtClean="0">
                <a:hlinkClick r:id="rId4"/>
              </a:rPr>
              <a:t>lngal</a:t>
            </a:r>
            <a:r>
              <a:rPr lang="cs-CZ" dirty="0" smtClean="0">
                <a:hlinkClick r:id="rId4"/>
              </a:rPr>
              <a:t>/GLU3abf80_mrkev4.jpg</a:t>
            </a: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 smtClean="0">
                <a:hlinkClick r:id="rId5"/>
              </a:rPr>
              <a:t>http://botany.cz/foto/ribesrherb2.jpg</a:t>
            </a: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enciklopedie.bloger.cz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obrazky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enciklopedie.bloger.cz</a:t>
            </a:r>
            <a:r>
              <a:rPr lang="cs-CZ" dirty="0" smtClean="0">
                <a:hlinkClick r:id="rId6"/>
              </a:rPr>
              <a:t>/okurky.</a:t>
            </a:r>
            <a:r>
              <a:rPr lang="cs-CZ" dirty="0" err="1" smtClean="0">
                <a:hlinkClick r:id="rId6"/>
              </a:rPr>
              <a:t>jpg</a:t>
            </a: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 smtClean="0">
                <a:hlinkClick r:id="rId7"/>
              </a:rPr>
              <a:t>http://upload.wikimedia.org/wikipedia/commons/thumb/7/74/Fruit3.JPG/258px-Fruit3.JPG</a:t>
            </a: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kouzloaromaterapie.cz</a:t>
            </a:r>
            <a:r>
              <a:rPr lang="cs-CZ" dirty="0" smtClean="0">
                <a:hlinkClick r:id="rId8"/>
              </a:rPr>
              <a:t>/pic_</a:t>
            </a:r>
            <a:r>
              <a:rPr lang="cs-CZ" dirty="0" err="1" smtClean="0">
                <a:hlinkClick r:id="rId8"/>
              </a:rPr>
              <a:t>tiny</a:t>
            </a:r>
            <a:r>
              <a:rPr lang="cs-CZ" dirty="0" smtClean="0">
                <a:hlinkClick r:id="rId8"/>
              </a:rPr>
              <a:t>/ovoce-byliny/ruze09.jpg</a:t>
            </a: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dirty="0" smtClean="0">
                <a:hlinkClick r:id="rId9"/>
              </a:rPr>
              <a:t>http://www.</a:t>
            </a:r>
            <a:r>
              <a:rPr lang="cs-CZ" dirty="0" err="1" smtClean="0">
                <a:hlinkClick r:id="rId9"/>
              </a:rPr>
              <a:t>hanzelkova.cz</a:t>
            </a:r>
            <a:r>
              <a:rPr lang="cs-CZ" dirty="0" smtClean="0">
                <a:hlinkClick r:id="rId9"/>
              </a:rPr>
              <a:t>/fotky13421/</a:t>
            </a:r>
            <a:r>
              <a:rPr lang="cs-CZ" dirty="0" err="1" smtClean="0">
                <a:hlinkClick r:id="rId9"/>
              </a:rPr>
              <a:t>fotos</a:t>
            </a:r>
            <a:r>
              <a:rPr lang="cs-CZ" dirty="0" smtClean="0">
                <a:hlinkClick r:id="rId9"/>
              </a:rPr>
              <a:t>/_</a:t>
            </a:r>
            <a:r>
              <a:rPr lang="cs-CZ" dirty="0" err="1" smtClean="0">
                <a:hlinkClick r:id="rId9"/>
              </a:rPr>
              <a:t>vyrn</a:t>
            </a:r>
            <a:r>
              <a:rPr lang="cs-CZ" dirty="0" smtClean="0">
                <a:hlinkClick r:id="rId9"/>
              </a:rPr>
              <a:t>_800strawberry.jpg</a:t>
            </a: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518</TotalTime>
  <Words>278</Words>
  <Application>Microsoft Office PowerPoint</Application>
  <PresentationFormat>Předvádění na obrazovce (4:3)</PresentationFormat>
  <Paragraphs>115</Paragraphs>
  <Slides>12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     </vt:lpstr>
      <vt:lpstr>U lidských obydlí - Živočichové</vt:lpstr>
      <vt:lpstr>Pes domácí</vt:lpstr>
      <vt:lpstr>Prase domácí</vt:lpstr>
      <vt:lpstr>Další živočichové</vt:lpstr>
      <vt:lpstr>U lidských obydlí - Rostliny</vt:lpstr>
      <vt:lpstr>Jabloň</vt:lpstr>
      <vt:lpstr>Mrkev</vt:lpstr>
      <vt:lpstr>Další rostliny</vt:lpstr>
      <vt:lpstr>Prezentace aplikace PowerPoint</vt:lpstr>
      <vt:lpstr>Zdroje obrázků:</vt:lpstr>
      <vt:lpstr>Prezentace aplikace PowerPoint</vt:lpstr>
    </vt:vector>
  </TitlesOfParts>
  <Company>ZS Mladá Boleslav, 17. listopadu 1325, nezisková 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 lidských obydlí</dc:title>
  <dc:creator>Věra Martincová</dc:creator>
  <cp:lastModifiedBy>Marie Prskavcová</cp:lastModifiedBy>
  <cp:revision>29</cp:revision>
  <dcterms:created xsi:type="dcterms:W3CDTF">2011-11-03T08:32:54Z</dcterms:created>
  <dcterms:modified xsi:type="dcterms:W3CDTF">2012-02-14T09:08:36Z</dcterms:modified>
</cp:coreProperties>
</file>