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77" r:id="rId5"/>
    <p:sldId id="279" r:id="rId6"/>
    <p:sldId id="281" r:id="rId7"/>
    <p:sldId id="278" r:id="rId8"/>
    <p:sldId id="260" r:id="rId9"/>
    <p:sldId id="282" r:id="rId10"/>
    <p:sldId id="283" r:id="rId11"/>
    <p:sldId id="286" r:id="rId12"/>
    <p:sldId id="284" r:id="rId13"/>
    <p:sldId id="27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7D9F7"/>
    <a:srgbClr val="F678ED"/>
    <a:srgbClr val="CAF52B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98" autoAdjust="0"/>
  </p:normalViewPr>
  <p:slideViewPr>
    <p:cSldViewPr>
      <p:cViewPr>
        <p:scale>
          <a:sx n="89" d="100"/>
          <a:sy n="89" d="100"/>
        </p:scale>
        <p:origin x="-624" y="-7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3/32/KyrilMethod.jpg" TargetMode="Externa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7/75/Cyrilice-900.pn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5/50/Velka_Morava_kriz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yrilice-900.png" TargetMode="External"/><Relationship Id="rId2" Type="http://schemas.openxmlformats.org/officeDocument/2006/relationships/hyperlink" Target="http://commons.wikimedia.org/wiki/File:KyrilMethod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Velka_Morava_kriz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Velkomoravská říše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VY_32_INOVACE_3C_03</a:t>
            </a:r>
            <a:br>
              <a:rPr lang="cs-CZ" dirty="0" smtClean="0"/>
            </a:br>
            <a:r>
              <a:rPr lang="cs-CZ" sz="3100" dirty="0" smtClean="0"/>
              <a:t>Číslo projektu: CZ.1.07/1.5.00/34.1056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85192535"/>
              </p:ext>
            </p:extLst>
          </p:nvPr>
        </p:nvGraphicFramePr>
        <p:xfrm>
          <a:off x="518161" y="1052736"/>
          <a:ext cx="8280920" cy="508769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získávají souhrn informací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o Velkomoravské říši, Konstantinu a Metodějovi a archeologických nálezech, prohlížejí si, jak vypadá písmo cyrilice a velkomoravský kříž (památka z dob Velké Moravy),  počítají příklady a uvádějí, v jakém roce vznikla Velkomoravská říše, čtverec se správnou odpovědí se po kliknutí myší zvětší a zmenší, čtverce s chybnou odpovědí odlétnou, žáci v závěrečném testu pomocí skrytého pera spojují začátky tvrzení se správným dokončením 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Naděžda Korcová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Dějepis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solidFill>
            <a:srgbClr val="77D9F7"/>
          </a:solidFill>
          <a:ln>
            <a:noFill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Velkomoravská říše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Velká Morava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sz="3600" dirty="0" smtClean="0"/>
          </a:p>
          <a:p>
            <a:r>
              <a:rPr lang="cs-CZ" sz="3600" dirty="0" smtClean="0"/>
              <a:t>Velkomoravská říše vznikla v 9. století.</a:t>
            </a:r>
          </a:p>
          <a:p>
            <a:r>
              <a:rPr lang="cs-CZ" sz="3600" dirty="0" smtClean="0"/>
              <a:t>Vznikla na jihu Moravy.</a:t>
            </a:r>
          </a:p>
          <a:p>
            <a:r>
              <a:rPr lang="cs-CZ" sz="3600" dirty="0" smtClean="0"/>
              <a:t>Jejím zakladatel byl Mojmír I.</a:t>
            </a:r>
          </a:p>
          <a:p>
            <a:r>
              <a:rPr lang="cs-CZ" sz="3600" dirty="0" smtClean="0"/>
              <a:t>Největší slávu zažila říše za vlády knížete Svatopluka.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Konstantin a Metoděj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925144"/>
          </a:xfrm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r>
              <a:rPr lang="cs-CZ" sz="4000" dirty="0" smtClean="0"/>
              <a:t>Kníže Rostislav povolal na Velkou Moravu dva učené bratry Konstantina a Metoděje.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5960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260648"/>
            <a:ext cx="3008313" cy="5865515"/>
          </a:xfrm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algn="ctr"/>
            <a:endParaRPr lang="cs-CZ" sz="4400" b="1" dirty="0" smtClean="0"/>
          </a:p>
          <a:p>
            <a:pPr algn="ctr"/>
            <a:r>
              <a:rPr lang="cs-CZ" sz="4400" b="1" dirty="0" smtClean="0"/>
              <a:t>Konstantin a </a:t>
            </a:r>
          </a:p>
          <a:p>
            <a:pPr algn="ctr"/>
            <a:r>
              <a:rPr lang="cs-CZ" sz="4400" b="1" dirty="0" smtClean="0"/>
              <a:t>Metoděj</a:t>
            </a:r>
            <a:endParaRPr lang="cs-CZ" sz="4400" b="1" dirty="0"/>
          </a:p>
        </p:txBody>
      </p:sp>
      <p:pic>
        <p:nvPicPr>
          <p:cNvPr id="5" name="Picture 2" descr="File:KyrilMethod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225567"/>
            <a:ext cx="3888432" cy="5782796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4067944" y="260648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Křesťanství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Oba bratři šířili v zemi křesťanskou víru.</a:t>
            </a:r>
          </a:p>
          <a:p>
            <a:r>
              <a:rPr lang="cs-CZ" dirty="0" smtClean="0"/>
              <a:t>Mluvili staroslověnsky, proto jim lidé na území Velké Moravy rozuměli.</a:t>
            </a:r>
          </a:p>
          <a:p>
            <a:r>
              <a:rPr lang="cs-CZ" dirty="0" smtClean="0"/>
              <a:t>Konstantin sestavil nové písmo – cyrilici.</a:t>
            </a:r>
          </a:p>
          <a:p>
            <a:r>
              <a:rPr lang="cs-CZ" dirty="0" smtClean="0"/>
              <a:t>Konstantin přeložil do staroslověnštiny Bibli.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332657"/>
            <a:ext cx="8208912" cy="3046988"/>
          </a:xfrm>
          <a:prstGeom prst="rect">
            <a:avLst/>
          </a:prstGeom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Cyrilice</a:t>
            </a:r>
          </a:p>
          <a:p>
            <a:endParaRPr lang="cs-CZ" sz="4800" dirty="0" smtClean="0"/>
          </a:p>
          <a:p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04664"/>
            <a:ext cx="8208912" cy="6001643"/>
          </a:xfrm>
          <a:prstGeom prst="rect">
            <a:avLst/>
          </a:prstGeom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b="1" dirty="0" smtClean="0"/>
              <a:t>Cyrilice</a:t>
            </a:r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/>
          </a:p>
        </p:txBody>
      </p:sp>
      <p:pic>
        <p:nvPicPr>
          <p:cNvPr id="5" name="Picture 2" descr="File:Cyrilice-900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708920"/>
            <a:ext cx="8064896" cy="1800200"/>
          </a:xfrm>
          <a:prstGeom prst="rect">
            <a:avLst/>
          </a:prstGeom>
          <a:noFill/>
        </p:spPr>
      </p:pic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683568" y="2420888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Nálezy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V hrobech z období Velkomoravské říše archeologové našli například šperky ze stříbra, zlata, meče, ostruhy, zdobené knoflíky.</a:t>
            </a:r>
          </a:p>
          <a:p>
            <a:r>
              <a:rPr lang="cs-CZ" dirty="0" smtClean="0"/>
              <a:t>K nálezům patří také kříže, které svědčí o tom, že Velkomoravská říše věřila v jednoho boha, byla tedy křesťanská.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332656"/>
            <a:ext cx="8424936" cy="6370975"/>
          </a:xfrm>
          <a:prstGeom prst="rect">
            <a:avLst/>
          </a:prstGeom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4800" dirty="0" smtClean="0"/>
              <a:t>Velkomoravský kříž</a:t>
            </a:r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dirty="0"/>
          </a:p>
        </p:txBody>
      </p:sp>
      <p:pic>
        <p:nvPicPr>
          <p:cNvPr id="27650" name="Picture 2" descr="File:Velka Morava kriz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204864"/>
            <a:ext cx="3292630" cy="3699585"/>
          </a:xfrm>
          <a:prstGeom prst="rect">
            <a:avLst/>
          </a:prstGeom>
          <a:noFill/>
        </p:spPr>
      </p:pic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4572000" y="2204864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620688"/>
            <a:ext cx="8352928" cy="5909310"/>
          </a:xfrm>
          <a:prstGeom prst="rect">
            <a:avLst/>
          </a:prstGeom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400" dirty="0" smtClean="0"/>
              <a:t>Ve kterém století vznikla Velkomoravská říše?</a:t>
            </a:r>
          </a:p>
          <a:p>
            <a:r>
              <a:rPr lang="cs-CZ" sz="2400" dirty="0" smtClean="0"/>
              <a:t>Čtverce s chybnou odpovědí odletí.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Velkomoravská říše vznikla v ____ století.</a:t>
            </a:r>
          </a:p>
          <a:p>
            <a:r>
              <a:rPr lang="cs-CZ" sz="2400" dirty="0" smtClean="0"/>
              <a:t>(K napsání odpovědi použij skryté pero.)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611560" y="2708920"/>
            <a:ext cx="914400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81:9=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267744" y="2708920"/>
            <a:ext cx="914400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5x6=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995936" y="2708920"/>
            <a:ext cx="914400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12:6=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652120" y="2708920"/>
            <a:ext cx="914400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20-8=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1" animBg="1"/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620689"/>
            <a:ext cx="8352928" cy="5909310"/>
          </a:xfrm>
          <a:prstGeom prst="rect">
            <a:avLst/>
          </a:prstGeom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b="1" dirty="0" smtClean="0"/>
              <a:t>Pomocí skrytého pera spoj začátky tvrzení se správnou možností:</a:t>
            </a:r>
          </a:p>
          <a:p>
            <a:pPr marL="342900" indent="-342900"/>
            <a:endParaRPr lang="cs-CZ" dirty="0" smtClean="0"/>
          </a:p>
          <a:p>
            <a:pPr marL="342900" indent="-342900"/>
            <a:r>
              <a:rPr lang="cs-CZ" dirty="0" smtClean="0"/>
              <a:t>Velkomoravská říše byla založena na 		jihu Moravy</a:t>
            </a:r>
          </a:p>
          <a:p>
            <a:r>
              <a:rPr lang="cs-CZ" dirty="0" smtClean="0"/>
              <a:t>					severu Moravy</a:t>
            </a:r>
          </a:p>
          <a:p>
            <a:r>
              <a:rPr lang="cs-CZ" dirty="0" smtClean="0"/>
              <a:t>					východě Moravy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Zakladatelem rodu byl			kníže Svatopluk</a:t>
            </a:r>
          </a:p>
          <a:p>
            <a:r>
              <a:rPr lang="cs-CZ" dirty="0" smtClean="0"/>
              <a:t>					kníže Rostislav</a:t>
            </a:r>
          </a:p>
          <a:p>
            <a:r>
              <a:rPr lang="cs-CZ" dirty="0" smtClean="0"/>
              <a:t>					kníže Mojmír I.</a:t>
            </a:r>
          </a:p>
          <a:p>
            <a:endParaRPr lang="cs-CZ" dirty="0" smtClean="0"/>
          </a:p>
          <a:p>
            <a:r>
              <a:rPr lang="cs-CZ" dirty="0" smtClean="0"/>
              <a:t>Ze Soluně přišli na Velkou Moravu		Konstantin a Rostislav</a:t>
            </a:r>
          </a:p>
          <a:p>
            <a:r>
              <a:rPr lang="cs-CZ" dirty="0" smtClean="0"/>
              <a:t>					Mojmír a Svatopluk</a:t>
            </a:r>
          </a:p>
          <a:p>
            <a:r>
              <a:rPr lang="cs-CZ" dirty="0" smtClean="0"/>
              <a:t>					Konstantin a Metoděj</a:t>
            </a:r>
          </a:p>
          <a:p>
            <a:endParaRPr lang="cs-CZ" dirty="0" smtClean="0"/>
          </a:p>
          <a:p>
            <a:r>
              <a:rPr lang="cs-CZ" dirty="0" smtClean="0"/>
              <a:t>Cyrilice je					písmo</a:t>
            </a:r>
          </a:p>
          <a:p>
            <a:r>
              <a:rPr lang="cs-CZ" dirty="0" smtClean="0"/>
              <a:t>					jazyk</a:t>
            </a:r>
          </a:p>
          <a:p>
            <a:r>
              <a:rPr lang="cs-CZ" dirty="0" smtClean="0"/>
              <a:t>					kniha</a:t>
            </a:r>
          </a:p>
          <a:p>
            <a:pPr lvl="8"/>
            <a:endParaRPr lang="cs-CZ" dirty="0" smtClean="0"/>
          </a:p>
          <a:p>
            <a:pPr marL="342900" indent="-342900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endParaRPr lang="cs-CZ" dirty="0" smtClean="0"/>
          </a:p>
          <a:p>
            <a:r>
              <a:rPr lang="cs-CZ" dirty="0" smtClean="0"/>
              <a:t>[online]. [cit. 2011-12-02]. Dostupný pod licencí Public </a:t>
            </a:r>
            <a:r>
              <a:rPr lang="cs-CZ" dirty="0" err="1" smtClean="0"/>
              <a:t>domain</a:t>
            </a:r>
            <a:r>
              <a:rPr lang="cs-CZ" dirty="0" smtClean="0"/>
              <a:t> na WWW:</a:t>
            </a:r>
          </a:p>
          <a:p>
            <a:r>
              <a:rPr lang="cs-CZ" dirty="0" smtClean="0"/>
              <a:t>1 &lt; </a:t>
            </a:r>
            <a:r>
              <a:rPr lang="cs-CZ" dirty="0" smtClean="0">
                <a:hlinkClick r:id="rId2"/>
              </a:rPr>
              <a:t>http://commons.wikimedia.org/wiki/File:KyrilMethod.jpg</a:t>
            </a:r>
            <a:r>
              <a:rPr lang="cs-CZ" dirty="0" smtClean="0"/>
              <a:t> &gt;.</a:t>
            </a:r>
          </a:p>
          <a:p>
            <a:r>
              <a:rPr lang="cs-CZ" dirty="0" smtClean="0"/>
              <a:t> 2&lt; </a:t>
            </a:r>
            <a:r>
              <a:rPr lang="cs-CZ" dirty="0" smtClean="0">
                <a:hlinkClick r:id="rId3"/>
              </a:rPr>
              <a:t>http://commons.wikimedia.org/wiki/File:Cyrilice-900.png</a:t>
            </a:r>
            <a:r>
              <a:rPr lang="cs-CZ" dirty="0" smtClean="0"/>
              <a:t>&gt;.</a:t>
            </a:r>
          </a:p>
          <a:p>
            <a:endParaRPr lang="cs-CZ" dirty="0" smtClean="0"/>
          </a:p>
          <a:p>
            <a:r>
              <a:rPr lang="cs-CZ" dirty="0" smtClean="0"/>
              <a:t>[online]. [cit. 2011-12-02].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3 PEKO &lt; </a:t>
            </a:r>
            <a:r>
              <a:rPr lang="cs-CZ" dirty="0" smtClean="0">
                <a:hlinkClick r:id="rId4"/>
              </a:rPr>
              <a:t>http</a:t>
            </a:r>
            <a:r>
              <a:rPr lang="cs-CZ" smtClean="0">
                <a:hlinkClick r:id="rId4"/>
              </a:rPr>
              <a:t>://</a:t>
            </a:r>
            <a:r>
              <a:rPr lang="cs-CZ" smtClean="0">
                <a:hlinkClick r:id="rId4"/>
              </a:rPr>
              <a:t>commons.wikimedia.org/wiki/File:Velka_Morava_kriz.jpg?uselang=cs</a:t>
            </a:r>
            <a:r>
              <a:rPr lang="cs-CZ" smtClean="0"/>
              <a:t>&gt;.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334</TotalTime>
  <Words>422</Words>
  <Application>Microsoft Office PowerPoint</Application>
  <PresentationFormat>Předvádění na obrazovce (4:3)</PresentationFormat>
  <Paragraphs>122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Velkomoravská říše VY_32_INOVACE_3C_03 Číslo projektu: CZ.1.07/1.5.00/34.1056</vt:lpstr>
      <vt:lpstr>Snímek 2</vt:lpstr>
      <vt:lpstr>Velkomoravská říše</vt:lpstr>
      <vt:lpstr>Velká Morava</vt:lpstr>
      <vt:lpstr>Konstantin a Metoděj</vt:lpstr>
      <vt:lpstr>Snímek 6</vt:lpstr>
      <vt:lpstr>Křesťanství</vt:lpstr>
      <vt:lpstr>Snímek 8</vt:lpstr>
      <vt:lpstr>Nálezy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Pravěk Doba kamenná</dc:title>
  <dc:creator>Iva</dc:creator>
  <cp:lastModifiedBy>admin</cp:lastModifiedBy>
  <cp:revision>42</cp:revision>
  <dcterms:created xsi:type="dcterms:W3CDTF">2012-12-15T08:59:01Z</dcterms:created>
  <dcterms:modified xsi:type="dcterms:W3CDTF">2012-12-15T18:16:24Z</dcterms:modified>
</cp:coreProperties>
</file>