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63" r:id="rId3"/>
    <p:sldId id="257" r:id="rId4"/>
    <p:sldId id="287" r:id="rId5"/>
    <p:sldId id="277" r:id="rId6"/>
    <p:sldId id="288" r:id="rId7"/>
    <p:sldId id="279" r:id="rId8"/>
    <p:sldId id="290" r:id="rId9"/>
    <p:sldId id="289" r:id="rId10"/>
    <p:sldId id="291" r:id="rId11"/>
    <p:sldId id="274" r:id="rId12"/>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7D9F7"/>
    <a:srgbClr val="F678ED"/>
    <a:srgbClr val="CAF52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98" autoAdjust="0"/>
  </p:normalViewPr>
  <p:slideViewPr>
    <p:cSldViewPr>
      <p:cViewPr>
        <p:scale>
          <a:sx n="91" d="100"/>
          <a:sy n="91" d="100"/>
        </p:scale>
        <p:origin x="-78" y="-6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8873FBC5-A51B-4AE9-BCF8-11242E73D2D7}" type="datetimeFigureOut">
              <a:rPr lang="cs-CZ" smtClean="0"/>
              <a:pPr/>
              <a:t>16.12.2012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0C638E5-0021-4CFB-88CB-BE70E6B13E2E}"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873FBC5-A51B-4AE9-BCF8-11242E73D2D7}" type="datetimeFigureOut">
              <a:rPr lang="cs-CZ" smtClean="0"/>
              <a:pPr/>
              <a:t>16.12.2012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0C638E5-0021-4CFB-88CB-BE70E6B13E2E}"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8873FBC5-A51B-4AE9-BCF8-11242E73D2D7}" type="datetimeFigureOut">
              <a:rPr lang="cs-CZ" smtClean="0"/>
              <a:pPr/>
              <a:t>16.12.2012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0C638E5-0021-4CFB-88CB-BE70E6B13E2E}"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8873FBC5-A51B-4AE9-BCF8-11242E73D2D7}" type="datetimeFigureOut">
              <a:rPr lang="cs-CZ" smtClean="0"/>
              <a:pPr/>
              <a:t>16.12.2012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0C638E5-0021-4CFB-88CB-BE70E6B13E2E}"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8873FBC5-A51B-4AE9-BCF8-11242E73D2D7}" type="datetimeFigureOut">
              <a:rPr lang="cs-CZ" smtClean="0"/>
              <a:pPr/>
              <a:t>16.12.2012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60C638E5-0021-4CFB-88CB-BE70E6B13E2E}"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8873FBC5-A51B-4AE9-BCF8-11242E73D2D7}" type="datetimeFigureOut">
              <a:rPr lang="cs-CZ" smtClean="0"/>
              <a:pPr/>
              <a:t>16.12.2012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60C638E5-0021-4CFB-88CB-BE70E6B13E2E}"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8873FBC5-A51B-4AE9-BCF8-11242E73D2D7}" type="datetimeFigureOut">
              <a:rPr lang="cs-CZ" smtClean="0"/>
              <a:pPr/>
              <a:t>16.12.2012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60C638E5-0021-4CFB-88CB-BE70E6B13E2E}"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8873FBC5-A51B-4AE9-BCF8-11242E73D2D7}" type="datetimeFigureOut">
              <a:rPr lang="cs-CZ" smtClean="0"/>
              <a:pPr/>
              <a:t>16.12.2012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0C638E5-0021-4CFB-88CB-BE70E6B13E2E}"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8873FBC5-A51B-4AE9-BCF8-11242E73D2D7}" type="datetimeFigureOut">
              <a:rPr lang="cs-CZ" smtClean="0"/>
              <a:pPr/>
              <a:t>16.12.2012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60C638E5-0021-4CFB-88CB-BE70E6B13E2E}"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873FBC5-A51B-4AE9-BCF8-11242E73D2D7}" type="datetimeFigureOut">
              <a:rPr lang="cs-CZ" smtClean="0"/>
              <a:pPr/>
              <a:t>16.12.2012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0C638E5-0021-4CFB-88CB-BE70E6B13E2E}"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873FBC5-A51B-4AE9-BCF8-11242E73D2D7}" type="datetimeFigureOut">
              <a:rPr lang="cs-CZ" smtClean="0"/>
              <a:pPr/>
              <a:t>16.12.2012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60C638E5-0021-4CFB-88CB-BE70E6B13E2E}"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73FBC5-A51B-4AE9-BCF8-11242E73D2D7}" type="datetimeFigureOut">
              <a:rPr lang="cs-CZ" smtClean="0"/>
              <a:pPr/>
              <a:t>16.12.2012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C638E5-0021-4CFB-88CB-BE70E6B13E2E}"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upload.wikimedia.org/wikipedia/commons/1/13/Wenzeslaus_by_Peter_Parler.JPG"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upload.wikimedia.org/wikipedia/commons/4/4f/Mapa_Nyrsko.svg"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upload.wikimedia.org/wikipedia/commons/8/87/Zab%C3%B3jstwo_Wac%C5%82awa.JPG"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commons.wikimedia.org/wiki/File:Zab%C3%B3jstwo_Wac%C5%82awa.JPG" TargetMode="External"/><Relationship Id="rId2" Type="http://schemas.openxmlformats.org/officeDocument/2006/relationships/hyperlink" Target="http://commons.wikimedia.org/wiki/File:Wenzeslaus_by_Peter_Parler.JPG" TargetMode="External"/><Relationship Id="rId1" Type="http://schemas.openxmlformats.org/officeDocument/2006/relationships/slideLayout" Target="../slideLayouts/slideLayout7.xml"/><Relationship Id="rId4" Type="http://schemas.openxmlformats.org/officeDocument/2006/relationships/hyperlink" Target="http://commons.wikimedia.org/wiki/File:Mapa_Nyrsko.sv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041998" y="404664"/>
            <a:ext cx="6986587" cy="1524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Nadpis 1"/>
          <p:cNvSpPr>
            <a:spLocks noGrp="1"/>
          </p:cNvSpPr>
          <p:nvPr>
            <p:ph type="ctrTitle"/>
          </p:nvPr>
        </p:nvSpPr>
        <p:spPr/>
        <p:txBody>
          <a:bodyPr>
            <a:normAutofit fontScale="90000"/>
          </a:bodyPr>
          <a:lstStyle/>
          <a:p>
            <a:r>
              <a:rPr lang="cs-CZ" dirty="0" smtClean="0"/>
              <a:t>Svatý Václav</a:t>
            </a:r>
            <a:r>
              <a:rPr lang="cs-CZ" dirty="0"/>
              <a:t/>
            </a:r>
            <a:br>
              <a:rPr lang="cs-CZ" dirty="0"/>
            </a:br>
            <a:r>
              <a:rPr lang="cs-CZ" dirty="0" smtClean="0"/>
              <a:t>VY_32_INOVACE_3C_04</a:t>
            </a:r>
            <a:br>
              <a:rPr lang="cs-CZ" dirty="0" smtClean="0"/>
            </a:br>
            <a:r>
              <a:rPr lang="cs-CZ" sz="3100" dirty="0" smtClean="0"/>
              <a:t>Číslo projektu: CZ.1.07/1.5.00/34.1056</a:t>
            </a:r>
            <a:endParaRPr lang="cs-CZ" dirty="0"/>
          </a:p>
        </p:txBody>
      </p:sp>
      <p:sp>
        <p:nvSpPr>
          <p:cNvPr id="6" name="Podnadpis 2"/>
          <p:cNvSpPr>
            <a:spLocks noGrp="1"/>
          </p:cNvSpPr>
          <p:nvPr>
            <p:ph type="subTitle" idx="1"/>
          </p:nvPr>
        </p:nvSpPr>
        <p:spPr/>
        <p:txBody>
          <a:bodyPr/>
          <a:lstStyle/>
          <a:p>
            <a:r>
              <a:rPr lang="cs-CZ" dirty="0"/>
              <a:t>Sada </a:t>
            </a:r>
            <a:r>
              <a:rPr lang="cs-CZ" dirty="0" smtClean="0"/>
              <a:t>3</a:t>
            </a:r>
            <a:endParaRPr lang="cs-CZ" dirty="0"/>
          </a:p>
          <a:p>
            <a:r>
              <a:rPr lang="cs-CZ" dirty="0" smtClean="0"/>
              <a:t>Člověk a společnost</a:t>
            </a:r>
            <a:endParaRPr lang="cs-CZ" dirty="0"/>
          </a:p>
          <a:p>
            <a:r>
              <a:rPr lang="cs-CZ" dirty="0"/>
              <a:t>MŠ, ZŠ a </a:t>
            </a:r>
            <a:r>
              <a:rPr lang="cs-CZ" dirty="0" err="1"/>
              <a:t>PrŠ</a:t>
            </a:r>
            <a:r>
              <a:rPr lang="cs-CZ" dirty="0"/>
              <a:t> Trhové Sviny</a:t>
            </a:r>
          </a:p>
          <a:p>
            <a:endParaRPr lang="cs-CZ" dirty="0"/>
          </a:p>
        </p:txBody>
      </p:sp>
    </p:spTree>
    <p:extLst>
      <p:ext uri="{BB962C8B-B14F-4D97-AF65-F5344CB8AC3E}">
        <p14:creationId xmlns:p14="http://schemas.microsoft.com/office/powerpoint/2010/main" xmlns="" val="13012006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xmlns="" val="4085192535"/>
              </p:ext>
            </p:extLst>
          </p:nvPr>
        </p:nvGraphicFramePr>
        <p:xfrm>
          <a:off x="518161" y="1052736"/>
          <a:ext cx="8280920" cy="5301052"/>
        </p:xfrm>
        <a:graphic>
          <a:graphicData uri="http://schemas.openxmlformats.org/drawingml/2006/table">
            <a:tbl>
              <a:tblPr firstRow="1" firstCol="1" bandRow="1">
                <a:tableStyleId>{5940675A-B579-460E-94D1-54222C63F5DA}</a:tableStyleId>
              </a:tblPr>
              <a:tblGrid>
                <a:gridCol w="2304256"/>
                <a:gridCol w="5976664"/>
              </a:tblGrid>
              <a:tr h="266208">
                <a:tc>
                  <a:txBody>
                    <a:bodyPr/>
                    <a:lstStyle/>
                    <a:p>
                      <a:pPr>
                        <a:lnSpc>
                          <a:spcPct val="115000"/>
                        </a:lnSpc>
                        <a:spcAft>
                          <a:spcPts val="0"/>
                        </a:spcAft>
                      </a:pPr>
                      <a:r>
                        <a:rPr lang="cs-CZ" sz="1400" dirty="0">
                          <a:effectLst/>
                          <a:latin typeface="Times New Roman" pitchFamily="18" charset="0"/>
                          <a:cs typeface="Times New Roman" pitchFamily="18" charset="0"/>
                        </a:rPr>
                        <a:t>Anotace</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gn="just"/>
                      <a:r>
                        <a:rPr lang="cs-CZ" sz="1400" b="0" dirty="0" smtClean="0">
                          <a:solidFill>
                            <a:schemeClr val="tx1"/>
                          </a:solidFill>
                          <a:effectLst/>
                          <a:latin typeface="Times New Roman" pitchFamily="18" charset="0"/>
                          <a:ea typeface="Calibri"/>
                          <a:cs typeface="Times New Roman" pitchFamily="18" charset="0"/>
                        </a:rPr>
                        <a:t>Žáci na obrázku poznávají</a:t>
                      </a:r>
                      <a:r>
                        <a:rPr lang="cs-CZ" sz="1400" b="0" baseline="0" dirty="0" smtClean="0">
                          <a:solidFill>
                            <a:schemeClr val="tx1"/>
                          </a:solidFill>
                          <a:effectLst/>
                          <a:latin typeface="Times New Roman" pitchFamily="18" charset="0"/>
                          <a:ea typeface="Calibri"/>
                          <a:cs typeface="Times New Roman" pitchFamily="18" charset="0"/>
                        </a:rPr>
                        <a:t> svatého Václava, na základě schématu studují jeho rodokmen, následně si své znalosti ověřují na interaktivním testu, při klepnutí myší na ovál s chybnou odpovědí ovál zmizí, v případě klepnutí myší na ovál se správnou odpovědí ovál mění barvy,  pomocí skrytého pera vpisují odpovědi na otázky, které se týkají Václavových rodinných vztahů do vyznačeného prostoru, zpracovaného přehledu si opakují základní informace o sv. Václavovi, poté do mapy České republiky pomocí skrytého pera vyznačují polohu Prahy a Staré Boleslavi, na základě obrázku vypravují příběh, který se odehrál 27. září 935.</a:t>
                      </a:r>
                      <a:endParaRPr lang="cs-CZ" sz="1400" b="0" dirty="0">
                        <a:solidFill>
                          <a:schemeClr val="tx1"/>
                        </a:solidFill>
                        <a:effectLst/>
                        <a:latin typeface="Times New Roman" pitchFamily="18" charset="0"/>
                        <a:ea typeface="Calibri"/>
                        <a:cs typeface="Times New Roman" pitchFamily="18" charset="0"/>
                      </a:endParaRPr>
                    </a:p>
                  </a:txBody>
                  <a:tcPr marL="8466" marR="8466" marT="8466" marB="8466" anchor="ctr"/>
                </a:tc>
              </a:tr>
              <a:tr h="597888">
                <a:tc>
                  <a:txBody>
                    <a:bodyPr/>
                    <a:lstStyle/>
                    <a:p>
                      <a:pPr>
                        <a:lnSpc>
                          <a:spcPct val="115000"/>
                        </a:lnSpc>
                        <a:spcAft>
                          <a:spcPts val="0"/>
                        </a:spcAft>
                      </a:pPr>
                      <a:r>
                        <a:rPr lang="cs-CZ" sz="1400" dirty="0">
                          <a:effectLst/>
                          <a:latin typeface="Times New Roman" pitchFamily="18" charset="0"/>
                          <a:cs typeface="Times New Roman" pitchFamily="18" charset="0"/>
                        </a:rPr>
                        <a:t>Autor</a:t>
                      </a:r>
                    </a:p>
                    <a:p>
                      <a:pPr>
                        <a:lnSpc>
                          <a:spcPct val="115000"/>
                        </a:lnSpc>
                        <a:spcAft>
                          <a:spcPts val="0"/>
                        </a:spcAft>
                      </a:pPr>
                      <a:r>
                        <a:rPr lang="cs-CZ" sz="1400" dirty="0">
                          <a:effectLst/>
                          <a:latin typeface="Times New Roman" pitchFamily="18" charset="0"/>
                          <a:cs typeface="Times New Roman" pitchFamily="18" charset="0"/>
                        </a:rPr>
                        <a:t>Období vytvoření materiálu</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Mgr.</a:t>
                      </a:r>
                      <a:r>
                        <a:rPr lang="cs-CZ" sz="1400" baseline="0" dirty="0" smtClean="0">
                          <a:effectLst/>
                          <a:latin typeface="Times New Roman" pitchFamily="18" charset="0"/>
                          <a:cs typeface="Times New Roman" pitchFamily="18" charset="0"/>
                        </a:rPr>
                        <a:t> Naděžda Korcová</a:t>
                      </a:r>
                      <a:endParaRPr lang="cs-CZ" sz="1400" dirty="0">
                        <a:effectLst/>
                        <a:latin typeface="Times New Roman" pitchFamily="18" charset="0"/>
                        <a:cs typeface="Times New Roman" pitchFamily="18" charset="0"/>
                      </a:endParaRPr>
                    </a:p>
                    <a:p>
                      <a:pPr>
                        <a:lnSpc>
                          <a:spcPct val="115000"/>
                        </a:lnSpc>
                        <a:spcAft>
                          <a:spcPts val="1000"/>
                        </a:spcAft>
                      </a:pPr>
                      <a:r>
                        <a:rPr lang="cs-CZ" sz="1400" dirty="0" smtClean="0">
                          <a:effectLst/>
                          <a:latin typeface="Times New Roman" pitchFamily="18" charset="0"/>
                          <a:cs typeface="Times New Roman" pitchFamily="18" charset="0"/>
                        </a:rPr>
                        <a:t>Září 2011</a:t>
                      </a:r>
                      <a:endParaRPr lang="cs-CZ" sz="1400" dirty="0">
                        <a:effectLst/>
                        <a:latin typeface="Times New Roman" pitchFamily="18" charset="0"/>
                        <a:ea typeface="Calibri"/>
                        <a:cs typeface="Times New Roman" pitchFamily="18" charset="0"/>
                      </a:endParaRPr>
                    </a:p>
                  </a:txBody>
                  <a:tcPr marL="8466" marR="8466" marT="8466" marB="8466" anchor="ctr"/>
                </a:tc>
              </a:tr>
              <a:tr h="315056">
                <a:tc>
                  <a:txBody>
                    <a:bodyPr/>
                    <a:lstStyle/>
                    <a:p>
                      <a:pPr>
                        <a:lnSpc>
                          <a:spcPct val="115000"/>
                        </a:lnSpc>
                        <a:spcAft>
                          <a:spcPts val="0"/>
                        </a:spcAft>
                      </a:pPr>
                      <a:r>
                        <a:rPr lang="cs-CZ" sz="1400" dirty="0">
                          <a:effectLst/>
                          <a:latin typeface="Times New Roman" pitchFamily="18" charset="0"/>
                          <a:cs typeface="Times New Roman" pitchFamily="18" charset="0"/>
                        </a:rPr>
                        <a:t>Speciální vzdělávací potřeby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baseline="0" dirty="0" smtClean="0">
                          <a:effectLst/>
                          <a:latin typeface="Times New Roman" pitchFamily="18" charset="0"/>
                          <a:cs typeface="Times New Roman" pitchFamily="18" charset="0"/>
                        </a:rPr>
                        <a:t> </a:t>
                      </a:r>
                      <a:r>
                        <a:rPr lang="cs-CZ" sz="1400" dirty="0" smtClean="0">
                          <a:effectLst/>
                          <a:latin typeface="Times New Roman" pitchFamily="18" charset="0"/>
                          <a:cs typeface="Times New Roman" pitchFamily="18" charset="0"/>
                        </a:rPr>
                        <a:t>ADHD</a:t>
                      </a:r>
                      <a:r>
                        <a:rPr lang="cs-CZ" sz="1400" dirty="0">
                          <a:effectLst/>
                          <a:latin typeface="Times New Roman" pitchFamily="18" charset="0"/>
                          <a:cs typeface="Times New Roman" pitchFamily="18" charset="0"/>
                        </a:rPr>
                        <a:t>, dyslexie, dysgrafie</a:t>
                      </a:r>
                      <a:r>
                        <a:rPr lang="cs-CZ" sz="1400" dirty="0" smtClean="0">
                          <a:effectLst/>
                          <a:latin typeface="Times New Roman" pitchFamily="18" charset="0"/>
                          <a:cs typeface="Times New Roman" pitchFamily="18" charset="0"/>
                        </a:rPr>
                        <a:t>,</a:t>
                      </a:r>
                      <a:r>
                        <a:rPr lang="cs-CZ" sz="1400" baseline="0" dirty="0" smtClean="0">
                          <a:effectLst/>
                          <a:latin typeface="Times New Roman" pitchFamily="18" charset="0"/>
                          <a:cs typeface="Times New Roman" pitchFamily="18" charset="0"/>
                        </a:rPr>
                        <a:t> dysortografie </a:t>
                      </a:r>
                      <a:endParaRPr lang="cs-CZ" sz="1400" dirty="0">
                        <a:effectLst/>
                        <a:latin typeface="Times New Roman" pitchFamily="18" charset="0"/>
                        <a:cs typeface="Times New Roman" pitchFamily="18" charset="0"/>
                      </a:endParaRPr>
                    </a:p>
                  </a:txBody>
                  <a:tcPr marL="8466" marR="8466" marT="8466" marB="8466" anchor="ctr"/>
                </a:tc>
              </a:tr>
              <a:tr h="830276">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cs-CZ" sz="1400" dirty="0" smtClean="0">
                          <a:effectLst/>
                          <a:latin typeface="Times New Roman" pitchFamily="18" charset="0"/>
                          <a:cs typeface="Times New Roman" pitchFamily="18" charset="0"/>
                        </a:rPr>
                        <a:t>Vzdělávací oblast</a:t>
                      </a:r>
                      <a:endParaRPr lang="cs-CZ" sz="1400" dirty="0" smtClean="0">
                        <a:solidFill>
                          <a:schemeClr val="tx1"/>
                        </a:solidFill>
                        <a:effectLst/>
                        <a:latin typeface="Times New Roman" pitchFamily="18" charset="0"/>
                        <a:cs typeface="Times New Roman" pitchFamily="18" charset="0"/>
                      </a:endParaRPr>
                    </a:p>
                    <a:p>
                      <a:pPr>
                        <a:lnSpc>
                          <a:spcPct val="115000"/>
                        </a:lnSpc>
                        <a:spcAft>
                          <a:spcPts val="0"/>
                        </a:spcAft>
                      </a:pPr>
                      <a:r>
                        <a:rPr lang="cs-CZ" sz="1400" dirty="0" smtClean="0">
                          <a:effectLst/>
                          <a:latin typeface="Times New Roman" pitchFamily="18" charset="0"/>
                          <a:cs typeface="Times New Roman" pitchFamily="18" charset="0"/>
                        </a:rPr>
                        <a:t>Vzdělávací obor</a:t>
                      </a:r>
                      <a:endParaRPr lang="cs-CZ" sz="1400" dirty="0">
                        <a:effectLst/>
                        <a:latin typeface="Times New Roman" pitchFamily="18" charset="0"/>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Člověk a společnost</a:t>
                      </a:r>
                    </a:p>
                    <a:p>
                      <a:pPr>
                        <a:lnSpc>
                          <a:spcPct val="115000"/>
                        </a:lnSpc>
                        <a:spcAft>
                          <a:spcPts val="1000"/>
                        </a:spcAft>
                      </a:pPr>
                      <a:r>
                        <a:rPr lang="cs-CZ" sz="1400" dirty="0" smtClean="0">
                          <a:effectLst/>
                          <a:latin typeface="Times New Roman" pitchFamily="18" charset="0"/>
                          <a:cs typeface="Times New Roman" pitchFamily="18" charset="0"/>
                        </a:rPr>
                        <a:t> Dějepis</a:t>
                      </a:r>
                      <a:endParaRPr lang="cs-CZ" sz="1400" dirty="0">
                        <a:effectLst/>
                        <a:latin typeface="Times New Roman" pitchFamily="18" charset="0"/>
                        <a:cs typeface="Times New Roman" pitchFamily="18" charset="0"/>
                      </a:endParaRPr>
                    </a:p>
                  </a:txBody>
                  <a:tcPr marL="8466" marR="8466" marT="8466" marB="8466" anchor="ctr"/>
                </a:tc>
              </a:tr>
              <a:tr h="437389">
                <a:tc>
                  <a:txBody>
                    <a:bodyPr/>
                    <a:lstStyle/>
                    <a:p>
                      <a:pPr>
                        <a:lnSpc>
                          <a:spcPct val="115000"/>
                        </a:lnSpc>
                        <a:spcAft>
                          <a:spcPts val="0"/>
                        </a:spcAft>
                      </a:pPr>
                      <a:r>
                        <a:rPr lang="cs-CZ" sz="1400" dirty="0" smtClean="0">
                          <a:effectLst/>
                          <a:latin typeface="Times New Roman" pitchFamily="18" charset="0"/>
                          <a:cs typeface="Times New Roman" pitchFamily="18" charset="0"/>
                        </a:rPr>
                        <a:t>Druh učebního</a:t>
                      </a:r>
                      <a:r>
                        <a:rPr lang="cs-CZ" sz="1400" baseline="0" dirty="0" smtClean="0">
                          <a:effectLst/>
                          <a:latin typeface="Times New Roman" pitchFamily="18" charset="0"/>
                          <a:cs typeface="Times New Roman" pitchFamily="18" charset="0"/>
                        </a:rPr>
                        <a:t> materiálu</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Interaktivní DUM</a:t>
                      </a:r>
                      <a:endParaRPr lang="cs-CZ" sz="1400" dirty="0">
                        <a:effectLst/>
                        <a:latin typeface="Times New Roman" pitchFamily="18" charset="0"/>
                        <a:ea typeface="Calibri"/>
                        <a:cs typeface="Times New Roman" pitchFamily="18" charset="0"/>
                      </a:endParaRPr>
                    </a:p>
                  </a:txBody>
                  <a:tcPr marL="8466" marR="8466" marT="8466" marB="8466" anchor="ctr"/>
                </a:tc>
              </a:tr>
              <a:tr h="399083">
                <a:tc>
                  <a:txBody>
                    <a:bodyPr/>
                    <a:lstStyle/>
                    <a:p>
                      <a:pPr>
                        <a:lnSpc>
                          <a:spcPct val="115000"/>
                        </a:lnSpc>
                        <a:spcAft>
                          <a:spcPts val="0"/>
                        </a:spcAft>
                      </a:pPr>
                      <a:r>
                        <a:rPr lang="cs-CZ" sz="1400" dirty="0">
                          <a:effectLst/>
                          <a:latin typeface="Times New Roman" pitchFamily="18" charset="0"/>
                          <a:cs typeface="Times New Roman" pitchFamily="18" charset="0"/>
                        </a:rPr>
                        <a:t>Druh interaktivity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Využití interaktivní tabule a práce s</a:t>
                      </a:r>
                      <a:r>
                        <a:rPr lang="cs-CZ" sz="1400" baseline="0" dirty="0" smtClean="0">
                          <a:effectLst/>
                          <a:latin typeface="Times New Roman" pitchFamily="18" charset="0"/>
                          <a:cs typeface="Times New Roman" pitchFamily="18" charset="0"/>
                        </a:rPr>
                        <a:t> PC</a:t>
                      </a:r>
                      <a:endParaRPr lang="cs-CZ" sz="1400" dirty="0">
                        <a:effectLst/>
                        <a:latin typeface="Times New Roman" pitchFamily="18" charset="0"/>
                        <a:cs typeface="Times New Roman" pitchFamily="18" charset="0"/>
                      </a:endParaRPr>
                    </a:p>
                  </a:txBody>
                  <a:tcPr marL="8466" marR="8466" marT="8466" marB="8466" anchor="ctr"/>
                </a:tc>
              </a:tr>
              <a:tr h="360040">
                <a:tc>
                  <a:txBody>
                    <a:bodyPr/>
                    <a:lstStyle/>
                    <a:p>
                      <a:pPr>
                        <a:lnSpc>
                          <a:spcPct val="115000"/>
                        </a:lnSpc>
                        <a:spcAft>
                          <a:spcPts val="0"/>
                        </a:spcAft>
                      </a:pPr>
                      <a:r>
                        <a:rPr lang="cs-CZ" sz="1400" dirty="0">
                          <a:effectLst/>
                          <a:latin typeface="Times New Roman" pitchFamily="18" charset="0"/>
                          <a:cs typeface="Times New Roman" pitchFamily="18" charset="0"/>
                        </a:rPr>
                        <a:t>Cílová skupina</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a:effectLst/>
                          <a:latin typeface="Times New Roman" pitchFamily="18" charset="0"/>
                          <a:cs typeface="Times New Roman" pitchFamily="18" charset="0"/>
                        </a:rPr>
                        <a:t> </a:t>
                      </a:r>
                      <a:r>
                        <a:rPr lang="cs-CZ" sz="1400" dirty="0" smtClean="0">
                          <a:effectLst/>
                          <a:latin typeface="Times New Roman" pitchFamily="18" charset="0"/>
                          <a:cs typeface="Times New Roman" pitchFamily="18" charset="0"/>
                        </a:rPr>
                        <a:t>Žák – </a:t>
                      </a:r>
                      <a:r>
                        <a:rPr lang="cs-CZ" sz="1400" kern="1200" dirty="0" smtClean="0">
                          <a:effectLst/>
                          <a:latin typeface="Times New Roman" pitchFamily="18" charset="0"/>
                          <a:cs typeface="Times New Roman" pitchFamily="18" charset="0"/>
                        </a:rPr>
                        <a:t>s lehkým mentálním postižením</a:t>
                      </a:r>
                      <a:endParaRPr lang="cs-CZ" sz="1400" dirty="0">
                        <a:effectLst/>
                        <a:latin typeface="Times New Roman" pitchFamily="18" charset="0"/>
                        <a:cs typeface="Times New Roman" pitchFamily="18" charset="0"/>
                      </a:endParaRPr>
                    </a:p>
                  </a:txBody>
                  <a:tcPr marL="8466" marR="8466" marT="8466" marB="8466" anchor="ctr"/>
                </a:tc>
              </a:tr>
              <a:tr h="345284">
                <a:tc>
                  <a:txBody>
                    <a:bodyPr/>
                    <a:lstStyle/>
                    <a:p>
                      <a:pPr>
                        <a:lnSpc>
                          <a:spcPct val="115000"/>
                        </a:lnSpc>
                        <a:spcAft>
                          <a:spcPts val="0"/>
                        </a:spcAft>
                      </a:pPr>
                      <a:r>
                        <a:rPr lang="cs-CZ" sz="1400" dirty="0">
                          <a:effectLst/>
                          <a:latin typeface="Times New Roman" pitchFamily="18" charset="0"/>
                          <a:cs typeface="Times New Roman" pitchFamily="18" charset="0"/>
                        </a:rPr>
                        <a:t>Stupeň a typ vzdělávání</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kern="1200" dirty="0" smtClean="0">
                          <a:effectLst/>
                          <a:latin typeface="Times New Roman" pitchFamily="18" charset="0"/>
                          <a:cs typeface="Times New Roman" pitchFamily="18" charset="0"/>
                        </a:rPr>
                        <a:t> Základní škola praktická – 2. stupeň </a:t>
                      </a:r>
                      <a:endParaRPr lang="cs-CZ" sz="1400" dirty="0">
                        <a:effectLst/>
                        <a:latin typeface="Times New Roman" pitchFamily="18" charset="0"/>
                        <a:ea typeface="Calibri"/>
                        <a:cs typeface="Times New Roman" pitchFamily="18" charset="0"/>
                      </a:endParaRPr>
                    </a:p>
                  </a:txBody>
                  <a:tcPr marL="8466" marR="8466" marT="8466" marB="8466" anchor="ctr"/>
                </a:tc>
              </a:tr>
              <a:tr h="292224">
                <a:tc>
                  <a:txBody>
                    <a:bodyPr/>
                    <a:lstStyle/>
                    <a:p>
                      <a:pPr>
                        <a:lnSpc>
                          <a:spcPct val="115000"/>
                        </a:lnSpc>
                        <a:spcAft>
                          <a:spcPts val="0"/>
                        </a:spcAft>
                      </a:pPr>
                      <a:r>
                        <a:rPr lang="cs-CZ" sz="1400" dirty="0">
                          <a:effectLst/>
                          <a:latin typeface="Times New Roman" pitchFamily="18" charset="0"/>
                          <a:cs typeface="Times New Roman" pitchFamily="18" charset="0"/>
                        </a:rPr>
                        <a:t>Typická věková skupina</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13 – 15 let, 7. ročník</a:t>
                      </a:r>
                      <a:endParaRPr lang="cs-CZ" sz="1400" dirty="0">
                        <a:effectLst/>
                        <a:latin typeface="Times New Roman" pitchFamily="18" charset="0"/>
                        <a:ea typeface="Calibri"/>
                        <a:cs typeface="Times New Roman" pitchFamily="18" charset="0"/>
                      </a:endParaRPr>
                    </a:p>
                  </a:txBody>
                  <a:tcPr marL="8466" marR="8466" marT="8466" marB="8466" anchor="ctr"/>
                </a:tc>
              </a:tr>
            </a:tbl>
          </a:graphicData>
        </a:graphic>
      </p:graphicFrame>
      <p:sp>
        <p:nvSpPr>
          <p:cNvPr id="3" name="TextovéPole 2"/>
          <p:cNvSpPr txBox="1"/>
          <p:nvPr/>
        </p:nvSpPr>
        <p:spPr>
          <a:xfrm>
            <a:off x="518161" y="478331"/>
            <a:ext cx="8280920" cy="369332"/>
          </a:xfrm>
          <a:prstGeom prst="rect">
            <a:avLst/>
          </a:prstGeom>
          <a:noFill/>
        </p:spPr>
        <p:txBody>
          <a:bodyPr wrap="square" rtlCol="0">
            <a:spAutoFit/>
          </a:bodyPr>
          <a:lstStyle/>
          <a:p>
            <a:r>
              <a:rPr lang="cs-CZ" dirty="0">
                <a:latin typeface="Times New Roman" pitchFamily="18" charset="0"/>
                <a:cs typeface="Times New Roman" pitchFamily="18" charset="0"/>
              </a:rPr>
              <a:t>Identifikátor materiálu: III/2 Inovace a zkvalitnění výuky </a:t>
            </a:r>
            <a:r>
              <a:rPr lang="cs-CZ" dirty="0" smtClean="0">
                <a:latin typeface="Times New Roman" pitchFamily="18" charset="0"/>
                <a:cs typeface="Times New Roman" pitchFamily="18" charset="0"/>
              </a:rPr>
              <a:t>prostřednictvím  </a:t>
            </a:r>
            <a:r>
              <a:rPr lang="cs-CZ" dirty="0">
                <a:latin typeface="Times New Roman" pitchFamily="18" charset="0"/>
                <a:cs typeface="Times New Roman" pitchFamily="18" charset="0"/>
              </a:rPr>
              <a:t>ICT, </a:t>
            </a:r>
            <a:r>
              <a:rPr lang="cs-CZ" dirty="0" smtClean="0">
                <a:latin typeface="Times New Roman" pitchFamily="18" charset="0"/>
                <a:cs typeface="Times New Roman" pitchFamily="18" charset="0"/>
              </a:rPr>
              <a:t>04</a:t>
            </a:r>
            <a:endParaRPr lang="cs-CZ" dirty="0">
              <a:latin typeface="Times New Roman" pitchFamily="18" charset="0"/>
              <a:cs typeface="Times New Roman" pitchFamily="18" charset="0"/>
            </a:endParaRPr>
          </a:p>
        </p:txBody>
      </p:sp>
    </p:spTree>
    <p:extLst>
      <p:ext uri="{BB962C8B-B14F-4D97-AF65-F5344CB8AC3E}">
        <p14:creationId xmlns:p14="http://schemas.microsoft.com/office/powerpoint/2010/main" xmlns="" val="25327908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88640"/>
            <a:ext cx="8229600" cy="6336704"/>
          </a:xfrm>
          <a:solidFill>
            <a:schemeClr val="accent2">
              <a:lumMod val="60000"/>
              <a:lumOff val="40000"/>
            </a:schemeClr>
          </a:solidFill>
          <a:ln>
            <a:noFill/>
          </a:ln>
          <a:effectLst>
            <a:glow rad="228600">
              <a:schemeClr val="accent5">
                <a:satMod val="175000"/>
                <a:alpha val="40000"/>
              </a:schemeClr>
            </a:glow>
          </a:effectLst>
          <a:scene3d>
            <a:camera prst="orthographicFront">
              <a:rot lat="0" lon="0" rev="0"/>
            </a:camera>
            <a:lightRig rig="contrasting" dir="t">
              <a:rot lat="0" lon="0" rev="7800000"/>
            </a:lightRig>
          </a:scene3d>
          <a:sp3d>
            <a:bevelT w="139700" h="139700"/>
          </a:sp3d>
        </p:spPr>
        <p:txBody>
          <a:bodyPr>
            <a:noAutofit/>
          </a:bodyPr>
          <a:lstStyle/>
          <a:p>
            <a:r>
              <a:rPr lang="cs-CZ" sz="8800" b="1" dirty="0" smtClean="0">
                <a:effectLst>
                  <a:outerShdw blurRad="38100" dist="38100" dir="2700000" algn="tl">
                    <a:srgbClr val="000000">
                      <a:alpha val="43137"/>
                    </a:srgbClr>
                  </a:outerShdw>
                </a:effectLst>
              </a:rPr>
              <a:t>Svatý Václav</a:t>
            </a:r>
            <a:endParaRPr lang="cs-CZ" sz="88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467544" y="476672"/>
            <a:ext cx="8424936" cy="5078313"/>
          </a:xfrm>
          <a:prstGeom prst="rect">
            <a:avLst/>
          </a:prstGeom>
          <a:noFill/>
        </p:spPr>
        <p:txBody>
          <a:bodyPr wrap="square" rtlCol="0">
            <a:spAutoFit/>
          </a:bodyPr>
          <a:lstStyle/>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a:p>
        </p:txBody>
      </p:sp>
      <p:pic>
        <p:nvPicPr>
          <p:cNvPr id="8194" name="Picture 2" descr="File:Wenzeslaus by Peter Parler.JPG">
            <a:hlinkClick r:id="rId2"/>
          </p:cNvPr>
          <p:cNvPicPr>
            <a:picLocks noChangeAspect="1" noChangeArrowheads="1"/>
          </p:cNvPicPr>
          <p:nvPr/>
        </p:nvPicPr>
        <p:blipFill>
          <a:blip r:embed="rId3" cstate="print"/>
          <a:srcRect/>
          <a:stretch>
            <a:fillRect/>
          </a:stretch>
        </p:blipFill>
        <p:spPr bwMode="auto">
          <a:xfrm>
            <a:off x="4065922" y="332656"/>
            <a:ext cx="4464496" cy="6408712"/>
          </a:xfrm>
          <a:prstGeom prst="rect">
            <a:avLst/>
          </a:prstGeom>
          <a:noFill/>
          <a:effectLst>
            <a:glow rad="228600">
              <a:schemeClr val="accent5">
                <a:satMod val="175000"/>
                <a:alpha val="40000"/>
              </a:schemeClr>
            </a:glow>
          </a:effectLst>
        </p:spPr>
      </p:pic>
      <p:sp>
        <p:nvSpPr>
          <p:cNvPr id="4" name="TextovéPole 3"/>
          <p:cNvSpPr txBox="1"/>
          <p:nvPr/>
        </p:nvSpPr>
        <p:spPr>
          <a:xfrm>
            <a:off x="179512" y="332656"/>
            <a:ext cx="3672408" cy="6401753"/>
          </a:xfrm>
          <a:prstGeom prst="rect">
            <a:avLst/>
          </a:prstGeom>
          <a:solidFill>
            <a:schemeClr val="accent2">
              <a:lumMod val="60000"/>
              <a:lumOff val="40000"/>
            </a:schemeClr>
          </a:solidFill>
          <a:effectLst>
            <a:glow rad="228600">
              <a:schemeClr val="accent5">
                <a:satMod val="175000"/>
                <a:alpha val="40000"/>
              </a:schemeClr>
            </a:glow>
          </a:effectLst>
        </p:spPr>
        <p:txBody>
          <a:bodyPr wrap="square" rtlCol="0">
            <a:spAutoFit/>
          </a:bodyPr>
          <a:lstStyle/>
          <a:p>
            <a:endParaRPr lang="cs-CZ" dirty="0" smtClean="0"/>
          </a:p>
          <a:p>
            <a:r>
              <a:rPr lang="cs-CZ" sz="2800" b="1" dirty="0" smtClean="0"/>
              <a:t>Sv. Václav</a:t>
            </a:r>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p:txBody>
      </p:sp>
      <p:sp>
        <p:nvSpPr>
          <p:cNvPr id="5" name="Rectangle 6"/>
          <p:cNvSpPr>
            <a:spLocks noChangeArrowheads="1"/>
          </p:cNvSpPr>
          <p:nvPr/>
        </p:nvSpPr>
        <p:spPr bwMode="auto">
          <a:xfrm>
            <a:off x="4067944" y="332656"/>
            <a:ext cx="288032" cy="287337"/>
          </a:xfrm>
          <a:prstGeom prst="rect">
            <a:avLst/>
          </a:prstGeom>
          <a:solidFill>
            <a:schemeClr val="accent1"/>
          </a:solidFill>
          <a:ln w="9525">
            <a:solidFill>
              <a:schemeClr val="tx1"/>
            </a:solidFill>
            <a:miter lim="800000"/>
            <a:headEnd/>
            <a:tailEnd/>
          </a:ln>
          <a:effectLst/>
        </p:spPr>
        <p:txBody>
          <a:bodyPr wrap="none" anchor="ctr"/>
          <a:lstStyle/>
          <a:p>
            <a:pPr algn="ctr"/>
            <a:r>
              <a:rPr lang="cs-CZ" dirty="0" smtClean="0"/>
              <a:t>1</a:t>
            </a:r>
            <a:endParaRPr lang="cs-CZ"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1080120"/>
          </a:xfrm>
          <a:solidFill>
            <a:schemeClr val="accent2">
              <a:lumMod val="40000"/>
              <a:lumOff val="60000"/>
            </a:schemeClr>
          </a:solidFill>
          <a:effectLst>
            <a:glow rad="228600">
              <a:schemeClr val="accent5">
                <a:satMod val="175000"/>
                <a:alpha val="40000"/>
              </a:schemeClr>
            </a:glow>
          </a:effectLst>
        </p:spPr>
        <p:txBody>
          <a:bodyPr/>
          <a:lstStyle/>
          <a:p>
            <a:r>
              <a:rPr lang="cs-CZ" b="1" dirty="0" smtClean="0"/>
              <a:t>Rodokmen</a:t>
            </a:r>
            <a:endParaRPr lang="cs-CZ" b="1" dirty="0"/>
          </a:p>
        </p:txBody>
      </p:sp>
      <p:sp>
        <p:nvSpPr>
          <p:cNvPr id="3" name="Zástupný symbol pro obsah 2"/>
          <p:cNvSpPr>
            <a:spLocks noGrp="1"/>
          </p:cNvSpPr>
          <p:nvPr>
            <p:ph idx="1"/>
          </p:nvPr>
        </p:nvSpPr>
        <p:spPr>
          <a:xfrm>
            <a:off x="611560" y="1412776"/>
            <a:ext cx="8229600" cy="4896544"/>
          </a:xfrm>
          <a:solidFill>
            <a:schemeClr val="accent2">
              <a:lumMod val="40000"/>
              <a:lumOff val="60000"/>
            </a:schemeClr>
          </a:solidFill>
          <a:effectLst>
            <a:glow rad="228600">
              <a:schemeClr val="accent5">
                <a:satMod val="175000"/>
                <a:alpha val="40000"/>
              </a:schemeClr>
            </a:glow>
          </a:effectLst>
        </p:spPr>
        <p:txBody>
          <a:bodyPr/>
          <a:lstStyle/>
          <a:p>
            <a:endParaRPr lang="cs-CZ" sz="3600" b="1" dirty="0" smtClean="0">
              <a:solidFill>
                <a:srgbClr val="FF0000"/>
              </a:solidFill>
            </a:endParaRPr>
          </a:p>
          <a:p>
            <a:pPr>
              <a:buNone/>
            </a:pPr>
            <a:endParaRPr lang="cs-CZ" b="1" dirty="0">
              <a:solidFill>
                <a:srgbClr val="FF0000"/>
              </a:solidFill>
            </a:endParaRPr>
          </a:p>
        </p:txBody>
      </p:sp>
      <p:sp>
        <p:nvSpPr>
          <p:cNvPr id="4" name="Zaoblený obdélník 3"/>
          <p:cNvSpPr/>
          <p:nvPr/>
        </p:nvSpPr>
        <p:spPr>
          <a:xfrm>
            <a:off x="683568" y="1772816"/>
            <a:ext cx="1562472" cy="914400"/>
          </a:xfrm>
          <a:prstGeom prst="roundRect">
            <a:avLst/>
          </a:prstGeom>
          <a:solidFill>
            <a:srgbClr val="77D9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lumMod val="95000"/>
                    <a:lumOff val="5000"/>
                  </a:schemeClr>
                </a:solidFill>
              </a:rPr>
              <a:t>LUDMILA</a:t>
            </a:r>
            <a:endParaRPr lang="cs-CZ" b="1" dirty="0">
              <a:solidFill>
                <a:schemeClr val="tx1">
                  <a:lumMod val="95000"/>
                  <a:lumOff val="5000"/>
                </a:schemeClr>
              </a:solidFill>
            </a:endParaRPr>
          </a:p>
        </p:txBody>
      </p:sp>
      <p:sp>
        <p:nvSpPr>
          <p:cNvPr id="5" name="Zaoblený obdélník 4"/>
          <p:cNvSpPr/>
          <p:nvPr/>
        </p:nvSpPr>
        <p:spPr>
          <a:xfrm>
            <a:off x="3419872" y="1772816"/>
            <a:ext cx="1562472" cy="914400"/>
          </a:xfrm>
          <a:prstGeom prst="roundRect">
            <a:avLst/>
          </a:prstGeom>
          <a:solidFill>
            <a:srgbClr val="77D9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lumMod val="95000"/>
                    <a:lumOff val="5000"/>
                  </a:schemeClr>
                </a:solidFill>
              </a:rPr>
              <a:t>BOŘIVOJ</a:t>
            </a:r>
            <a:endParaRPr lang="cs-CZ" b="1" dirty="0">
              <a:solidFill>
                <a:schemeClr val="tx1">
                  <a:lumMod val="95000"/>
                  <a:lumOff val="5000"/>
                </a:schemeClr>
              </a:solidFill>
            </a:endParaRPr>
          </a:p>
        </p:txBody>
      </p:sp>
      <p:sp>
        <p:nvSpPr>
          <p:cNvPr id="6" name="Zaoblený obdélník 5"/>
          <p:cNvSpPr/>
          <p:nvPr/>
        </p:nvSpPr>
        <p:spPr>
          <a:xfrm>
            <a:off x="5220072" y="3284984"/>
            <a:ext cx="1562472" cy="914400"/>
          </a:xfrm>
          <a:prstGeom prst="roundRect">
            <a:avLst/>
          </a:prstGeom>
          <a:solidFill>
            <a:srgbClr val="77D9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lumMod val="95000"/>
                    <a:lumOff val="5000"/>
                  </a:schemeClr>
                </a:solidFill>
              </a:rPr>
              <a:t>DRAHOMÍRA</a:t>
            </a:r>
            <a:endParaRPr lang="cs-CZ" b="1" dirty="0">
              <a:solidFill>
                <a:schemeClr val="tx1">
                  <a:lumMod val="95000"/>
                  <a:lumOff val="5000"/>
                </a:schemeClr>
              </a:solidFill>
            </a:endParaRPr>
          </a:p>
        </p:txBody>
      </p:sp>
      <p:sp>
        <p:nvSpPr>
          <p:cNvPr id="7" name="Zaoblený obdélník 6"/>
          <p:cNvSpPr/>
          <p:nvPr/>
        </p:nvSpPr>
        <p:spPr>
          <a:xfrm>
            <a:off x="2699792" y="3284984"/>
            <a:ext cx="1562472" cy="914400"/>
          </a:xfrm>
          <a:prstGeom prst="roundRect">
            <a:avLst/>
          </a:prstGeom>
          <a:solidFill>
            <a:srgbClr val="77D9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lumMod val="95000"/>
                    <a:lumOff val="5000"/>
                  </a:schemeClr>
                </a:solidFill>
              </a:rPr>
              <a:t>VRATISLAV</a:t>
            </a:r>
            <a:endParaRPr lang="cs-CZ" b="1" dirty="0">
              <a:solidFill>
                <a:schemeClr val="tx1">
                  <a:lumMod val="95000"/>
                  <a:lumOff val="5000"/>
                </a:schemeClr>
              </a:solidFill>
            </a:endParaRPr>
          </a:p>
        </p:txBody>
      </p:sp>
      <p:sp>
        <p:nvSpPr>
          <p:cNvPr id="9" name="Zaoblený obdélník 8"/>
          <p:cNvSpPr/>
          <p:nvPr/>
        </p:nvSpPr>
        <p:spPr>
          <a:xfrm>
            <a:off x="6372200" y="4581128"/>
            <a:ext cx="1562472" cy="914400"/>
          </a:xfrm>
          <a:prstGeom prst="roundRect">
            <a:avLst/>
          </a:prstGeom>
          <a:solidFill>
            <a:srgbClr val="77D9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lumMod val="95000"/>
                    <a:lumOff val="5000"/>
                  </a:schemeClr>
                </a:solidFill>
              </a:rPr>
              <a:t>VÁCLAV A BOLESLAV</a:t>
            </a:r>
            <a:endParaRPr lang="cs-CZ" b="1" dirty="0">
              <a:solidFill>
                <a:schemeClr val="tx1">
                  <a:lumMod val="95000"/>
                  <a:lumOff val="5000"/>
                </a:schemeClr>
              </a:solidFill>
            </a:endParaRPr>
          </a:p>
        </p:txBody>
      </p:sp>
      <p:cxnSp>
        <p:nvCxnSpPr>
          <p:cNvPr id="11" name="Pravoúhlá spojovací čára 10"/>
          <p:cNvCxnSpPr/>
          <p:nvPr/>
        </p:nvCxnSpPr>
        <p:spPr>
          <a:xfrm>
            <a:off x="1907704" y="2708920"/>
            <a:ext cx="914400" cy="914400"/>
          </a:xfrm>
          <a:prstGeom prst="bentConnector3">
            <a:avLst>
              <a:gd name="adj1" fmla="val 35046"/>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Pravoúhlá spojovací čára 12"/>
          <p:cNvCxnSpPr/>
          <p:nvPr/>
        </p:nvCxnSpPr>
        <p:spPr>
          <a:xfrm>
            <a:off x="6660232" y="3861048"/>
            <a:ext cx="914400" cy="914400"/>
          </a:xfrm>
          <a:prstGeom prst="bentConnector3">
            <a:avLst/>
          </a:prstGeom>
        </p:spPr>
        <p:style>
          <a:lnRef idx="1">
            <a:schemeClr val="accent1"/>
          </a:lnRef>
          <a:fillRef idx="0">
            <a:schemeClr val="accent1"/>
          </a:fillRef>
          <a:effectRef idx="0">
            <a:schemeClr val="accent1"/>
          </a:effectRef>
          <a:fontRef idx="minor">
            <a:schemeClr val="tx1"/>
          </a:fontRef>
        </p:style>
      </p:cxnSp>
      <p:sp>
        <p:nvSpPr>
          <p:cNvPr id="14" name="Elipsa 13"/>
          <p:cNvSpPr/>
          <p:nvPr/>
        </p:nvSpPr>
        <p:spPr>
          <a:xfrm>
            <a:off x="2555776" y="1916832"/>
            <a:ext cx="554360" cy="50405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lumMod val="95000"/>
                    <a:lumOff val="5000"/>
                  </a:schemeClr>
                </a:solidFill>
              </a:rPr>
              <a:t>+</a:t>
            </a:r>
            <a:endParaRPr lang="cs-CZ" dirty="0">
              <a:solidFill>
                <a:schemeClr val="tx1">
                  <a:lumMod val="95000"/>
                  <a:lumOff val="5000"/>
                </a:schemeClr>
              </a:solidFill>
            </a:endParaRPr>
          </a:p>
        </p:txBody>
      </p:sp>
      <p:sp>
        <p:nvSpPr>
          <p:cNvPr id="15" name="Elipsa 14"/>
          <p:cNvSpPr/>
          <p:nvPr/>
        </p:nvSpPr>
        <p:spPr>
          <a:xfrm>
            <a:off x="4427984" y="3429000"/>
            <a:ext cx="554360" cy="50405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lumMod val="95000"/>
                    <a:lumOff val="5000"/>
                  </a:schemeClr>
                </a:solidFill>
              </a:rPr>
              <a:t>+</a:t>
            </a:r>
            <a:endParaRPr lang="cs-CZ" dirty="0">
              <a:solidFill>
                <a:schemeClr val="tx1">
                  <a:lumMod val="95000"/>
                  <a:lumOff val="5000"/>
                </a:schemeClr>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95536" y="332656"/>
            <a:ext cx="8136904" cy="6217087"/>
          </a:xfrm>
          <a:prstGeom prst="rect">
            <a:avLst/>
          </a:prstGeom>
          <a:solidFill>
            <a:schemeClr val="accent2">
              <a:lumMod val="40000"/>
              <a:lumOff val="60000"/>
            </a:schemeClr>
          </a:solidFill>
        </p:spPr>
        <p:txBody>
          <a:bodyPr wrap="square" rtlCol="0">
            <a:spAutoFit/>
          </a:bodyPr>
          <a:lstStyle/>
          <a:p>
            <a:endParaRPr lang="cs-CZ" b="1" dirty="0" smtClean="0"/>
          </a:p>
          <a:p>
            <a:r>
              <a:rPr lang="cs-CZ" sz="2000" b="1" dirty="0" smtClean="0"/>
              <a:t>Odpověz na otázky, ovál se správnou odpovědí bude měnit barvy:</a:t>
            </a:r>
          </a:p>
          <a:p>
            <a:r>
              <a:rPr lang="cs-CZ" dirty="0" smtClean="0"/>
              <a:t>Ludmila byla Václavova:</a:t>
            </a:r>
          </a:p>
          <a:p>
            <a:endParaRPr lang="cs-CZ" dirty="0" smtClean="0"/>
          </a:p>
          <a:p>
            <a:endParaRPr lang="cs-CZ" dirty="0" smtClean="0"/>
          </a:p>
          <a:p>
            <a:endParaRPr lang="cs-CZ" dirty="0" smtClean="0"/>
          </a:p>
          <a:p>
            <a:endParaRPr lang="cs-CZ" dirty="0" smtClean="0"/>
          </a:p>
          <a:p>
            <a:endParaRPr lang="cs-CZ" dirty="0" smtClean="0"/>
          </a:p>
          <a:p>
            <a:endParaRPr lang="cs-CZ" dirty="0" smtClean="0"/>
          </a:p>
          <a:p>
            <a:r>
              <a:rPr lang="cs-CZ" dirty="0" smtClean="0"/>
              <a:t>Drahomíra byla Václavova:</a:t>
            </a:r>
          </a:p>
          <a:p>
            <a:endParaRPr lang="cs-CZ" dirty="0" smtClean="0"/>
          </a:p>
          <a:p>
            <a:endParaRPr lang="cs-CZ" dirty="0" smtClean="0"/>
          </a:p>
          <a:p>
            <a:endParaRPr lang="cs-CZ" dirty="0" smtClean="0"/>
          </a:p>
          <a:p>
            <a:endParaRPr lang="cs-CZ" dirty="0" smtClean="0"/>
          </a:p>
          <a:p>
            <a:endParaRPr lang="cs-CZ" dirty="0" smtClean="0"/>
          </a:p>
          <a:p>
            <a:endParaRPr lang="cs-CZ" dirty="0" smtClean="0"/>
          </a:p>
          <a:p>
            <a:r>
              <a:rPr lang="cs-CZ" dirty="0" smtClean="0"/>
              <a:t>Boleslav byl Václavův:</a:t>
            </a:r>
          </a:p>
          <a:p>
            <a:endParaRPr lang="cs-CZ" dirty="0" smtClean="0"/>
          </a:p>
          <a:p>
            <a:endParaRPr lang="cs-CZ" dirty="0" smtClean="0"/>
          </a:p>
          <a:p>
            <a:endParaRPr lang="cs-CZ" dirty="0" smtClean="0"/>
          </a:p>
          <a:p>
            <a:endParaRPr lang="cs-CZ" dirty="0" smtClean="0"/>
          </a:p>
          <a:p>
            <a:endParaRPr lang="cs-CZ" dirty="0" smtClean="0"/>
          </a:p>
        </p:txBody>
      </p:sp>
      <p:sp>
        <p:nvSpPr>
          <p:cNvPr id="5" name="Elipsa 4"/>
          <p:cNvSpPr/>
          <p:nvPr/>
        </p:nvSpPr>
        <p:spPr>
          <a:xfrm>
            <a:off x="539552" y="1412776"/>
            <a:ext cx="2160240" cy="1346448"/>
          </a:xfrm>
          <a:prstGeom prst="ellipse">
            <a:avLst/>
          </a:prstGeom>
          <a:solidFill>
            <a:srgbClr val="77D9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lumMod val="95000"/>
                    <a:lumOff val="5000"/>
                  </a:schemeClr>
                </a:solidFill>
              </a:rPr>
              <a:t>sestřenice</a:t>
            </a:r>
            <a:endParaRPr lang="cs-CZ" dirty="0">
              <a:solidFill>
                <a:schemeClr val="tx1">
                  <a:lumMod val="95000"/>
                  <a:lumOff val="5000"/>
                </a:schemeClr>
              </a:solidFill>
            </a:endParaRPr>
          </a:p>
        </p:txBody>
      </p:sp>
      <p:sp>
        <p:nvSpPr>
          <p:cNvPr id="12" name="Elipsa 11"/>
          <p:cNvSpPr/>
          <p:nvPr/>
        </p:nvSpPr>
        <p:spPr>
          <a:xfrm>
            <a:off x="3347864" y="3212976"/>
            <a:ext cx="2160240" cy="1346448"/>
          </a:xfrm>
          <a:prstGeom prst="ellipse">
            <a:avLst/>
          </a:prstGeom>
          <a:solidFill>
            <a:srgbClr val="77D9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lumMod val="95000"/>
                    <a:lumOff val="5000"/>
                  </a:schemeClr>
                </a:solidFill>
              </a:rPr>
              <a:t>sestra</a:t>
            </a:r>
            <a:endParaRPr lang="cs-CZ" dirty="0">
              <a:solidFill>
                <a:schemeClr val="tx1">
                  <a:lumMod val="95000"/>
                  <a:lumOff val="5000"/>
                </a:schemeClr>
              </a:solidFill>
            </a:endParaRPr>
          </a:p>
        </p:txBody>
      </p:sp>
      <p:sp>
        <p:nvSpPr>
          <p:cNvPr id="13" name="Elipsa 12"/>
          <p:cNvSpPr/>
          <p:nvPr/>
        </p:nvSpPr>
        <p:spPr>
          <a:xfrm>
            <a:off x="6156176" y="1484784"/>
            <a:ext cx="2160240" cy="1346448"/>
          </a:xfrm>
          <a:prstGeom prst="ellipse">
            <a:avLst/>
          </a:prstGeom>
          <a:solidFill>
            <a:srgbClr val="77D9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lumMod val="95000"/>
                    <a:lumOff val="5000"/>
                  </a:schemeClr>
                </a:solidFill>
              </a:rPr>
              <a:t>teta</a:t>
            </a:r>
            <a:endParaRPr lang="cs-CZ" dirty="0">
              <a:solidFill>
                <a:schemeClr val="tx1">
                  <a:lumMod val="95000"/>
                  <a:lumOff val="5000"/>
                </a:schemeClr>
              </a:solidFill>
            </a:endParaRPr>
          </a:p>
        </p:txBody>
      </p:sp>
      <p:sp>
        <p:nvSpPr>
          <p:cNvPr id="14" name="Elipsa 13"/>
          <p:cNvSpPr/>
          <p:nvPr/>
        </p:nvSpPr>
        <p:spPr>
          <a:xfrm>
            <a:off x="611560" y="3140968"/>
            <a:ext cx="2160240" cy="1346448"/>
          </a:xfrm>
          <a:prstGeom prst="ellipse">
            <a:avLst/>
          </a:prstGeom>
          <a:solidFill>
            <a:srgbClr val="77D9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lumMod val="95000"/>
                    <a:lumOff val="5000"/>
                  </a:schemeClr>
                </a:solidFill>
              </a:rPr>
              <a:t>matka</a:t>
            </a:r>
            <a:endParaRPr lang="cs-CZ" dirty="0">
              <a:solidFill>
                <a:schemeClr val="tx1">
                  <a:lumMod val="95000"/>
                  <a:lumOff val="5000"/>
                </a:schemeClr>
              </a:solidFill>
            </a:endParaRPr>
          </a:p>
        </p:txBody>
      </p:sp>
      <p:sp>
        <p:nvSpPr>
          <p:cNvPr id="15" name="Elipsa 14"/>
          <p:cNvSpPr/>
          <p:nvPr/>
        </p:nvSpPr>
        <p:spPr>
          <a:xfrm>
            <a:off x="3491880" y="1484784"/>
            <a:ext cx="2160240" cy="1346448"/>
          </a:xfrm>
          <a:prstGeom prst="ellipse">
            <a:avLst/>
          </a:prstGeom>
          <a:solidFill>
            <a:srgbClr val="77D9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lumMod val="95000"/>
                    <a:lumOff val="5000"/>
                  </a:schemeClr>
                </a:solidFill>
              </a:rPr>
              <a:t>babička</a:t>
            </a:r>
            <a:endParaRPr lang="cs-CZ" dirty="0">
              <a:solidFill>
                <a:schemeClr val="tx1">
                  <a:lumMod val="95000"/>
                  <a:lumOff val="5000"/>
                </a:schemeClr>
              </a:solidFill>
            </a:endParaRPr>
          </a:p>
        </p:txBody>
      </p:sp>
      <p:sp>
        <p:nvSpPr>
          <p:cNvPr id="16" name="Elipsa 15"/>
          <p:cNvSpPr/>
          <p:nvPr/>
        </p:nvSpPr>
        <p:spPr>
          <a:xfrm>
            <a:off x="6084168" y="3212976"/>
            <a:ext cx="2160240" cy="1346448"/>
          </a:xfrm>
          <a:prstGeom prst="ellipse">
            <a:avLst/>
          </a:prstGeom>
          <a:solidFill>
            <a:srgbClr val="77D9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lumMod val="95000"/>
                    <a:lumOff val="5000"/>
                  </a:schemeClr>
                </a:solidFill>
              </a:rPr>
              <a:t>manželka</a:t>
            </a:r>
            <a:endParaRPr lang="cs-CZ" dirty="0">
              <a:solidFill>
                <a:schemeClr val="tx1">
                  <a:lumMod val="95000"/>
                  <a:lumOff val="5000"/>
                </a:schemeClr>
              </a:solidFill>
            </a:endParaRPr>
          </a:p>
        </p:txBody>
      </p:sp>
      <p:sp>
        <p:nvSpPr>
          <p:cNvPr id="17" name="Elipsa 16"/>
          <p:cNvSpPr/>
          <p:nvPr/>
        </p:nvSpPr>
        <p:spPr>
          <a:xfrm>
            <a:off x="755576" y="5157192"/>
            <a:ext cx="2160240" cy="1346448"/>
          </a:xfrm>
          <a:prstGeom prst="ellipse">
            <a:avLst/>
          </a:prstGeom>
          <a:solidFill>
            <a:srgbClr val="77D9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lumMod val="95000"/>
                    <a:lumOff val="5000"/>
                  </a:schemeClr>
                </a:solidFill>
              </a:rPr>
              <a:t>strýc</a:t>
            </a:r>
            <a:endParaRPr lang="cs-CZ" dirty="0">
              <a:solidFill>
                <a:schemeClr val="tx1">
                  <a:lumMod val="95000"/>
                  <a:lumOff val="5000"/>
                </a:schemeClr>
              </a:solidFill>
            </a:endParaRPr>
          </a:p>
        </p:txBody>
      </p:sp>
      <p:sp>
        <p:nvSpPr>
          <p:cNvPr id="18" name="Elipsa 17"/>
          <p:cNvSpPr/>
          <p:nvPr/>
        </p:nvSpPr>
        <p:spPr>
          <a:xfrm>
            <a:off x="3563888" y="5013176"/>
            <a:ext cx="2160240" cy="1346448"/>
          </a:xfrm>
          <a:prstGeom prst="ellipse">
            <a:avLst/>
          </a:prstGeom>
          <a:solidFill>
            <a:srgbClr val="77D9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lumMod val="95000"/>
                    <a:lumOff val="5000"/>
                  </a:schemeClr>
                </a:solidFill>
              </a:rPr>
              <a:t>otec</a:t>
            </a:r>
            <a:endParaRPr lang="cs-CZ" dirty="0">
              <a:solidFill>
                <a:schemeClr val="tx1">
                  <a:lumMod val="95000"/>
                  <a:lumOff val="5000"/>
                </a:schemeClr>
              </a:solidFill>
            </a:endParaRPr>
          </a:p>
        </p:txBody>
      </p:sp>
      <p:sp>
        <p:nvSpPr>
          <p:cNvPr id="19" name="Elipsa 18"/>
          <p:cNvSpPr/>
          <p:nvPr/>
        </p:nvSpPr>
        <p:spPr>
          <a:xfrm>
            <a:off x="6228184" y="5013176"/>
            <a:ext cx="2160240" cy="1346448"/>
          </a:xfrm>
          <a:prstGeom prst="ellipse">
            <a:avLst/>
          </a:prstGeom>
          <a:solidFill>
            <a:srgbClr val="77D9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lumMod val="95000"/>
                    <a:lumOff val="5000"/>
                  </a:schemeClr>
                </a:solidFill>
              </a:rPr>
              <a:t>bratr</a:t>
            </a:r>
            <a:endParaRPr lang="cs-CZ" dirty="0">
              <a:solidFill>
                <a:schemeClr val="tx1">
                  <a:lumMod val="95000"/>
                  <a:lumOff val="5000"/>
                </a:schemeClr>
              </a:solidFill>
            </a:endParaRPr>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2" presetClass="exit" presetSubtype="4" fill="hold" grpId="0" nodeType="clickEffect">
                                  <p:stCondLst>
                                    <p:cond delay="0"/>
                                  </p:stCondLst>
                                  <p:childTnLst>
                                    <p:animEffect transition="out" filter="wipe(down)">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22" presetClass="emph" presetSubtype="0" fill="hold" grpId="0" nodeType="clickEffect">
                                  <p:stCondLst>
                                    <p:cond delay="0"/>
                                  </p:stCondLst>
                                  <p:childTnLst>
                                    <p:animClr clrSpc="hsl">
                                      <p:cBhvr override="childStyle">
                                        <p:cTn id="12" dur="500" fill="hold"/>
                                        <p:tgtEl>
                                          <p:spTgt spid="15"/>
                                        </p:tgtEl>
                                        <p:attrNameLst>
                                          <p:attrName>style.color</p:attrName>
                                        </p:attrNameLst>
                                      </p:cBhvr>
                                      <p:by>
                                        <p:hsl h="-7200000" s="0" l="0"/>
                                      </p:by>
                                    </p:animClr>
                                    <p:animClr clrSpc="hsl">
                                      <p:cBhvr>
                                        <p:cTn id="13" dur="500" fill="hold"/>
                                        <p:tgtEl>
                                          <p:spTgt spid="15"/>
                                        </p:tgtEl>
                                        <p:attrNameLst>
                                          <p:attrName>fillcolor</p:attrName>
                                        </p:attrNameLst>
                                      </p:cBhvr>
                                      <p:by>
                                        <p:hsl h="-7200000" s="0" l="0"/>
                                      </p:by>
                                    </p:animClr>
                                    <p:animClr clrSpc="hsl">
                                      <p:cBhvr>
                                        <p:cTn id="14" dur="500" fill="hold"/>
                                        <p:tgtEl>
                                          <p:spTgt spid="15"/>
                                        </p:tgtEl>
                                        <p:attrNameLst>
                                          <p:attrName>stroke.color</p:attrName>
                                        </p:attrNameLst>
                                      </p:cBhvr>
                                      <p:by>
                                        <p:hsl h="-7200000" s="0" l="0"/>
                                      </p:by>
                                    </p:animClr>
                                    <p:set>
                                      <p:cBhvr>
                                        <p:cTn id="15" dur="500" fill="hold"/>
                                        <p:tgtEl>
                                          <p:spTgt spid="15"/>
                                        </p:tgtEl>
                                        <p:attrNameLst>
                                          <p:attrName>fill.type</p:attrName>
                                        </p:attrNameLst>
                                      </p:cBhvr>
                                      <p:to>
                                        <p:strVal val="solid"/>
                                      </p:to>
                                    </p:set>
                                  </p:childTnLst>
                                </p:cTn>
                              </p:par>
                            </p:childTnLst>
                          </p:cTn>
                        </p:par>
                      </p:childTnLst>
                    </p:cTn>
                  </p:par>
                </p:childTnLst>
              </p:cTn>
              <p:nextCondLst>
                <p:cond evt="onClick" delay="0">
                  <p:tgtEl>
                    <p:spTgt spid="15"/>
                  </p:tgtEl>
                </p:cond>
              </p:nextCondLst>
            </p:seq>
            <p:seq concurrent="1" nextAc="seek">
              <p:cTn id="16" restart="whenNotActive" fill="hold" evtFilter="cancelBubble" nodeType="interactiveSeq">
                <p:stCondLst>
                  <p:cond evt="onClick" delay="0">
                    <p:tgtEl>
                      <p:spTgt spid="13"/>
                    </p:tgtEl>
                  </p:cond>
                </p:stCondLst>
                <p:endSync evt="end" delay="0">
                  <p:rtn val="all"/>
                </p:endSync>
                <p:childTnLst>
                  <p:par>
                    <p:cTn id="17" fill="hold">
                      <p:stCondLst>
                        <p:cond delay="0"/>
                      </p:stCondLst>
                      <p:childTnLst>
                        <p:par>
                          <p:cTn id="18" fill="hold">
                            <p:stCondLst>
                              <p:cond delay="0"/>
                            </p:stCondLst>
                            <p:childTnLst>
                              <p:par>
                                <p:cTn id="19" presetID="22" presetClass="exit" presetSubtype="4" fill="hold" grpId="0" nodeType="clickEffect">
                                  <p:stCondLst>
                                    <p:cond delay="0"/>
                                  </p:stCondLst>
                                  <p:childTnLst>
                                    <p:animEffect transition="out" filter="wipe(down)">
                                      <p:cBhvr>
                                        <p:cTn id="20" dur="500"/>
                                        <p:tgtEl>
                                          <p:spTgt spid="13"/>
                                        </p:tgtEl>
                                      </p:cBhvr>
                                    </p:animEffect>
                                    <p:set>
                                      <p:cBhvr>
                                        <p:cTn id="21"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22" restart="whenNotActive" fill="hold" evtFilter="cancelBubble" nodeType="interactiveSeq">
                <p:stCondLst>
                  <p:cond evt="onClick" delay="0">
                    <p:tgtEl>
                      <p:spTgt spid="14"/>
                    </p:tgtEl>
                  </p:cond>
                </p:stCondLst>
                <p:endSync evt="end" delay="0">
                  <p:rtn val="all"/>
                </p:endSync>
                <p:childTnLst>
                  <p:par>
                    <p:cTn id="23" fill="hold">
                      <p:stCondLst>
                        <p:cond delay="0"/>
                      </p:stCondLst>
                      <p:childTnLst>
                        <p:par>
                          <p:cTn id="24" fill="hold">
                            <p:stCondLst>
                              <p:cond delay="0"/>
                            </p:stCondLst>
                            <p:childTnLst>
                              <p:par>
                                <p:cTn id="25" presetID="22" presetClass="emph" presetSubtype="0" fill="hold" grpId="0" nodeType="clickEffect">
                                  <p:stCondLst>
                                    <p:cond delay="0"/>
                                  </p:stCondLst>
                                  <p:childTnLst>
                                    <p:animClr clrSpc="hsl">
                                      <p:cBhvr override="childStyle">
                                        <p:cTn id="26" dur="500" fill="hold"/>
                                        <p:tgtEl>
                                          <p:spTgt spid="14"/>
                                        </p:tgtEl>
                                        <p:attrNameLst>
                                          <p:attrName>style.color</p:attrName>
                                        </p:attrNameLst>
                                      </p:cBhvr>
                                      <p:by>
                                        <p:hsl h="-7200000" s="0" l="0"/>
                                      </p:by>
                                    </p:animClr>
                                    <p:animClr clrSpc="hsl">
                                      <p:cBhvr>
                                        <p:cTn id="27" dur="500" fill="hold"/>
                                        <p:tgtEl>
                                          <p:spTgt spid="14"/>
                                        </p:tgtEl>
                                        <p:attrNameLst>
                                          <p:attrName>fillcolor</p:attrName>
                                        </p:attrNameLst>
                                      </p:cBhvr>
                                      <p:by>
                                        <p:hsl h="-7200000" s="0" l="0"/>
                                      </p:by>
                                    </p:animClr>
                                    <p:animClr clrSpc="hsl">
                                      <p:cBhvr>
                                        <p:cTn id="28" dur="500" fill="hold"/>
                                        <p:tgtEl>
                                          <p:spTgt spid="14"/>
                                        </p:tgtEl>
                                        <p:attrNameLst>
                                          <p:attrName>stroke.color</p:attrName>
                                        </p:attrNameLst>
                                      </p:cBhvr>
                                      <p:by>
                                        <p:hsl h="-7200000" s="0" l="0"/>
                                      </p:by>
                                    </p:animClr>
                                    <p:set>
                                      <p:cBhvr>
                                        <p:cTn id="29" dur="500" fill="hold"/>
                                        <p:tgtEl>
                                          <p:spTgt spid="14"/>
                                        </p:tgtEl>
                                        <p:attrNameLst>
                                          <p:attrName>fill.type</p:attrName>
                                        </p:attrNameLst>
                                      </p:cBhvr>
                                      <p:to>
                                        <p:strVal val="solid"/>
                                      </p:to>
                                    </p:set>
                                  </p:childTnLst>
                                </p:cTn>
                              </p:par>
                            </p:childTnLst>
                          </p:cTn>
                        </p:par>
                      </p:childTnLst>
                    </p:cTn>
                  </p:par>
                </p:childTnLst>
              </p:cTn>
              <p:nextCondLst>
                <p:cond evt="onClick" delay="0">
                  <p:tgtEl>
                    <p:spTgt spid="14"/>
                  </p:tgtEl>
                </p:cond>
              </p:nextCondLst>
            </p:seq>
            <p:seq concurrent="1" nextAc="seek">
              <p:cTn id="30" restart="whenNotActive" fill="hold" evtFilter="cancelBubble" nodeType="interactiveSeq">
                <p:stCondLst>
                  <p:cond evt="onClick" delay="0">
                    <p:tgtEl>
                      <p:spTgt spid="12"/>
                    </p:tgtEl>
                  </p:cond>
                </p:stCondLst>
                <p:endSync evt="end" delay="0">
                  <p:rtn val="all"/>
                </p:endSync>
                <p:childTnLst>
                  <p:par>
                    <p:cTn id="31" fill="hold">
                      <p:stCondLst>
                        <p:cond delay="0"/>
                      </p:stCondLst>
                      <p:childTnLst>
                        <p:par>
                          <p:cTn id="32" fill="hold">
                            <p:stCondLst>
                              <p:cond delay="0"/>
                            </p:stCondLst>
                            <p:childTnLst>
                              <p:par>
                                <p:cTn id="33" presetID="22" presetClass="exit" presetSubtype="4" fill="hold" grpId="0" nodeType="clickEffect">
                                  <p:stCondLst>
                                    <p:cond delay="0"/>
                                  </p:stCondLst>
                                  <p:childTnLst>
                                    <p:animEffect transition="out" filter="wipe(down)">
                                      <p:cBhvr>
                                        <p:cTn id="34" dur="500"/>
                                        <p:tgtEl>
                                          <p:spTgt spid="12"/>
                                        </p:tgtEl>
                                      </p:cBhvr>
                                    </p:animEffect>
                                    <p:set>
                                      <p:cBhvr>
                                        <p:cTn id="35"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36" restart="whenNotActive" fill="hold" evtFilter="cancelBubble" nodeType="interactiveSeq">
                <p:stCondLst>
                  <p:cond evt="onClick" delay="0">
                    <p:tgtEl>
                      <p:spTgt spid="16"/>
                    </p:tgtEl>
                  </p:cond>
                </p:stCondLst>
                <p:endSync evt="end" delay="0">
                  <p:rtn val="all"/>
                </p:endSync>
                <p:childTnLst>
                  <p:par>
                    <p:cTn id="37" fill="hold">
                      <p:stCondLst>
                        <p:cond delay="0"/>
                      </p:stCondLst>
                      <p:childTnLst>
                        <p:par>
                          <p:cTn id="38" fill="hold">
                            <p:stCondLst>
                              <p:cond delay="0"/>
                            </p:stCondLst>
                            <p:childTnLst>
                              <p:par>
                                <p:cTn id="39" presetID="22" presetClass="exit" presetSubtype="4" fill="hold" grpId="0" nodeType="clickEffect">
                                  <p:stCondLst>
                                    <p:cond delay="0"/>
                                  </p:stCondLst>
                                  <p:childTnLst>
                                    <p:animEffect transition="out" filter="wipe(down)">
                                      <p:cBhvr>
                                        <p:cTn id="40" dur="500"/>
                                        <p:tgtEl>
                                          <p:spTgt spid="16"/>
                                        </p:tgtEl>
                                      </p:cBhvr>
                                    </p:animEffect>
                                    <p:set>
                                      <p:cBhvr>
                                        <p:cTn id="41"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42" restart="whenNotActive" fill="hold" evtFilter="cancelBubble" nodeType="interactiveSeq">
                <p:stCondLst>
                  <p:cond evt="onClick" delay="0">
                    <p:tgtEl>
                      <p:spTgt spid="17"/>
                    </p:tgtEl>
                  </p:cond>
                </p:stCondLst>
                <p:endSync evt="end" delay="0">
                  <p:rtn val="all"/>
                </p:endSync>
                <p:childTnLst>
                  <p:par>
                    <p:cTn id="43" fill="hold">
                      <p:stCondLst>
                        <p:cond delay="0"/>
                      </p:stCondLst>
                      <p:childTnLst>
                        <p:par>
                          <p:cTn id="44" fill="hold">
                            <p:stCondLst>
                              <p:cond delay="0"/>
                            </p:stCondLst>
                            <p:childTnLst>
                              <p:par>
                                <p:cTn id="45" presetID="22" presetClass="exit" presetSubtype="4" fill="hold" grpId="0" nodeType="clickEffect">
                                  <p:stCondLst>
                                    <p:cond delay="0"/>
                                  </p:stCondLst>
                                  <p:childTnLst>
                                    <p:animEffect transition="out" filter="wipe(down)">
                                      <p:cBhvr>
                                        <p:cTn id="46" dur="500"/>
                                        <p:tgtEl>
                                          <p:spTgt spid="17"/>
                                        </p:tgtEl>
                                      </p:cBhvr>
                                    </p:animEffect>
                                    <p:set>
                                      <p:cBhvr>
                                        <p:cTn id="47"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48" restart="whenNotActive" fill="hold" evtFilter="cancelBubble" nodeType="interactiveSeq">
                <p:stCondLst>
                  <p:cond evt="onClick" delay="0">
                    <p:tgtEl>
                      <p:spTgt spid="18"/>
                    </p:tgtEl>
                  </p:cond>
                </p:stCondLst>
                <p:endSync evt="end" delay="0">
                  <p:rtn val="all"/>
                </p:endSync>
                <p:childTnLst>
                  <p:par>
                    <p:cTn id="49" fill="hold">
                      <p:stCondLst>
                        <p:cond delay="0"/>
                      </p:stCondLst>
                      <p:childTnLst>
                        <p:par>
                          <p:cTn id="50" fill="hold">
                            <p:stCondLst>
                              <p:cond delay="0"/>
                            </p:stCondLst>
                            <p:childTnLst>
                              <p:par>
                                <p:cTn id="51" presetID="22" presetClass="exit" presetSubtype="4" fill="hold" grpId="0" nodeType="clickEffect">
                                  <p:stCondLst>
                                    <p:cond delay="0"/>
                                  </p:stCondLst>
                                  <p:childTnLst>
                                    <p:animEffect transition="out" filter="wipe(down)">
                                      <p:cBhvr>
                                        <p:cTn id="52" dur="500"/>
                                        <p:tgtEl>
                                          <p:spTgt spid="18"/>
                                        </p:tgtEl>
                                      </p:cBhvr>
                                    </p:animEffect>
                                    <p:set>
                                      <p:cBhvr>
                                        <p:cTn id="53"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54" restart="whenNotActive" fill="hold" evtFilter="cancelBubble" nodeType="interactiveSeq">
                <p:stCondLst>
                  <p:cond evt="onClick" delay="0">
                    <p:tgtEl>
                      <p:spTgt spid="19"/>
                    </p:tgtEl>
                  </p:cond>
                </p:stCondLst>
                <p:endSync evt="end" delay="0">
                  <p:rtn val="all"/>
                </p:endSync>
                <p:childTnLst>
                  <p:par>
                    <p:cTn id="55" fill="hold">
                      <p:stCondLst>
                        <p:cond delay="0"/>
                      </p:stCondLst>
                      <p:childTnLst>
                        <p:par>
                          <p:cTn id="56" fill="hold">
                            <p:stCondLst>
                              <p:cond delay="0"/>
                            </p:stCondLst>
                            <p:childTnLst>
                              <p:par>
                                <p:cTn id="57" presetID="22" presetClass="emph" presetSubtype="0" fill="hold" grpId="0" nodeType="clickEffect">
                                  <p:stCondLst>
                                    <p:cond delay="0"/>
                                  </p:stCondLst>
                                  <p:childTnLst>
                                    <p:animClr clrSpc="hsl">
                                      <p:cBhvr override="childStyle">
                                        <p:cTn id="58" dur="500" fill="hold"/>
                                        <p:tgtEl>
                                          <p:spTgt spid="19"/>
                                        </p:tgtEl>
                                        <p:attrNameLst>
                                          <p:attrName>style.color</p:attrName>
                                        </p:attrNameLst>
                                      </p:cBhvr>
                                      <p:by>
                                        <p:hsl h="-7200000" s="0" l="0"/>
                                      </p:by>
                                    </p:animClr>
                                    <p:animClr clrSpc="hsl">
                                      <p:cBhvr>
                                        <p:cTn id="59" dur="500" fill="hold"/>
                                        <p:tgtEl>
                                          <p:spTgt spid="19"/>
                                        </p:tgtEl>
                                        <p:attrNameLst>
                                          <p:attrName>fillcolor</p:attrName>
                                        </p:attrNameLst>
                                      </p:cBhvr>
                                      <p:by>
                                        <p:hsl h="-7200000" s="0" l="0"/>
                                      </p:by>
                                    </p:animClr>
                                    <p:animClr clrSpc="hsl">
                                      <p:cBhvr>
                                        <p:cTn id="60" dur="500" fill="hold"/>
                                        <p:tgtEl>
                                          <p:spTgt spid="19"/>
                                        </p:tgtEl>
                                        <p:attrNameLst>
                                          <p:attrName>stroke.color</p:attrName>
                                        </p:attrNameLst>
                                      </p:cBhvr>
                                      <p:by>
                                        <p:hsl h="-7200000" s="0" l="0"/>
                                      </p:by>
                                    </p:animClr>
                                    <p:set>
                                      <p:cBhvr>
                                        <p:cTn id="61" dur="500" fill="hold"/>
                                        <p:tgtEl>
                                          <p:spTgt spid="19"/>
                                        </p:tgtEl>
                                        <p:attrNameLst>
                                          <p:attrName>fill.type</p:attrName>
                                        </p:attrNameLst>
                                      </p:cBhvr>
                                      <p:to>
                                        <p:strVal val="solid"/>
                                      </p:to>
                                    </p:set>
                                  </p:childTnLst>
                                </p:cTn>
                              </p:par>
                            </p:childTnLst>
                          </p:cTn>
                        </p:par>
                      </p:childTnLst>
                    </p:cTn>
                  </p:par>
                </p:childTnLst>
              </p:cTn>
              <p:nextCondLst>
                <p:cond evt="onClick" delay="0">
                  <p:tgtEl>
                    <p:spTgt spid="19"/>
                  </p:tgtEl>
                </p:cond>
              </p:nextCondLst>
            </p:seq>
          </p:childTnLst>
        </p:cTn>
      </p:par>
    </p:tnLst>
    <p:bldLst>
      <p:bldP spid="5" grpId="0" animBg="1"/>
      <p:bldP spid="12" grpId="0" animBg="1"/>
      <p:bldP spid="13" grpId="0" animBg="1"/>
      <p:bldP spid="14" grpId="0" animBg="1"/>
      <p:bldP spid="15" grpId="0" animBg="1"/>
      <p:bldP spid="16" grpId="0" animBg="1"/>
      <p:bldP spid="17" grpId="0" animBg="1"/>
      <p:bldP spid="18" grpId="0" animBg="1"/>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2">
              <a:lumMod val="40000"/>
              <a:lumOff val="60000"/>
            </a:schemeClr>
          </a:solidFill>
          <a:effectLst>
            <a:glow rad="228600">
              <a:schemeClr val="accent5">
                <a:satMod val="175000"/>
                <a:alpha val="40000"/>
              </a:schemeClr>
            </a:glow>
          </a:effectLst>
        </p:spPr>
        <p:txBody>
          <a:bodyPr/>
          <a:lstStyle/>
          <a:p>
            <a:r>
              <a:rPr lang="cs-CZ" b="1" dirty="0" smtClean="0"/>
              <a:t>Syn, vnuk a bratr</a:t>
            </a:r>
            <a:endParaRPr lang="cs-CZ" b="1" dirty="0"/>
          </a:p>
        </p:txBody>
      </p:sp>
      <p:sp>
        <p:nvSpPr>
          <p:cNvPr id="3" name="Zástupný symbol pro obsah 2"/>
          <p:cNvSpPr>
            <a:spLocks noGrp="1"/>
          </p:cNvSpPr>
          <p:nvPr>
            <p:ph idx="1"/>
          </p:nvPr>
        </p:nvSpPr>
        <p:spPr>
          <a:xfrm>
            <a:off x="395536" y="1700808"/>
            <a:ext cx="8229600" cy="4925144"/>
          </a:xfrm>
          <a:solidFill>
            <a:schemeClr val="accent2">
              <a:lumMod val="40000"/>
              <a:lumOff val="60000"/>
            </a:schemeClr>
          </a:solidFill>
          <a:effectLst>
            <a:glow rad="228600">
              <a:schemeClr val="accent5">
                <a:satMod val="175000"/>
                <a:alpha val="40000"/>
              </a:schemeClr>
            </a:glow>
          </a:effectLst>
        </p:spPr>
        <p:txBody>
          <a:bodyPr>
            <a:normAutofit/>
          </a:bodyPr>
          <a:lstStyle/>
          <a:p>
            <a:pPr algn="just"/>
            <a:r>
              <a:rPr lang="cs-CZ" sz="2400" dirty="0" smtClean="0"/>
              <a:t>Na základě výsledků předchozího cvičení doplň základní poznatky, které se týkají rodokmenu svatého Václava.(Své odpovědi zapiš skrytým perem):</a:t>
            </a:r>
          </a:p>
          <a:p>
            <a:pPr>
              <a:buNone/>
            </a:pPr>
            <a:endParaRPr lang="cs-CZ" dirty="0" smtClean="0"/>
          </a:p>
          <a:p>
            <a:r>
              <a:rPr lang="cs-CZ" dirty="0" smtClean="0"/>
              <a:t>Václav byl __________ sv. Ludmily. </a:t>
            </a:r>
          </a:p>
          <a:p>
            <a:r>
              <a:rPr lang="cs-CZ" dirty="0" smtClean="0"/>
              <a:t>Václav byl __________ Drahomíry a Vratislava.</a:t>
            </a:r>
          </a:p>
          <a:p>
            <a:r>
              <a:rPr lang="cs-CZ" dirty="0" smtClean="0"/>
              <a:t>Václav byl __________ Boleslava.</a:t>
            </a:r>
          </a:p>
          <a:p>
            <a:endParaRPr lang="cs-CZ" dirty="0" smtClean="0"/>
          </a:p>
          <a:p>
            <a:endParaRPr lang="cs-CZ"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2">
              <a:lumMod val="40000"/>
              <a:lumOff val="60000"/>
            </a:schemeClr>
          </a:solidFill>
          <a:effectLst>
            <a:glow rad="228600">
              <a:schemeClr val="accent5">
                <a:satMod val="175000"/>
                <a:alpha val="40000"/>
              </a:schemeClr>
            </a:glow>
          </a:effectLst>
        </p:spPr>
        <p:txBody>
          <a:bodyPr/>
          <a:lstStyle/>
          <a:p>
            <a:r>
              <a:rPr lang="cs-CZ" b="1" dirty="0" smtClean="0"/>
              <a:t>Svatý Václav</a:t>
            </a:r>
            <a:endParaRPr lang="cs-CZ" b="1" dirty="0"/>
          </a:p>
        </p:txBody>
      </p:sp>
      <p:sp>
        <p:nvSpPr>
          <p:cNvPr id="3" name="Zástupný symbol pro obsah 2"/>
          <p:cNvSpPr>
            <a:spLocks noGrp="1"/>
          </p:cNvSpPr>
          <p:nvPr>
            <p:ph idx="1"/>
          </p:nvPr>
        </p:nvSpPr>
        <p:spPr>
          <a:xfrm>
            <a:off x="395536" y="1700808"/>
            <a:ext cx="8229600" cy="4925144"/>
          </a:xfrm>
          <a:solidFill>
            <a:schemeClr val="accent2">
              <a:lumMod val="40000"/>
              <a:lumOff val="60000"/>
            </a:schemeClr>
          </a:solidFill>
          <a:effectLst>
            <a:glow rad="228600">
              <a:schemeClr val="accent5">
                <a:satMod val="175000"/>
                <a:alpha val="40000"/>
              </a:schemeClr>
            </a:glow>
          </a:effectLst>
        </p:spPr>
        <p:txBody>
          <a:bodyPr>
            <a:normAutofit lnSpcReduction="10000"/>
          </a:bodyPr>
          <a:lstStyle/>
          <a:p>
            <a:r>
              <a:rPr lang="cs-CZ" dirty="0" smtClean="0"/>
              <a:t>Kníže Václav byl moudrý a vzdělaný vladař, který se přikláněl k západní kultuře.</a:t>
            </a:r>
          </a:p>
          <a:p>
            <a:r>
              <a:rPr lang="cs-CZ" dirty="0" smtClean="0"/>
              <a:t>Kníže Václav žil v Praze.</a:t>
            </a:r>
          </a:p>
          <a:p>
            <a:r>
              <a:rPr lang="cs-CZ" dirty="0" smtClean="0"/>
              <a:t>Jeho bratr Boleslav žil ve Staré Boleslavi.</a:t>
            </a:r>
          </a:p>
          <a:p>
            <a:r>
              <a:rPr lang="cs-CZ" dirty="0" smtClean="0"/>
              <a:t>Svatý Václav byl přizván na slavnostní mši do Staré Boleslavi.</a:t>
            </a:r>
          </a:p>
          <a:p>
            <a:r>
              <a:rPr lang="cs-CZ" dirty="0" smtClean="0"/>
              <a:t>Zde byl na pokyn bratra zavražděn u dveří kostela.</a:t>
            </a:r>
          </a:p>
          <a:p>
            <a:r>
              <a:rPr lang="cs-CZ" dirty="0" smtClean="0"/>
              <a:t>Stalo se tak v 27. září 935. </a:t>
            </a:r>
          </a:p>
          <a:p>
            <a:endParaRPr lang="cs-CZ"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2">
              <a:lumMod val="40000"/>
              <a:lumOff val="60000"/>
            </a:schemeClr>
          </a:solidFill>
          <a:effectLst>
            <a:glow rad="228600">
              <a:schemeClr val="accent5">
                <a:satMod val="175000"/>
                <a:alpha val="40000"/>
              </a:schemeClr>
            </a:glow>
          </a:effectLst>
        </p:spPr>
        <p:txBody>
          <a:bodyPr>
            <a:normAutofit/>
          </a:bodyPr>
          <a:lstStyle/>
          <a:p>
            <a:pPr algn="l"/>
            <a:r>
              <a:rPr lang="cs-CZ" b="1" dirty="0" smtClean="0"/>
              <a:t>Praha, Stará Boleslav</a:t>
            </a:r>
            <a:br>
              <a:rPr lang="cs-CZ" b="1" dirty="0" smtClean="0"/>
            </a:br>
            <a:r>
              <a:rPr lang="cs-CZ" sz="2200" b="1" dirty="0" smtClean="0"/>
              <a:t>Pomocí skrytého pera zakresli polohu Prahy a Staré Boleslavi:</a:t>
            </a:r>
            <a:endParaRPr lang="cs-CZ" sz="2200" b="1" dirty="0"/>
          </a:p>
        </p:txBody>
      </p:sp>
      <p:pic>
        <p:nvPicPr>
          <p:cNvPr id="3074" name="Picture 2" descr="File:Mapa Nyrsko.svg">
            <a:hlinkClick r:id="rId2"/>
          </p:cNvPr>
          <p:cNvPicPr>
            <a:picLocks noGrp="1" noChangeAspect="1" noChangeArrowheads="1"/>
          </p:cNvPicPr>
          <p:nvPr>
            <p:ph idx="1"/>
          </p:nvPr>
        </p:nvPicPr>
        <p:blipFill>
          <a:blip r:embed="rId3" cstate="print"/>
          <a:srcRect/>
          <a:stretch>
            <a:fillRect/>
          </a:stretch>
        </p:blipFill>
        <p:spPr bwMode="auto">
          <a:xfrm>
            <a:off x="467544" y="1457760"/>
            <a:ext cx="7632848" cy="5400240"/>
          </a:xfrm>
          <a:prstGeom prst="rect">
            <a:avLst/>
          </a:prstGeom>
          <a:noFill/>
          <a:effectLst>
            <a:glow rad="228600">
              <a:schemeClr val="accent5">
                <a:satMod val="175000"/>
                <a:alpha val="40000"/>
              </a:schemeClr>
            </a:glow>
          </a:effectLst>
        </p:spPr>
      </p:pic>
      <p:sp>
        <p:nvSpPr>
          <p:cNvPr id="5" name="Rectangle 6"/>
          <p:cNvSpPr>
            <a:spLocks noChangeArrowheads="1"/>
          </p:cNvSpPr>
          <p:nvPr/>
        </p:nvSpPr>
        <p:spPr bwMode="auto">
          <a:xfrm>
            <a:off x="1187624" y="1772816"/>
            <a:ext cx="288032" cy="287337"/>
          </a:xfrm>
          <a:prstGeom prst="rect">
            <a:avLst/>
          </a:prstGeom>
          <a:solidFill>
            <a:schemeClr val="accent1"/>
          </a:solidFill>
          <a:ln w="9525">
            <a:solidFill>
              <a:schemeClr val="tx1"/>
            </a:solidFill>
            <a:miter lim="800000"/>
            <a:headEnd/>
            <a:tailEnd/>
          </a:ln>
          <a:effectLst/>
        </p:spPr>
        <p:txBody>
          <a:bodyPr wrap="none" anchor="ctr"/>
          <a:lstStyle/>
          <a:p>
            <a:pPr algn="ctr"/>
            <a:r>
              <a:rPr lang="cs-CZ" dirty="0" smtClean="0"/>
              <a:t>2</a:t>
            </a:r>
            <a:endParaRPr lang="cs-CZ"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2">
              <a:lumMod val="40000"/>
              <a:lumOff val="60000"/>
            </a:schemeClr>
          </a:solidFill>
          <a:effectLst>
            <a:glow rad="228600">
              <a:schemeClr val="accent5">
                <a:satMod val="175000"/>
                <a:alpha val="40000"/>
              </a:schemeClr>
            </a:glow>
          </a:effectLst>
        </p:spPr>
        <p:txBody>
          <a:bodyPr/>
          <a:lstStyle/>
          <a:p>
            <a:r>
              <a:rPr lang="cs-CZ" b="1" dirty="0" smtClean="0"/>
              <a:t>27. září 935</a:t>
            </a:r>
            <a:endParaRPr lang="cs-CZ" b="1" dirty="0"/>
          </a:p>
        </p:txBody>
      </p:sp>
      <p:pic>
        <p:nvPicPr>
          <p:cNvPr id="2050" name="Picture 2" descr="File:Zabójstwo Wacława.JPG">
            <a:hlinkClick r:id="rId2"/>
          </p:cNvPr>
          <p:cNvPicPr>
            <a:picLocks noGrp="1" noChangeAspect="1" noChangeArrowheads="1"/>
          </p:cNvPicPr>
          <p:nvPr>
            <p:ph idx="1"/>
          </p:nvPr>
        </p:nvPicPr>
        <p:blipFill>
          <a:blip r:embed="rId3" cstate="print"/>
          <a:srcRect/>
          <a:stretch>
            <a:fillRect/>
          </a:stretch>
        </p:blipFill>
        <p:spPr bwMode="auto">
          <a:xfrm>
            <a:off x="467544" y="1808437"/>
            <a:ext cx="7852544" cy="4574107"/>
          </a:xfrm>
          <a:prstGeom prst="rect">
            <a:avLst/>
          </a:prstGeom>
          <a:noFill/>
          <a:effectLst>
            <a:glow rad="228600">
              <a:schemeClr val="accent5">
                <a:satMod val="175000"/>
                <a:alpha val="40000"/>
              </a:schemeClr>
            </a:glow>
          </a:effectLst>
        </p:spPr>
      </p:pic>
      <p:sp>
        <p:nvSpPr>
          <p:cNvPr id="5" name="Rectangle 6"/>
          <p:cNvSpPr>
            <a:spLocks noChangeArrowheads="1"/>
          </p:cNvSpPr>
          <p:nvPr/>
        </p:nvSpPr>
        <p:spPr bwMode="auto">
          <a:xfrm>
            <a:off x="467544" y="1772816"/>
            <a:ext cx="288032" cy="287337"/>
          </a:xfrm>
          <a:prstGeom prst="rect">
            <a:avLst/>
          </a:prstGeom>
          <a:solidFill>
            <a:schemeClr val="accent1"/>
          </a:solidFill>
          <a:ln w="9525">
            <a:solidFill>
              <a:schemeClr val="tx1"/>
            </a:solidFill>
            <a:miter lim="800000"/>
            <a:headEnd/>
            <a:tailEnd/>
          </a:ln>
          <a:effectLst/>
        </p:spPr>
        <p:txBody>
          <a:bodyPr wrap="none" anchor="ctr"/>
          <a:lstStyle/>
          <a:p>
            <a:pPr algn="ctr"/>
            <a:r>
              <a:rPr lang="cs-CZ" dirty="0" smtClean="0"/>
              <a:t>3</a:t>
            </a:r>
            <a:endParaRPr lang="cs-CZ"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9512" y="836712"/>
            <a:ext cx="8568952" cy="4524315"/>
          </a:xfrm>
          <a:prstGeom prst="rect">
            <a:avLst/>
          </a:prstGeom>
          <a:noFill/>
        </p:spPr>
        <p:txBody>
          <a:bodyPr wrap="square" rtlCol="0">
            <a:spAutoFit/>
          </a:bodyPr>
          <a:lstStyle/>
          <a:p>
            <a:r>
              <a:rPr lang="cs-CZ" dirty="0" smtClean="0"/>
              <a:t>Zdroje obrázků:</a:t>
            </a:r>
          </a:p>
          <a:p>
            <a:endParaRPr lang="cs-CZ" dirty="0" smtClean="0"/>
          </a:p>
          <a:p>
            <a:r>
              <a:rPr lang="cs-CZ" dirty="0" smtClean="0"/>
              <a:t>[online]. [cit. 2011-08-02]. Dostupný pod licencí Public </a:t>
            </a:r>
            <a:r>
              <a:rPr lang="cs-CZ" dirty="0" err="1" smtClean="0"/>
              <a:t>domain</a:t>
            </a:r>
            <a:r>
              <a:rPr lang="cs-CZ" dirty="0" smtClean="0"/>
              <a:t> na WWW:</a:t>
            </a:r>
          </a:p>
          <a:p>
            <a:r>
              <a:rPr lang="cs-CZ" dirty="0" smtClean="0"/>
              <a:t>1 &lt;</a:t>
            </a:r>
            <a:r>
              <a:rPr lang="cs-CZ" dirty="0" smtClean="0">
                <a:hlinkClick r:id="rId2"/>
              </a:rPr>
              <a:t>http://commons.wikimedia.org/wiki/File:Wenzeslaus_by_Peter_Parler.JPG</a:t>
            </a:r>
            <a:r>
              <a:rPr lang="cs-CZ" dirty="0" smtClean="0"/>
              <a:t> &gt;.</a:t>
            </a:r>
          </a:p>
          <a:p>
            <a:r>
              <a:rPr lang="cs-CZ" dirty="0" smtClean="0"/>
              <a:t>3 &lt;</a:t>
            </a:r>
            <a:r>
              <a:rPr lang="cs-CZ" dirty="0" smtClean="0">
                <a:hlinkClick r:id="rId3"/>
              </a:rPr>
              <a:t>http://commons.wikimedia.org/wiki/File:Zab%C3%B3jstwo_Wac%C5%82awa.JPG</a:t>
            </a:r>
            <a:r>
              <a:rPr lang="cs-CZ" dirty="0" smtClean="0"/>
              <a:t>&gt;.</a:t>
            </a:r>
          </a:p>
          <a:p>
            <a:endParaRPr lang="cs-CZ" dirty="0" smtClean="0"/>
          </a:p>
          <a:p>
            <a:r>
              <a:rPr lang="cs-CZ" dirty="0" smtClean="0"/>
              <a:t>[online]. [cit. 2011-08-02]. Dostupný pod licencí </a:t>
            </a:r>
            <a:r>
              <a:rPr lang="cs-CZ" dirty="0" err="1" smtClean="0"/>
              <a:t>Creative</a:t>
            </a:r>
            <a:r>
              <a:rPr lang="cs-CZ" dirty="0" smtClean="0"/>
              <a:t> </a:t>
            </a:r>
            <a:r>
              <a:rPr lang="cs-CZ" dirty="0" err="1" smtClean="0"/>
              <a:t>Commons</a:t>
            </a:r>
            <a:r>
              <a:rPr lang="cs-CZ" dirty="0" smtClean="0"/>
              <a:t> na WWW: </a:t>
            </a:r>
          </a:p>
          <a:p>
            <a:r>
              <a:rPr lang="cs-CZ" dirty="0" smtClean="0"/>
              <a:t>2 YETTI. &lt;</a:t>
            </a:r>
            <a:r>
              <a:rPr lang="cs-CZ" dirty="0" smtClean="0">
                <a:hlinkClick r:id="rId4"/>
              </a:rPr>
              <a:t>http://commons.wikimedia.org/wiki/File:Mapa_Nyrsko.svg</a:t>
            </a:r>
            <a:r>
              <a:rPr lang="cs-CZ" dirty="0" smtClean="0"/>
              <a:t>&gt;.</a:t>
            </a:r>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p:txBody>
      </p:sp>
      <p:sp>
        <p:nvSpPr>
          <p:cNvPr id="3" name="Obdélník 2"/>
          <p:cNvSpPr/>
          <p:nvPr/>
        </p:nvSpPr>
        <p:spPr>
          <a:xfrm>
            <a:off x="611560" y="3068960"/>
            <a:ext cx="8208912" cy="646331"/>
          </a:xfrm>
          <a:prstGeom prst="rect">
            <a:avLst/>
          </a:prstGeom>
        </p:spPr>
        <p:txBody>
          <a:bodyPr wrap="square">
            <a:spAutoFit/>
          </a:bodyPr>
          <a:lstStyle/>
          <a:p>
            <a:endParaRPr lang="cs-CZ" b="1" dirty="0" smtClean="0"/>
          </a:p>
          <a:p>
            <a:endParaRPr lang="cs-CZ"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453</TotalTime>
  <Words>427</Words>
  <Application>Microsoft Office PowerPoint</Application>
  <PresentationFormat>Předvádění na obrazovce (4:3)</PresentationFormat>
  <Paragraphs>126</Paragraphs>
  <Slides>11</Slides>
  <Notes>0</Notes>
  <HiddenSlides>0</HiddenSlides>
  <MMClips>0</MMClips>
  <ScaleCrop>false</ScaleCrop>
  <HeadingPairs>
    <vt:vector size="4" baseType="variant">
      <vt:variant>
        <vt:lpstr>Motiv</vt:lpstr>
      </vt:variant>
      <vt:variant>
        <vt:i4>1</vt:i4>
      </vt:variant>
      <vt:variant>
        <vt:lpstr>Nadpisy snímků</vt:lpstr>
      </vt:variant>
      <vt:variant>
        <vt:i4>11</vt:i4>
      </vt:variant>
    </vt:vector>
  </HeadingPairs>
  <TitlesOfParts>
    <vt:vector size="12" baseType="lpstr">
      <vt:lpstr>Motiv sady Office</vt:lpstr>
      <vt:lpstr>Svatý Václav VY_32_INOVACE_3C_04 Číslo projektu: CZ.1.07/1.5.00/34.1056</vt:lpstr>
      <vt:lpstr>Snímek 2</vt:lpstr>
      <vt:lpstr>Svatý Václav</vt:lpstr>
      <vt:lpstr>Snímek 4</vt:lpstr>
      <vt:lpstr>Rodokmen</vt:lpstr>
      <vt:lpstr>Snímek 6</vt:lpstr>
      <vt:lpstr>Syn, vnuk a bratr</vt:lpstr>
      <vt:lpstr>Svatý Václav</vt:lpstr>
      <vt:lpstr>Praha, Stará Boleslav Pomocí skrytého pera zakresli polohu Prahy a Staré Boleslavi:</vt:lpstr>
      <vt:lpstr>27. září 935</vt:lpstr>
      <vt:lpstr>Snímek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Pravěk Doba kamenná</dc:title>
  <dc:creator>Iva</dc:creator>
  <cp:lastModifiedBy>admin</cp:lastModifiedBy>
  <cp:revision>59</cp:revision>
  <dcterms:created xsi:type="dcterms:W3CDTF">2012-12-15T08:59:01Z</dcterms:created>
  <dcterms:modified xsi:type="dcterms:W3CDTF">2012-12-16T14:44:54Z</dcterms:modified>
</cp:coreProperties>
</file>