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3"/>
  </p:notesMasterIdLst>
  <p:sldIdLst>
    <p:sldId id="256" r:id="rId3"/>
    <p:sldId id="271" r:id="rId4"/>
    <p:sldId id="262" r:id="rId5"/>
    <p:sldId id="336" r:id="rId6"/>
    <p:sldId id="332" r:id="rId7"/>
    <p:sldId id="373" r:id="rId8"/>
    <p:sldId id="377" r:id="rId9"/>
    <p:sldId id="378" r:id="rId10"/>
    <p:sldId id="380" r:id="rId11"/>
    <p:sldId id="381" r:id="rId12"/>
    <p:sldId id="383" r:id="rId13"/>
    <p:sldId id="384" r:id="rId14"/>
    <p:sldId id="385" r:id="rId15"/>
    <p:sldId id="361" r:id="rId16"/>
    <p:sldId id="387" r:id="rId17"/>
    <p:sldId id="389" r:id="rId18"/>
    <p:sldId id="390" r:id="rId19"/>
    <p:sldId id="391" r:id="rId20"/>
    <p:sldId id="392" r:id="rId21"/>
    <p:sldId id="403" r:id="rId22"/>
    <p:sldId id="404" r:id="rId23"/>
    <p:sldId id="393" r:id="rId24"/>
    <p:sldId id="394" r:id="rId25"/>
    <p:sldId id="395" r:id="rId26"/>
    <p:sldId id="396" r:id="rId27"/>
    <p:sldId id="397" r:id="rId28"/>
    <p:sldId id="398" r:id="rId29"/>
    <p:sldId id="399" r:id="rId30"/>
    <p:sldId id="400" r:id="rId31"/>
    <p:sldId id="317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3300"/>
    <a:srgbClr val="003300"/>
    <a:srgbClr val="663300"/>
    <a:srgbClr val="0000FF"/>
    <a:srgbClr val="CC00FF"/>
    <a:srgbClr val="008000"/>
    <a:srgbClr val="CC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/>
      <dgm:spPr/>
      <dgm:t>
        <a:bodyPr/>
        <a:lstStyle/>
        <a:p>
          <a:r>
            <a:rPr lang="cs-CZ" dirty="0" smtClean="0"/>
            <a:t>hospodářský sektor</a:t>
          </a:r>
          <a:endParaRPr lang="cs-CZ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/>
      <dgm:spPr/>
      <dgm:t>
        <a:bodyPr/>
        <a:lstStyle/>
        <a:p>
          <a:r>
            <a:rPr lang="cs-CZ" smtClean="0"/>
            <a:t>důležitost</a:t>
          </a:r>
          <a:endParaRPr lang="cs-CZ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7EBCF7C0-B995-460D-9CA3-BD8B3E69F3CB}">
      <dgm:prSet/>
      <dgm:spPr/>
      <dgm:t>
        <a:bodyPr/>
        <a:lstStyle/>
        <a:p>
          <a:r>
            <a:rPr lang="cs-CZ" dirty="0" smtClean="0"/>
            <a:t>dopad na ekologii</a:t>
          </a:r>
          <a:endParaRPr lang="cs-CZ" dirty="0"/>
        </a:p>
      </dgm:t>
    </dgm:pt>
    <dgm:pt modelId="{B44CE7E5-77A8-4F22-A410-E2F0A808316A}" type="parTrans" cxnId="{27B41021-7BE5-4BD4-B843-369E4414E5DB}">
      <dgm:prSet/>
      <dgm:spPr/>
      <dgm:t>
        <a:bodyPr/>
        <a:lstStyle/>
        <a:p>
          <a:endParaRPr lang="cs-CZ"/>
        </a:p>
      </dgm:t>
    </dgm:pt>
    <dgm:pt modelId="{3AFBB1D1-DB90-4B69-813F-69F79D6CC64B}" type="sibTrans" cxnId="{27B41021-7BE5-4BD4-B843-369E4414E5DB}">
      <dgm:prSet/>
      <dgm:spPr/>
      <dgm:t>
        <a:bodyPr/>
        <a:lstStyle/>
        <a:p>
          <a:endParaRPr lang="cs-CZ"/>
        </a:p>
      </dgm:t>
    </dgm:pt>
    <dgm:pt modelId="{8CABA663-F140-4381-A837-528457B523EF}">
      <dgm:prSet/>
      <dgm:spPr/>
      <dgm:t>
        <a:bodyPr/>
        <a:lstStyle/>
        <a:p>
          <a:r>
            <a:rPr lang="cs-CZ" dirty="0" smtClean="0"/>
            <a:t>podmínky</a:t>
          </a:r>
          <a:endParaRPr lang="cs-CZ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400F96FF-344D-4415-96D0-D17B2A1E372B}">
      <dgm:prSet/>
      <dgm:spPr/>
      <dgm:t>
        <a:bodyPr/>
        <a:lstStyle/>
        <a:p>
          <a:r>
            <a:rPr lang="cs-CZ" smtClean="0"/>
            <a:t>lesní hospodářství</a:t>
          </a:r>
          <a:endParaRPr lang="cs-CZ" dirty="0"/>
        </a:p>
      </dgm:t>
    </dgm:pt>
    <dgm:pt modelId="{02A9A440-AE1F-410C-B76A-2D2A70740032}" type="parTrans" cxnId="{5DFB347C-627D-4A6F-BBE1-91D3B97B2E5E}">
      <dgm:prSet/>
      <dgm:spPr/>
      <dgm:t>
        <a:bodyPr/>
        <a:lstStyle/>
        <a:p>
          <a:endParaRPr lang="cs-CZ"/>
        </a:p>
      </dgm:t>
    </dgm:pt>
    <dgm:pt modelId="{5855B729-A052-4EC2-9764-C8DC7FD628C8}" type="sibTrans" cxnId="{5DFB347C-627D-4A6F-BBE1-91D3B97B2E5E}">
      <dgm:prSet/>
      <dgm:spPr/>
      <dgm:t>
        <a:bodyPr/>
        <a:lstStyle/>
        <a:p>
          <a:endParaRPr lang="cs-CZ"/>
        </a:p>
      </dgm:t>
    </dgm:pt>
    <dgm:pt modelId="{A1C2D5AE-2AE6-4D52-A70F-5CC4F4538B11}">
      <dgm:prSet/>
      <dgm:spPr/>
      <dgm:t>
        <a:bodyPr/>
        <a:lstStyle/>
        <a:p>
          <a:r>
            <a:rPr lang="cs-CZ" smtClean="0"/>
            <a:t>vodní hospodářství</a:t>
          </a:r>
          <a:endParaRPr lang="cs-CZ" dirty="0"/>
        </a:p>
      </dgm:t>
    </dgm:pt>
    <dgm:pt modelId="{3932F805-F120-48C9-8EF0-8584CFDB15CB}" type="parTrans" cxnId="{7AF64889-9E33-4CF4-B102-3D16B897F09E}">
      <dgm:prSet/>
      <dgm:spPr/>
      <dgm:t>
        <a:bodyPr/>
        <a:lstStyle/>
        <a:p>
          <a:endParaRPr lang="cs-CZ"/>
        </a:p>
      </dgm:t>
    </dgm:pt>
    <dgm:pt modelId="{58B73745-D66D-44B3-882E-7E71D9728AAA}" type="sibTrans" cxnId="{7AF64889-9E33-4CF4-B102-3D16B897F09E}">
      <dgm:prSet/>
      <dgm:spPr/>
      <dgm:t>
        <a:bodyPr/>
        <a:lstStyle/>
        <a:p>
          <a:endParaRPr lang="cs-CZ"/>
        </a:p>
      </dgm:t>
    </dgm:pt>
    <dgm:pt modelId="{D782AFC7-C366-4AAD-88B5-518C2EB219D5}">
      <dgm:prSet/>
      <dgm:spPr/>
      <dgm:t>
        <a:bodyPr/>
        <a:lstStyle/>
        <a:p>
          <a:r>
            <a:rPr lang="cs-CZ" dirty="0" smtClean="0"/>
            <a:t>obory živočišné výroby</a:t>
          </a:r>
          <a:endParaRPr lang="cs-CZ" dirty="0"/>
        </a:p>
      </dgm:t>
    </dgm:pt>
    <dgm:pt modelId="{CB60AD2C-A85A-495B-B4C4-E2109388BF8B}" type="parTrans" cxnId="{C52D798E-9D3E-4251-81E5-EC2A4D624998}">
      <dgm:prSet/>
      <dgm:spPr/>
      <dgm:t>
        <a:bodyPr/>
        <a:lstStyle/>
        <a:p>
          <a:endParaRPr lang="cs-CZ"/>
        </a:p>
      </dgm:t>
    </dgm:pt>
    <dgm:pt modelId="{690AE8F0-A588-4D70-B693-6398B08B38EA}" type="sibTrans" cxnId="{C52D798E-9D3E-4251-81E5-EC2A4D624998}">
      <dgm:prSet/>
      <dgm:spPr/>
      <dgm:t>
        <a:bodyPr/>
        <a:lstStyle/>
        <a:p>
          <a:endParaRPr lang="cs-CZ"/>
        </a:p>
      </dgm:t>
    </dgm:pt>
    <dgm:pt modelId="{2A062F1E-8891-4FED-9FB0-7CE2195E0984}">
      <dgm:prSet/>
      <dgm:spPr/>
      <dgm:t>
        <a:bodyPr/>
        <a:lstStyle/>
        <a:p>
          <a:r>
            <a:rPr lang="cs-CZ" dirty="0" smtClean="0"/>
            <a:t>druhy plodin</a:t>
          </a:r>
          <a:endParaRPr lang="cs-CZ" dirty="0"/>
        </a:p>
      </dgm:t>
    </dgm:pt>
    <dgm:pt modelId="{7B8182A8-817E-420C-80ED-74F9A90E3B0E}" type="parTrans" cxnId="{7C9B0F14-B34C-48ED-AD8C-F18EA02A6AE7}">
      <dgm:prSet/>
      <dgm:spPr/>
      <dgm:t>
        <a:bodyPr/>
        <a:lstStyle/>
        <a:p>
          <a:endParaRPr lang="cs-CZ"/>
        </a:p>
      </dgm:t>
    </dgm:pt>
    <dgm:pt modelId="{FDE82ADE-FAE7-487A-9CD2-7AD5BAD2EDC8}" type="sibTrans" cxnId="{7C9B0F14-B34C-48ED-AD8C-F18EA02A6AE7}">
      <dgm:prSet/>
      <dgm:spPr/>
      <dgm:t>
        <a:bodyPr/>
        <a:lstStyle/>
        <a:p>
          <a:endParaRPr lang="cs-CZ"/>
        </a:p>
      </dgm:t>
    </dgm:pt>
    <dgm:pt modelId="{1BDE75C6-E49C-4C0D-9B54-AB332D07C5E8}">
      <dgm:prSet/>
      <dgm:spPr/>
      <dgm:t>
        <a:bodyPr/>
        <a:lstStyle/>
        <a:p>
          <a:r>
            <a:rPr lang="cs-CZ" dirty="0" smtClean="0"/>
            <a:t>zaměstnanost</a:t>
          </a:r>
          <a:endParaRPr lang="cs-CZ" dirty="0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B424C019-2515-4818-99C6-3A4317C55AC4}">
      <dgm:prSet/>
      <dgm:spPr/>
      <dgm:t>
        <a:bodyPr/>
        <a:lstStyle/>
        <a:p>
          <a:r>
            <a:rPr lang="cs-CZ" smtClean="0"/>
            <a:t>odvětví</a:t>
          </a:r>
          <a:endParaRPr lang="cs-CZ" dirty="0"/>
        </a:p>
      </dgm:t>
    </dgm:pt>
    <dgm:pt modelId="{7EE4EA05-529D-4330-80E4-B337724259CA}" type="parTrans" cxnId="{FF78F4BC-C8FC-4BEC-BAB4-8A32BD990292}">
      <dgm:prSet/>
      <dgm:spPr/>
      <dgm:t>
        <a:bodyPr/>
        <a:lstStyle/>
        <a:p>
          <a:endParaRPr lang="cs-CZ"/>
        </a:p>
      </dgm:t>
    </dgm:pt>
    <dgm:pt modelId="{366C35E4-9B2F-4FCF-A69F-421E2AEA87FD}" type="sibTrans" cxnId="{FF78F4BC-C8FC-4BEC-BAB4-8A32BD990292}">
      <dgm:prSet/>
      <dgm:spPr/>
      <dgm:t>
        <a:bodyPr/>
        <a:lstStyle/>
        <a:p>
          <a:endParaRPr lang="cs-CZ"/>
        </a:p>
      </dgm:t>
    </dgm:pt>
    <dgm:pt modelId="{142F6DC4-E559-479B-B792-E339DBE7C5CB}">
      <dgm:prSet/>
      <dgm:spPr/>
      <dgm:t>
        <a:bodyPr/>
        <a:lstStyle/>
        <a:p>
          <a:r>
            <a:rPr lang="cs-CZ" dirty="0" smtClean="0"/>
            <a:t>rybolov</a:t>
          </a:r>
          <a:endParaRPr lang="cs-CZ" dirty="0"/>
        </a:p>
      </dgm:t>
    </dgm:pt>
    <dgm:pt modelId="{31473E89-3070-4DFC-9C16-1613DE34F229}" type="parTrans" cxnId="{5107E03C-4628-4B45-A3F2-8EABBB4E34F3}">
      <dgm:prSet/>
      <dgm:spPr/>
    </dgm:pt>
    <dgm:pt modelId="{600258A5-0503-44A2-B1D4-8B5A092FA79B}" type="sibTrans" cxnId="{5107E03C-4628-4B45-A3F2-8EABBB4E34F3}">
      <dgm:prSet/>
      <dgm:spPr/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D130A27F-5689-4129-A5C8-1E2E8D1BAED4}" type="pres">
      <dgm:prSet presAssocID="{C68AB37A-53D0-4D22-A99A-2423E0AA25C6}" presName="node" presStyleLbl="node1" presStyleIdx="1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2" presStyleCnt="11" custLinFactNeighborX="-1235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3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B664EADD-08B0-49D3-86E8-58D95C97C4F5}" type="pres">
      <dgm:prSet presAssocID="{B424C019-2515-4818-99C6-3A4317C55AC4}" presName="node" presStyleLbl="node1" presStyleIdx="4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03C756-8028-47E1-921F-BBD4E4C58ABE}" type="pres">
      <dgm:prSet presAssocID="{366C35E4-9B2F-4FCF-A69F-421E2AEA87FD}" presName="sibTrans" presStyleCnt="0"/>
      <dgm:spPr/>
    </dgm:pt>
    <dgm:pt modelId="{F7819155-A699-492B-9F1B-C8C5A84B7E34}" type="pres">
      <dgm:prSet presAssocID="{2A062F1E-8891-4FED-9FB0-7CE2195E0984}" presName="node" presStyleLbl="node1" presStyleIdx="5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8E46D8-9FA6-4189-850F-F27455988AD3}" type="pres">
      <dgm:prSet presAssocID="{FDE82ADE-FAE7-487A-9CD2-7AD5BAD2EDC8}" presName="sibTrans" presStyleCnt="0"/>
      <dgm:spPr/>
    </dgm:pt>
    <dgm:pt modelId="{42D52386-2327-4799-925F-615877FF8D98}" type="pres">
      <dgm:prSet presAssocID="{D782AFC7-C366-4AAD-88B5-518C2EB219D5}" presName="node" presStyleLbl="node1" presStyleIdx="6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A4D9D9-CD5D-4399-AF73-6016FDF45FE4}" type="pres">
      <dgm:prSet presAssocID="{690AE8F0-A588-4D70-B693-6398B08B38EA}" presName="sibTrans" presStyleCnt="0"/>
      <dgm:spPr/>
    </dgm:pt>
    <dgm:pt modelId="{4F4B0362-7AC9-4A2F-892A-05CF04D9EAAB}" type="pres">
      <dgm:prSet presAssocID="{142F6DC4-E559-479B-B792-E339DBE7C5CB}" presName="node" presStyleLbl="node1" presStyleIdx="7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8F6FB8-FBE2-4B89-A2D0-CC373BD84329}" type="pres">
      <dgm:prSet presAssocID="{600258A5-0503-44A2-B1D4-8B5A092FA79B}" presName="sibTrans" presStyleCnt="0"/>
      <dgm:spPr/>
    </dgm:pt>
    <dgm:pt modelId="{358B8C46-92F8-4339-9517-62CDB4DF3B7F}" type="pres">
      <dgm:prSet presAssocID="{A1C2D5AE-2AE6-4D52-A70F-5CC4F4538B11}" presName="node" presStyleLbl="node1" presStyleIdx="8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157CA8-2AD9-4930-9391-37B6BD2620BF}" type="pres">
      <dgm:prSet presAssocID="{58B73745-D66D-44B3-882E-7E71D9728AAA}" presName="sibTrans" presStyleCnt="0"/>
      <dgm:spPr/>
    </dgm:pt>
    <dgm:pt modelId="{8A8217D0-F464-4683-9E6D-BF1FA4E5477B}" type="pres">
      <dgm:prSet presAssocID="{400F96FF-344D-4415-96D0-D17B2A1E372B}" presName="node" presStyleLbl="node1" presStyleIdx="9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52FA1E-C76D-4940-A96F-95E28B4A7B58}" type="pres">
      <dgm:prSet presAssocID="{5855B729-A052-4EC2-9764-C8DC7FD628C8}" presName="sibTrans" presStyleCnt="0"/>
      <dgm:spPr/>
    </dgm:pt>
    <dgm:pt modelId="{8C8086F4-EA7A-4DA8-B360-C7A5B3E6375F}" type="pres">
      <dgm:prSet presAssocID="{7EBCF7C0-B995-460D-9CA3-BD8B3E69F3CB}" presName="node" presStyleLbl="node1" presStyleIdx="10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36074A-B81B-4635-9A83-7B935C07F261}" srcId="{7D689C6D-215A-4061-950F-D2B50FE031ED}" destId="{8CABA663-F140-4381-A837-528457B523EF}" srcOrd="2" destOrd="0" parTransId="{1C54E34D-E3D9-4C65-BD2A-42EED59508D1}" sibTransId="{EE0C9CAE-6B9F-40BA-9F5D-9FA192A2583E}"/>
    <dgm:cxn modelId="{27F1A402-1A45-4AF4-AFC7-DC2029A79EB6}" srcId="{7D689C6D-215A-4061-950F-D2B50FE031ED}" destId="{1BDE75C6-E49C-4C0D-9B54-AB332D07C5E8}" srcOrd="3" destOrd="0" parTransId="{E5115DE1-C972-4F14-A74B-1401CCB6B57B}" sibTransId="{32D81B97-ED1A-468A-9BC0-2FC6C790C948}"/>
    <dgm:cxn modelId="{0C332699-1B14-4716-A3A5-BE4F635C73DA}" type="presOf" srcId="{7D689C6D-215A-4061-950F-D2B50FE031ED}" destId="{3C5A676D-11A3-40AD-B0C0-98AA55E96A4D}" srcOrd="0" destOrd="0" presId="urn:microsoft.com/office/officeart/2005/8/layout/default#1"/>
    <dgm:cxn modelId="{3D6F8795-E75F-4702-BE0B-A3D0B8B9C2F3}" type="presOf" srcId="{7EBCF7C0-B995-460D-9CA3-BD8B3E69F3CB}" destId="{8C8086F4-EA7A-4DA8-B360-C7A5B3E6375F}" srcOrd="0" destOrd="0" presId="urn:microsoft.com/office/officeart/2005/8/layout/default#1"/>
    <dgm:cxn modelId="{34FE9F40-55B7-4F47-A574-E13F6FC64F72}" type="presOf" srcId="{C68AB37A-53D0-4D22-A99A-2423E0AA25C6}" destId="{D130A27F-5689-4129-A5C8-1E2E8D1BAED4}" srcOrd="0" destOrd="0" presId="urn:microsoft.com/office/officeart/2005/8/layout/default#1"/>
    <dgm:cxn modelId="{5DFB347C-627D-4A6F-BBE1-91D3B97B2E5E}" srcId="{7D689C6D-215A-4061-950F-D2B50FE031ED}" destId="{400F96FF-344D-4415-96D0-D17B2A1E372B}" srcOrd="9" destOrd="0" parTransId="{02A9A440-AE1F-410C-B76A-2D2A70740032}" sibTransId="{5855B729-A052-4EC2-9764-C8DC7FD628C8}"/>
    <dgm:cxn modelId="{739C1332-8E39-4EF1-895C-828FC6BA0B63}" type="presOf" srcId="{1BDE75C6-E49C-4C0D-9B54-AB332D07C5E8}" destId="{327274FD-849A-4253-A88C-49EA9C8EC748}" srcOrd="0" destOrd="0" presId="urn:microsoft.com/office/officeart/2005/8/layout/default#1"/>
    <dgm:cxn modelId="{B17569FF-DB29-473A-8A61-B562BCB22643}" type="presOf" srcId="{400F96FF-344D-4415-96D0-D17B2A1E372B}" destId="{8A8217D0-F464-4683-9E6D-BF1FA4E5477B}" srcOrd="0" destOrd="0" presId="urn:microsoft.com/office/officeart/2005/8/layout/default#1"/>
    <dgm:cxn modelId="{FF78F4BC-C8FC-4BEC-BAB4-8A32BD990292}" srcId="{7D689C6D-215A-4061-950F-D2B50FE031ED}" destId="{B424C019-2515-4818-99C6-3A4317C55AC4}" srcOrd="4" destOrd="0" parTransId="{7EE4EA05-529D-4330-80E4-B337724259CA}" sibTransId="{366C35E4-9B2F-4FCF-A69F-421E2AEA87FD}"/>
    <dgm:cxn modelId="{EA89ED2E-8577-46CB-A3D2-E5FF15CA14AA}" type="presOf" srcId="{D782AFC7-C366-4AAD-88B5-518C2EB219D5}" destId="{42D52386-2327-4799-925F-615877FF8D98}" srcOrd="0" destOrd="0" presId="urn:microsoft.com/office/officeart/2005/8/layout/default#1"/>
    <dgm:cxn modelId="{DB7A5212-EFBE-4E10-9D8B-6AA4B2ADBCA2}" type="presOf" srcId="{6D29609A-A390-414B-A1D1-B8FB6AD99EA0}" destId="{A33118F3-006D-4DE0-85D7-BEF5B6ED5873}" srcOrd="0" destOrd="0" presId="urn:microsoft.com/office/officeart/2005/8/layout/default#1"/>
    <dgm:cxn modelId="{4B2A7D5D-CF0B-4437-BD13-91D6B351C0B4}" type="presOf" srcId="{142F6DC4-E559-479B-B792-E339DBE7C5CB}" destId="{4F4B0362-7AC9-4A2F-892A-05CF04D9EAAB}" srcOrd="0" destOrd="0" presId="urn:microsoft.com/office/officeart/2005/8/layout/default#1"/>
    <dgm:cxn modelId="{7AF64889-9E33-4CF4-B102-3D16B897F09E}" srcId="{7D689C6D-215A-4061-950F-D2B50FE031ED}" destId="{A1C2D5AE-2AE6-4D52-A70F-5CC4F4538B11}" srcOrd="8" destOrd="0" parTransId="{3932F805-F120-48C9-8EF0-8584CFDB15CB}" sibTransId="{58B73745-D66D-44B3-882E-7E71D9728AAA}"/>
    <dgm:cxn modelId="{7C9B0F14-B34C-48ED-AD8C-F18EA02A6AE7}" srcId="{7D689C6D-215A-4061-950F-D2B50FE031ED}" destId="{2A062F1E-8891-4FED-9FB0-7CE2195E0984}" srcOrd="5" destOrd="0" parTransId="{7B8182A8-817E-420C-80ED-74F9A90E3B0E}" sibTransId="{FDE82ADE-FAE7-487A-9CD2-7AD5BAD2EDC8}"/>
    <dgm:cxn modelId="{C52D798E-9D3E-4251-81E5-EC2A4D624998}" srcId="{7D689C6D-215A-4061-950F-D2B50FE031ED}" destId="{D782AFC7-C366-4AAD-88B5-518C2EB219D5}" srcOrd="6" destOrd="0" parTransId="{CB60AD2C-A85A-495B-B4C4-E2109388BF8B}" sibTransId="{690AE8F0-A588-4D70-B693-6398B08B38EA}"/>
    <dgm:cxn modelId="{A6E48A2D-0809-4E9C-A2DA-4D02E755CB94}" type="presOf" srcId="{8CABA663-F140-4381-A837-528457B523EF}" destId="{D9A0A614-79EC-42F7-A674-B82117D4894F}" srcOrd="0" destOrd="0" presId="urn:microsoft.com/office/officeart/2005/8/layout/default#1"/>
    <dgm:cxn modelId="{5107E03C-4628-4B45-A3F2-8EABBB4E34F3}" srcId="{7D689C6D-215A-4061-950F-D2B50FE031ED}" destId="{142F6DC4-E559-479B-B792-E339DBE7C5CB}" srcOrd="7" destOrd="0" parTransId="{31473E89-3070-4DFC-9C16-1613DE34F229}" sibTransId="{600258A5-0503-44A2-B1D4-8B5A092FA79B}"/>
    <dgm:cxn modelId="{4A6B2D79-D666-41F9-AB4D-0042D8DE4580}" type="presOf" srcId="{B424C019-2515-4818-99C6-3A4317C55AC4}" destId="{B664EADD-08B0-49D3-86E8-58D95C97C4F5}" srcOrd="0" destOrd="0" presId="urn:microsoft.com/office/officeart/2005/8/layout/default#1"/>
    <dgm:cxn modelId="{553F8FA9-AB7E-44B9-874B-CDAAED1B40E5}" srcId="{7D689C6D-215A-4061-950F-D2B50FE031ED}" destId="{C68AB37A-53D0-4D22-A99A-2423E0AA25C6}" srcOrd="1" destOrd="0" parTransId="{D47E6F32-DB4F-489D-820F-1E9BF0BD5FFA}" sibTransId="{5150393B-3B97-426F-A538-E72D9244B5D6}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55D1FE7C-21D9-4990-AC1E-5213527D76CB}" type="presOf" srcId="{2A062F1E-8891-4FED-9FB0-7CE2195E0984}" destId="{F7819155-A699-492B-9F1B-C8C5A84B7E34}" srcOrd="0" destOrd="0" presId="urn:microsoft.com/office/officeart/2005/8/layout/default#1"/>
    <dgm:cxn modelId="{27B41021-7BE5-4BD4-B843-369E4414E5DB}" srcId="{7D689C6D-215A-4061-950F-D2B50FE031ED}" destId="{7EBCF7C0-B995-460D-9CA3-BD8B3E69F3CB}" srcOrd="10" destOrd="0" parTransId="{B44CE7E5-77A8-4F22-A410-E2F0A808316A}" sibTransId="{3AFBB1D1-DB90-4B69-813F-69F79D6CC64B}"/>
    <dgm:cxn modelId="{F462DD9D-B415-489E-B45C-26125896C653}" type="presOf" srcId="{A1C2D5AE-2AE6-4D52-A70F-5CC4F4538B11}" destId="{358B8C46-92F8-4339-9517-62CDB4DF3B7F}" srcOrd="0" destOrd="0" presId="urn:microsoft.com/office/officeart/2005/8/layout/default#1"/>
    <dgm:cxn modelId="{EBB9516F-8D19-4C6C-8C79-BE86975CEA5A}" type="presParOf" srcId="{3C5A676D-11A3-40AD-B0C0-98AA55E96A4D}" destId="{A33118F3-006D-4DE0-85D7-BEF5B6ED5873}" srcOrd="0" destOrd="0" presId="urn:microsoft.com/office/officeart/2005/8/layout/default#1"/>
    <dgm:cxn modelId="{0344E138-6C04-44F9-90FC-74E5AE2690F5}" type="presParOf" srcId="{3C5A676D-11A3-40AD-B0C0-98AA55E96A4D}" destId="{ED37F170-9829-48EA-8EBA-6F9CF988D086}" srcOrd="1" destOrd="0" presId="urn:microsoft.com/office/officeart/2005/8/layout/default#1"/>
    <dgm:cxn modelId="{BA34F0D6-EB03-45E3-AB68-3C10F30D984B}" type="presParOf" srcId="{3C5A676D-11A3-40AD-B0C0-98AA55E96A4D}" destId="{D130A27F-5689-4129-A5C8-1E2E8D1BAED4}" srcOrd="2" destOrd="0" presId="urn:microsoft.com/office/officeart/2005/8/layout/default#1"/>
    <dgm:cxn modelId="{90A7CD65-AA6B-43B8-B5D2-2474A6046E90}" type="presParOf" srcId="{3C5A676D-11A3-40AD-B0C0-98AA55E96A4D}" destId="{7AC5A7A6-39BB-4862-9179-92A64503AD24}" srcOrd="3" destOrd="0" presId="urn:microsoft.com/office/officeart/2005/8/layout/default#1"/>
    <dgm:cxn modelId="{2632B93B-1F88-4E25-BC56-F888768DF5D4}" type="presParOf" srcId="{3C5A676D-11A3-40AD-B0C0-98AA55E96A4D}" destId="{D9A0A614-79EC-42F7-A674-B82117D4894F}" srcOrd="4" destOrd="0" presId="urn:microsoft.com/office/officeart/2005/8/layout/default#1"/>
    <dgm:cxn modelId="{FFAB0BD0-4B25-4A4F-8300-25A59A46DF9B}" type="presParOf" srcId="{3C5A676D-11A3-40AD-B0C0-98AA55E96A4D}" destId="{A2AD23F2-1FB6-4CB6-A59B-48DBACFA1E36}" srcOrd="5" destOrd="0" presId="urn:microsoft.com/office/officeart/2005/8/layout/default#1"/>
    <dgm:cxn modelId="{9E96756B-DC45-4E18-9125-ED8F4D2D7123}" type="presParOf" srcId="{3C5A676D-11A3-40AD-B0C0-98AA55E96A4D}" destId="{327274FD-849A-4253-A88C-49EA9C8EC748}" srcOrd="6" destOrd="0" presId="urn:microsoft.com/office/officeart/2005/8/layout/default#1"/>
    <dgm:cxn modelId="{377113EB-9F26-4A6D-A72B-32B51F78495C}" type="presParOf" srcId="{3C5A676D-11A3-40AD-B0C0-98AA55E96A4D}" destId="{BF9480DF-7708-4F28-AB36-28724565F072}" srcOrd="7" destOrd="0" presId="urn:microsoft.com/office/officeart/2005/8/layout/default#1"/>
    <dgm:cxn modelId="{8C240376-912F-4FF2-9C88-16B6FFCFD83A}" type="presParOf" srcId="{3C5A676D-11A3-40AD-B0C0-98AA55E96A4D}" destId="{B664EADD-08B0-49D3-86E8-58D95C97C4F5}" srcOrd="8" destOrd="0" presId="urn:microsoft.com/office/officeart/2005/8/layout/default#1"/>
    <dgm:cxn modelId="{2D4C9D2E-505B-4EB1-87E0-CFB9FA4FB00D}" type="presParOf" srcId="{3C5A676D-11A3-40AD-B0C0-98AA55E96A4D}" destId="{8503C756-8028-47E1-921F-BBD4E4C58ABE}" srcOrd="9" destOrd="0" presId="urn:microsoft.com/office/officeart/2005/8/layout/default#1"/>
    <dgm:cxn modelId="{F710551D-15CC-4D3C-B00C-9763541AC156}" type="presParOf" srcId="{3C5A676D-11A3-40AD-B0C0-98AA55E96A4D}" destId="{F7819155-A699-492B-9F1B-C8C5A84B7E34}" srcOrd="10" destOrd="0" presId="urn:microsoft.com/office/officeart/2005/8/layout/default#1"/>
    <dgm:cxn modelId="{60701942-E8F9-471A-94FD-5423CF2DD92B}" type="presParOf" srcId="{3C5A676D-11A3-40AD-B0C0-98AA55E96A4D}" destId="{938E46D8-9FA6-4189-850F-F27455988AD3}" srcOrd="11" destOrd="0" presId="urn:microsoft.com/office/officeart/2005/8/layout/default#1"/>
    <dgm:cxn modelId="{14D3CB2F-D6F4-4323-B580-7E2C52564263}" type="presParOf" srcId="{3C5A676D-11A3-40AD-B0C0-98AA55E96A4D}" destId="{42D52386-2327-4799-925F-615877FF8D98}" srcOrd="12" destOrd="0" presId="urn:microsoft.com/office/officeart/2005/8/layout/default#1"/>
    <dgm:cxn modelId="{09A2851F-171B-43B8-B6FB-6469997CD17B}" type="presParOf" srcId="{3C5A676D-11A3-40AD-B0C0-98AA55E96A4D}" destId="{44A4D9D9-CD5D-4399-AF73-6016FDF45FE4}" srcOrd="13" destOrd="0" presId="urn:microsoft.com/office/officeart/2005/8/layout/default#1"/>
    <dgm:cxn modelId="{EDD392E4-D404-48B1-9A26-E7CB24F286A2}" type="presParOf" srcId="{3C5A676D-11A3-40AD-B0C0-98AA55E96A4D}" destId="{4F4B0362-7AC9-4A2F-892A-05CF04D9EAAB}" srcOrd="14" destOrd="0" presId="urn:microsoft.com/office/officeart/2005/8/layout/default#1"/>
    <dgm:cxn modelId="{62EDD54A-BF72-432A-AFD5-C51F043C6863}" type="presParOf" srcId="{3C5A676D-11A3-40AD-B0C0-98AA55E96A4D}" destId="{D88F6FB8-FBE2-4B89-A2D0-CC373BD84329}" srcOrd="15" destOrd="0" presId="urn:microsoft.com/office/officeart/2005/8/layout/default#1"/>
    <dgm:cxn modelId="{3D303927-0280-4D07-9D6C-ABB2F8B5AF54}" type="presParOf" srcId="{3C5A676D-11A3-40AD-B0C0-98AA55E96A4D}" destId="{358B8C46-92F8-4339-9517-62CDB4DF3B7F}" srcOrd="16" destOrd="0" presId="urn:microsoft.com/office/officeart/2005/8/layout/default#1"/>
    <dgm:cxn modelId="{6E48C458-B712-4BA0-BA50-9AF01791C557}" type="presParOf" srcId="{3C5A676D-11A3-40AD-B0C0-98AA55E96A4D}" destId="{65157CA8-2AD9-4930-9391-37B6BD2620BF}" srcOrd="17" destOrd="0" presId="urn:microsoft.com/office/officeart/2005/8/layout/default#1"/>
    <dgm:cxn modelId="{BE693AE7-512E-41B6-B740-1AB37B658089}" type="presParOf" srcId="{3C5A676D-11A3-40AD-B0C0-98AA55E96A4D}" destId="{8A8217D0-F464-4683-9E6D-BF1FA4E5477B}" srcOrd="18" destOrd="0" presId="urn:microsoft.com/office/officeart/2005/8/layout/default#1"/>
    <dgm:cxn modelId="{4206325E-C7A2-4443-B58C-7F36BC2B7241}" type="presParOf" srcId="{3C5A676D-11A3-40AD-B0C0-98AA55E96A4D}" destId="{C552FA1E-C76D-4940-A96F-95E28B4A7B58}" srcOrd="19" destOrd="0" presId="urn:microsoft.com/office/officeart/2005/8/layout/default#1"/>
    <dgm:cxn modelId="{4E0A3A7B-A1F1-426E-BD7C-8872413BBAF0}" type="presParOf" srcId="{3C5A676D-11A3-40AD-B0C0-98AA55E96A4D}" destId="{8C8086F4-EA7A-4DA8-B360-C7A5B3E6375F}" srcOrd="2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2411" y="3502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hospodářský sektor</a:t>
          </a:r>
          <a:endParaRPr lang="cs-CZ" sz="2300" kern="1200" dirty="0"/>
        </a:p>
      </dsp:txBody>
      <dsp:txXfrm>
        <a:off x="2411" y="350242"/>
        <a:ext cx="1912739" cy="1147643"/>
      </dsp:txXfrm>
    </dsp:sp>
    <dsp:sp modelId="{D130A27F-5689-4129-A5C8-1E2E8D1BAED4}">
      <dsp:nvSpPr>
        <dsp:cNvPr id="0" name=""/>
        <dsp:cNvSpPr/>
      </dsp:nvSpPr>
      <dsp:spPr>
        <a:xfrm>
          <a:off x="2106423" y="3502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důležitost</a:t>
          </a:r>
          <a:endParaRPr lang="cs-CZ" sz="2300" kern="1200" dirty="0"/>
        </a:p>
      </dsp:txBody>
      <dsp:txXfrm>
        <a:off x="2106423" y="350242"/>
        <a:ext cx="1912739" cy="1147643"/>
      </dsp:txXfrm>
    </dsp:sp>
    <dsp:sp modelId="{D9A0A614-79EC-42F7-A674-B82117D4894F}">
      <dsp:nvSpPr>
        <dsp:cNvPr id="0" name=""/>
        <dsp:cNvSpPr/>
      </dsp:nvSpPr>
      <dsp:spPr>
        <a:xfrm>
          <a:off x="4186814" y="31662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podmínky</a:t>
          </a:r>
          <a:endParaRPr lang="cs-CZ" sz="2300" kern="1200" dirty="0"/>
        </a:p>
      </dsp:txBody>
      <dsp:txXfrm>
        <a:off x="4186814" y="316627"/>
        <a:ext cx="1912739" cy="1147643"/>
      </dsp:txXfrm>
    </dsp:sp>
    <dsp:sp modelId="{327274FD-849A-4253-A88C-49EA9C8EC748}">
      <dsp:nvSpPr>
        <dsp:cNvPr id="0" name=""/>
        <dsp:cNvSpPr/>
      </dsp:nvSpPr>
      <dsp:spPr>
        <a:xfrm>
          <a:off x="6314449" y="3502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zaměstnanost</a:t>
          </a:r>
          <a:endParaRPr lang="cs-CZ" sz="2300" kern="1200" dirty="0"/>
        </a:p>
      </dsp:txBody>
      <dsp:txXfrm>
        <a:off x="6314449" y="350242"/>
        <a:ext cx="1912739" cy="1147643"/>
      </dsp:txXfrm>
    </dsp:sp>
    <dsp:sp modelId="{B664EADD-08B0-49D3-86E8-58D95C97C4F5}">
      <dsp:nvSpPr>
        <dsp:cNvPr id="0" name=""/>
        <dsp:cNvSpPr/>
      </dsp:nvSpPr>
      <dsp:spPr>
        <a:xfrm>
          <a:off x="2411" y="1689159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odvětví</a:t>
          </a:r>
          <a:endParaRPr lang="cs-CZ" sz="2300" kern="1200" dirty="0"/>
        </a:p>
      </dsp:txBody>
      <dsp:txXfrm>
        <a:off x="2411" y="1689159"/>
        <a:ext cx="1912739" cy="1147643"/>
      </dsp:txXfrm>
    </dsp:sp>
    <dsp:sp modelId="{F7819155-A699-492B-9F1B-C8C5A84B7E34}">
      <dsp:nvSpPr>
        <dsp:cNvPr id="0" name=""/>
        <dsp:cNvSpPr/>
      </dsp:nvSpPr>
      <dsp:spPr>
        <a:xfrm>
          <a:off x="2106423" y="1689159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druhy plodin</a:t>
          </a:r>
          <a:endParaRPr lang="cs-CZ" sz="2300" kern="1200" dirty="0"/>
        </a:p>
      </dsp:txBody>
      <dsp:txXfrm>
        <a:off x="2106423" y="1689159"/>
        <a:ext cx="1912739" cy="1147643"/>
      </dsp:txXfrm>
    </dsp:sp>
    <dsp:sp modelId="{42D52386-2327-4799-925F-615877FF8D98}">
      <dsp:nvSpPr>
        <dsp:cNvPr id="0" name=""/>
        <dsp:cNvSpPr/>
      </dsp:nvSpPr>
      <dsp:spPr>
        <a:xfrm>
          <a:off x="4210436" y="1689159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obory živočišné výroby</a:t>
          </a:r>
          <a:endParaRPr lang="cs-CZ" sz="2300" kern="1200" dirty="0"/>
        </a:p>
      </dsp:txBody>
      <dsp:txXfrm>
        <a:off x="4210436" y="1689159"/>
        <a:ext cx="1912739" cy="1147643"/>
      </dsp:txXfrm>
    </dsp:sp>
    <dsp:sp modelId="{4F4B0362-7AC9-4A2F-892A-05CF04D9EAAB}">
      <dsp:nvSpPr>
        <dsp:cNvPr id="0" name=""/>
        <dsp:cNvSpPr/>
      </dsp:nvSpPr>
      <dsp:spPr>
        <a:xfrm>
          <a:off x="6314449" y="1689159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rybolov</a:t>
          </a:r>
          <a:endParaRPr lang="cs-CZ" sz="2300" kern="1200" dirty="0"/>
        </a:p>
      </dsp:txBody>
      <dsp:txXfrm>
        <a:off x="6314449" y="1689159"/>
        <a:ext cx="1912739" cy="1147643"/>
      </dsp:txXfrm>
    </dsp:sp>
    <dsp:sp modelId="{358B8C46-92F8-4339-9517-62CDB4DF3B7F}">
      <dsp:nvSpPr>
        <dsp:cNvPr id="0" name=""/>
        <dsp:cNvSpPr/>
      </dsp:nvSpPr>
      <dsp:spPr>
        <a:xfrm>
          <a:off x="1054417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vodní hospodářství</a:t>
          </a:r>
          <a:endParaRPr lang="cs-CZ" sz="2300" kern="1200" dirty="0"/>
        </a:p>
      </dsp:txBody>
      <dsp:txXfrm>
        <a:off x="1054417" y="3028077"/>
        <a:ext cx="1912739" cy="1147643"/>
      </dsp:txXfrm>
    </dsp:sp>
    <dsp:sp modelId="{8A8217D0-F464-4683-9E6D-BF1FA4E5477B}">
      <dsp:nvSpPr>
        <dsp:cNvPr id="0" name=""/>
        <dsp:cNvSpPr/>
      </dsp:nvSpPr>
      <dsp:spPr>
        <a:xfrm>
          <a:off x="3158430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lesní hospodářství</a:t>
          </a:r>
          <a:endParaRPr lang="cs-CZ" sz="2300" kern="1200" dirty="0"/>
        </a:p>
      </dsp:txBody>
      <dsp:txXfrm>
        <a:off x="3158430" y="3028077"/>
        <a:ext cx="1912739" cy="1147643"/>
      </dsp:txXfrm>
    </dsp:sp>
    <dsp:sp modelId="{8C8086F4-EA7A-4DA8-B360-C7A5B3E6375F}">
      <dsp:nvSpPr>
        <dsp:cNvPr id="0" name=""/>
        <dsp:cNvSpPr/>
      </dsp:nvSpPr>
      <dsp:spPr>
        <a:xfrm>
          <a:off x="5262443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dopad na ekologii</a:t>
          </a:r>
          <a:endParaRPr lang="cs-CZ" sz="2300" kern="1200" dirty="0"/>
        </a:p>
      </dsp:txBody>
      <dsp:txXfrm>
        <a:off x="5262443" y="3028077"/>
        <a:ext cx="1912739" cy="11476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0BEBF3-8EBE-474C-A8CD-B7FCF19E0A00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6A650D-C327-48EC-826C-F292FB5B72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650D-C327-48EC-826C-F292FB5B727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650D-C327-48EC-826C-F292FB5B727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650D-C327-48EC-826C-F292FB5B727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650D-C327-48EC-826C-F292FB5B727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650D-C327-48EC-826C-F292FB5B7270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7F38440-B1EC-406B-91C4-C65723D1B1B3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emf"/><Relationship Id="rId3" Type="http://schemas.openxmlformats.org/officeDocument/2006/relationships/image" Target="../media/image29.jpeg"/><Relationship Id="rId7" Type="http://schemas.openxmlformats.org/officeDocument/2006/relationships/image" Target="../media/image32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7.jpeg"/><Relationship Id="rId9" Type="http://schemas.openxmlformats.org/officeDocument/2006/relationships/image" Target="../media/image34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emf"/><Relationship Id="rId3" Type="http://schemas.openxmlformats.org/officeDocument/2006/relationships/image" Target="../media/image29.jpeg"/><Relationship Id="rId7" Type="http://schemas.openxmlformats.org/officeDocument/2006/relationships/image" Target="../media/image32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7.jpeg"/><Relationship Id="rId9" Type="http://schemas.openxmlformats.org/officeDocument/2006/relationships/image" Target="../media/image34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Relationship Id="rId9" Type="http://schemas.openxmlformats.org/officeDocument/2006/relationships/image" Target="../media/image42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image" Target="../media/image44.jpeg"/><Relationship Id="rId7" Type="http://schemas.openxmlformats.org/officeDocument/2006/relationships/image" Target="../media/image47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jpeg"/><Relationship Id="rId5" Type="http://schemas.openxmlformats.org/officeDocument/2006/relationships/image" Target="../media/image39.jpeg"/><Relationship Id="rId4" Type="http://schemas.openxmlformats.org/officeDocument/2006/relationships/image" Target="../media/image45.jpeg"/><Relationship Id="rId9" Type="http://schemas.openxmlformats.org/officeDocument/2006/relationships/image" Target="../media/image49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image" Target="../media/image44.jpeg"/><Relationship Id="rId7" Type="http://schemas.openxmlformats.org/officeDocument/2006/relationships/image" Target="../media/image47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jpeg"/><Relationship Id="rId5" Type="http://schemas.openxmlformats.org/officeDocument/2006/relationships/image" Target="../media/image39.jpeg"/><Relationship Id="rId4" Type="http://schemas.openxmlformats.org/officeDocument/2006/relationships/image" Target="../media/image45.jpeg"/><Relationship Id="rId9" Type="http://schemas.openxmlformats.org/officeDocument/2006/relationships/image" Target="../media/image49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jpeg"/><Relationship Id="rId3" Type="http://schemas.openxmlformats.org/officeDocument/2006/relationships/image" Target="../media/image53.jpeg"/><Relationship Id="rId7" Type="http://schemas.openxmlformats.org/officeDocument/2006/relationships/image" Target="../media/image57.jpeg"/><Relationship Id="rId12" Type="http://schemas.openxmlformats.org/officeDocument/2006/relationships/image" Target="../media/image62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jpeg"/><Relationship Id="rId11" Type="http://schemas.openxmlformats.org/officeDocument/2006/relationships/image" Target="../media/image61.jpeg"/><Relationship Id="rId5" Type="http://schemas.openxmlformats.org/officeDocument/2006/relationships/image" Target="../media/image55.jpeg"/><Relationship Id="rId10" Type="http://schemas.openxmlformats.org/officeDocument/2006/relationships/image" Target="../media/image60.jpeg"/><Relationship Id="rId4" Type="http://schemas.openxmlformats.org/officeDocument/2006/relationships/image" Target="../media/image54.jpeg"/><Relationship Id="rId9" Type="http://schemas.openxmlformats.org/officeDocument/2006/relationships/image" Target="../media/image59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jpeg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1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688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34023190"/>
              </p:ext>
            </p:extLst>
          </p:nvPr>
        </p:nvGraphicFramePr>
        <p:xfrm>
          <a:off x="971600" y="2564904"/>
          <a:ext cx="7200800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11.12.2012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VY_52_INOVACE_31_ZEMĚPIS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Zemědělství světa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8.-9.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475656" y="404664"/>
            <a:ext cx="6264696" cy="1152128"/>
          </a:xfrm>
          <a:solidFill>
            <a:schemeClr val="tx1">
              <a:lumMod val="85000"/>
            </a:schemeClr>
          </a:solidFill>
          <a:ln>
            <a:solidFill>
              <a:schemeClr val="tx2"/>
            </a:solidFill>
          </a:ln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ZEMĚDĚLSTVÍ  SVĚTA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8" name="Picture 2" descr="C:\Users\Čapková\AppData\Local\Microsoft\Windows\Temporary Internet Files\Content.IE5\QA8JEPDV\MP90044854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636912"/>
            <a:ext cx="3396036" cy="2232248"/>
          </a:xfrm>
          <a:prstGeom prst="rect">
            <a:avLst/>
          </a:prstGeom>
          <a:noFill/>
        </p:spPr>
      </p:pic>
      <p:pic>
        <p:nvPicPr>
          <p:cNvPr id="15" name="Picture 34" descr="C:\Users\Čapková\AppData\Local\Microsoft\Windows\Temporary Internet Files\Content.IE5\7I13AOHP\MP90014447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685637">
            <a:off x="6971992" y="2060473"/>
            <a:ext cx="1671922" cy="1103470"/>
          </a:xfrm>
          <a:prstGeom prst="rect">
            <a:avLst/>
          </a:prstGeom>
          <a:noFill/>
        </p:spPr>
      </p:pic>
      <p:pic>
        <p:nvPicPr>
          <p:cNvPr id="17" name="Picture 4" descr="C:\Users\Čapková\AppData\Local\Microsoft\Windows\Temporary Internet Files\Content.IE5\6A1BRA00\MP9004337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5301208"/>
            <a:ext cx="1728192" cy="1152128"/>
          </a:xfrm>
          <a:prstGeom prst="rect">
            <a:avLst/>
          </a:prstGeom>
          <a:noFill/>
        </p:spPr>
      </p:pic>
      <p:pic>
        <p:nvPicPr>
          <p:cNvPr id="18" name="Picture 8" descr="C:\Users\Čapková\AppData\Local\Microsoft\Windows\Temporary Internet Files\Content.IE5\VSBY4TMG\MP90040121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717032"/>
            <a:ext cx="1618062" cy="1057964"/>
          </a:xfrm>
          <a:prstGeom prst="rect">
            <a:avLst/>
          </a:prstGeom>
          <a:noFill/>
        </p:spPr>
      </p:pic>
      <p:pic>
        <p:nvPicPr>
          <p:cNvPr id="19" name="Picture 9" descr="C:\Users\Čapková\AppData\Local\Microsoft\Windows\Temporary Internet Files\Content.IE5\7I13AOHP\MP90018274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0755798">
            <a:off x="422709" y="2011065"/>
            <a:ext cx="1817896" cy="1193752"/>
          </a:xfrm>
          <a:prstGeom prst="rect">
            <a:avLst/>
          </a:prstGeom>
          <a:noFill/>
        </p:spPr>
      </p:pic>
      <p:pic>
        <p:nvPicPr>
          <p:cNvPr id="21" name="Picture 2" descr="C:\Users\Čapková\AppData\Local\Microsoft\Windows\Temporary Internet Files\Content.IE5\QA8JEPDV\MP90040168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3717032"/>
            <a:ext cx="1584176" cy="1055705"/>
          </a:xfrm>
          <a:prstGeom prst="rect">
            <a:avLst/>
          </a:prstGeom>
          <a:noFill/>
        </p:spPr>
      </p:pic>
      <p:pic>
        <p:nvPicPr>
          <p:cNvPr id="23" name="Picture 15" descr="C:\Users\Čapková\AppData\Local\Microsoft\Windows\Temporary Internet Files\Content.IE5\QZ9U4833\MP90014513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8024" y="5301208"/>
            <a:ext cx="1728192" cy="1140607"/>
          </a:xfrm>
          <a:prstGeom prst="rect">
            <a:avLst/>
          </a:prstGeom>
          <a:noFill/>
        </p:spPr>
      </p:pic>
      <p:pic>
        <p:nvPicPr>
          <p:cNvPr id="2050" name="Picture 2" descr="C:\Users\Čapková\AppData\Local\Microsoft\Windows\Temporary Internet Files\Content.IE5\UUNBKGUX\MP90040653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9552" y="5229201"/>
            <a:ext cx="1656184" cy="1152127"/>
          </a:xfrm>
          <a:prstGeom prst="rect">
            <a:avLst/>
          </a:prstGeom>
          <a:noFill/>
        </p:spPr>
      </p:pic>
      <p:pic>
        <p:nvPicPr>
          <p:cNvPr id="13" name="Picture 11" descr="C:\Users\Čapková\AppData\Local\Microsoft\Windows\Temporary Internet Files\Content.IE5\UUNBKGUX\MP900406530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948264" y="5301208"/>
            <a:ext cx="1620812" cy="1152128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483768" y="404664"/>
            <a:ext cx="4464496" cy="1008112"/>
          </a:xfrm>
          <a:prstGeom prst="roundRect">
            <a:avLst>
              <a:gd name="adj" fmla="val 20790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ZEMĚDĚLSTVÍ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835696" y="1988840"/>
          <a:ext cx="5997352" cy="31563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98676"/>
                <a:gridCol w="2998676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89082768"/>
              </p:ext>
            </p:extLst>
          </p:nvPr>
        </p:nvGraphicFramePr>
        <p:xfrm>
          <a:off x="1187624" y="2204864"/>
          <a:ext cx="6480720" cy="270030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240360"/>
                <a:gridCol w="3240360"/>
              </a:tblGrid>
              <a:tr h="540060">
                <a:tc>
                  <a:txBody>
                    <a:bodyPr/>
                    <a:lstStyle/>
                    <a:p>
                      <a:r>
                        <a:rPr lang="cs-CZ" sz="2400" b="0" cap="none" spc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ROSTLINNÁ</a:t>
                      </a:r>
                      <a:r>
                        <a:rPr lang="cs-CZ" sz="2400" b="0" cap="none" spc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VÝROBA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ŽIVOČIŠNÁ</a:t>
                      </a:r>
                      <a:r>
                        <a:rPr lang="cs-CZ" sz="2400" baseline="0" dirty="0" smtClean="0"/>
                        <a:t> VÝROBA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RYBOLOV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VODNÍ</a:t>
                      </a:r>
                      <a:r>
                        <a:rPr lang="cs-CZ" sz="2400" baseline="0" dirty="0" smtClean="0"/>
                        <a:t> HOSPODÁŘSTVÍ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LESNÍ</a:t>
                      </a:r>
                      <a:r>
                        <a:rPr lang="cs-CZ" sz="2400" baseline="0" dirty="0" smtClean="0"/>
                        <a:t> HOSPODÁŘSTVÍ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8" name="Nadpis 9"/>
          <p:cNvSpPr txBox="1">
            <a:spLocks noGrp="1"/>
          </p:cNvSpPr>
          <p:nvPr>
            <p:ph type="title"/>
          </p:nvPr>
        </p:nvSpPr>
        <p:spPr>
          <a:xfrm>
            <a:off x="2411760" y="764704"/>
            <a:ext cx="4392488" cy="86409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dirty="0" smtClean="0">
                <a:latin typeface="+mn-lt"/>
                <a:ea typeface="+mj-ea"/>
                <a:cs typeface="+mj-cs"/>
              </a:rPr>
              <a:t>Přiřaď pojmy: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j-ea"/>
              <a:cs typeface="+mj-cs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619672" y="5517232"/>
            <a:ext cx="5544616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 zavlažování, výlov, pěstování, chov, kácení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835696" y="1988840"/>
          <a:ext cx="5997352" cy="3240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98676"/>
                <a:gridCol w="2998676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00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2204864"/>
          <a:ext cx="7200800" cy="2820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0"/>
                <a:gridCol w="3600400"/>
              </a:tblGrid>
              <a:tr h="564063">
                <a:tc>
                  <a:txBody>
                    <a:bodyPr/>
                    <a:lstStyle/>
                    <a:p>
                      <a:r>
                        <a:rPr lang="cs-CZ" sz="2000" b="0" cap="none" spc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ROSTLINNÁ</a:t>
                      </a:r>
                      <a:r>
                        <a:rPr lang="cs-CZ" sz="2000" b="0" cap="none" spc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VÝROBA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b="0" cap="none" spc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4063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ŽIVOČIŠNÁ</a:t>
                      </a:r>
                      <a:r>
                        <a:rPr lang="cs-CZ" sz="2000" baseline="0" dirty="0" smtClean="0"/>
                        <a:t> VÝROBA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4063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RYBOLOV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4063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VODNÍ</a:t>
                      </a:r>
                      <a:r>
                        <a:rPr lang="cs-CZ" sz="2000" baseline="0" dirty="0" smtClean="0"/>
                        <a:t> HOSPODÁŘSTVÍ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4063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LESNÍ</a:t>
                      </a:r>
                      <a:r>
                        <a:rPr lang="cs-CZ" sz="2000" baseline="0" dirty="0" smtClean="0"/>
                        <a:t> HOSPODÁŘSTVÍ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8" name="Nadpis 9"/>
          <p:cNvSpPr txBox="1">
            <a:spLocks noGrp="1"/>
          </p:cNvSpPr>
          <p:nvPr>
            <p:ph type="title"/>
          </p:nvPr>
        </p:nvSpPr>
        <p:spPr>
          <a:xfrm>
            <a:off x="2483768" y="692696"/>
            <a:ext cx="4392488" cy="864096"/>
          </a:xfrm>
          <a:prstGeom prst="rect">
            <a:avLst/>
          </a:prstGeom>
          <a:solidFill>
            <a:schemeClr val="bg1"/>
          </a:solidFill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noProof="0" dirty="0" smtClean="0">
                <a:solidFill>
                  <a:srgbClr val="FF0000"/>
                </a:solidFill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72000" y="2276872"/>
            <a:ext cx="136537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   pěstování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44008" y="2852936"/>
            <a:ext cx="80695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  chov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99992" y="3429000"/>
            <a:ext cx="1013739" cy="400110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     výlov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44008" y="3933056"/>
            <a:ext cx="147207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  zavlažování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44008" y="4509120"/>
            <a:ext cx="9673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  kácení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0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9" grpId="0" build="p"/>
      <p:bldP spid="10" grpId="0" build="p"/>
      <p:bldP spid="1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64704"/>
            <a:ext cx="8769152" cy="576064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>
                <a:solidFill>
                  <a:srgbClr val="00B0F0"/>
                </a:solidFill>
              </a:rPr>
              <a:t>Zemědělství patří do hospodářského sektoru: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3728" y="1556792"/>
            <a:ext cx="8013576" cy="165618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I. (primární - prvovýroba)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II. (sekundární - druhovýroba)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III. (</a:t>
            </a:r>
            <a:r>
              <a:rPr lang="cs-CZ" sz="2400" dirty="0" err="1" smtClean="0"/>
              <a:t>terciální</a:t>
            </a:r>
            <a:r>
              <a:rPr lang="cs-CZ" sz="2400" dirty="0" smtClean="0"/>
              <a:t>)</a:t>
            </a:r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0" y="3140968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              Uveď hlavní cíle zemědělské výroby: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611560" y="4221088"/>
            <a:ext cx="2016224" cy="2016224"/>
          </a:xfrm>
          <a:prstGeom prst="roundRect">
            <a:avLst/>
          </a:prstGeom>
          <a:blipFill rotWithShape="0">
            <a:blip r:embed="rId2" cstate="print"/>
            <a:stretch>
              <a:fillRect/>
            </a:stretch>
          </a:blipFill>
          <a:ln w="38100">
            <a:solidFill>
              <a:srgbClr val="CC00FF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Zaoblený obdélník 10"/>
          <p:cNvSpPr/>
          <p:nvPr/>
        </p:nvSpPr>
        <p:spPr>
          <a:xfrm>
            <a:off x="6588224" y="4221088"/>
            <a:ext cx="1933279" cy="1993461"/>
          </a:xfrm>
          <a:prstGeom prst="roundRect">
            <a:avLst/>
          </a:prstGeom>
          <a:blipFill rotWithShape="0">
            <a:blip r:embed="rId3" cstate="print"/>
            <a:stretch>
              <a:fillRect/>
            </a:stretch>
          </a:blipFill>
          <a:ln w="38100">
            <a:solidFill>
              <a:srgbClr val="0000FF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pic>
        <p:nvPicPr>
          <p:cNvPr id="2050" name="Picture 2" descr="C:\Users\Čapková\Desktop\Obživa obyv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4005064"/>
            <a:ext cx="2587114" cy="1728192"/>
          </a:xfrm>
          <a:prstGeom prst="roundRect">
            <a:avLst/>
          </a:prstGeom>
          <a:noFill/>
          <a:ln w="38100">
            <a:solidFill>
              <a:srgbClr val="008000"/>
            </a:solidFill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8229600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     </a:t>
            </a:r>
            <a:r>
              <a:rPr lang="cs-CZ" sz="2800" b="1" dirty="0" smtClean="0">
                <a:solidFill>
                  <a:srgbClr val="00B0F0"/>
                </a:solidFill>
              </a:rPr>
              <a:t>Zemědělství patří do hospodářského sektoru: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95736" y="1412776"/>
            <a:ext cx="8013576" cy="165618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I. (primární - prvovýroba)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II. (sekundární - druhovýroba)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III. (</a:t>
            </a:r>
            <a:r>
              <a:rPr lang="cs-CZ" sz="2400" dirty="0" err="1" smtClean="0"/>
              <a:t>terciální</a:t>
            </a:r>
            <a:r>
              <a:rPr lang="cs-CZ" sz="2400" dirty="0" smtClean="0"/>
              <a:t>)</a:t>
            </a:r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0" y="2924944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                 </a:t>
            </a:r>
            <a:r>
              <a:rPr lang="cs-CZ" sz="2800" b="1" dirty="0" smtClean="0">
                <a:solidFill>
                  <a:srgbClr val="00B0F0"/>
                </a:solidFill>
              </a:rPr>
              <a:t>Uveď hlavní cíle zemědělské výroby: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4457343"/>
            <a:ext cx="828092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n w="19050">
                <a:solidFill>
                  <a:srgbClr val="008000"/>
                </a:solidFill>
              </a:ln>
            </a:endParaRPr>
          </a:p>
          <a:p>
            <a:endParaRPr lang="cs-CZ" sz="2400" dirty="0" smtClean="0">
              <a:ln w="19050">
                <a:solidFill>
                  <a:srgbClr val="008000"/>
                </a:solidFill>
              </a:ln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8000"/>
                </a:solidFill>
              </a:rPr>
              <a:t>zajistit obživu obyvatel</a:t>
            </a:r>
            <a:endParaRPr lang="cs-CZ" sz="2400" dirty="0" smtClean="0">
              <a:ln w="19050">
                <a:solidFill>
                  <a:srgbClr val="008000"/>
                </a:solidFill>
              </a:ln>
              <a:solidFill>
                <a:srgbClr val="008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C00FF"/>
                </a:solidFill>
              </a:rPr>
              <a:t>zajistit krmivo pro hospodářská zvířata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00FF"/>
                </a:solidFill>
              </a:rPr>
              <a:t>zajistit suroviny pro některá průmyslová odvětví (např. vlnu)</a:t>
            </a:r>
          </a:p>
          <a:p>
            <a:endParaRPr lang="cs-CZ" dirty="0" smtClean="0">
              <a:ln w="19050">
                <a:solidFill>
                  <a:srgbClr val="0000FF"/>
                </a:solidFill>
              </a:ln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ln w="19050">
                <a:solidFill>
                  <a:srgbClr val="CC66FF"/>
                </a:solidFill>
              </a:ln>
              <a:solidFill>
                <a:srgbClr val="CC66FF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736" y="3717032"/>
            <a:ext cx="936104" cy="1080120"/>
          </a:xfrm>
          <a:prstGeom prst="roundRect">
            <a:avLst/>
          </a:prstGeom>
          <a:blipFill rotWithShape="0">
            <a:blip r:embed="rId2" cstate="print"/>
            <a:stretch>
              <a:fillRect/>
            </a:stretch>
          </a:blipFill>
          <a:ln w="38100">
            <a:solidFill>
              <a:srgbClr val="CC00FF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Zaoblený obdélník 10"/>
          <p:cNvSpPr/>
          <p:nvPr/>
        </p:nvSpPr>
        <p:spPr>
          <a:xfrm>
            <a:off x="5580112" y="3717032"/>
            <a:ext cx="936104" cy="1080120"/>
          </a:xfrm>
          <a:prstGeom prst="roundRect">
            <a:avLst/>
          </a:prstGeom>
          <a:blipFill rotWithShape="0">
            <a:blip r:embed="rId3" cstate="print"/>
            <a:stretch>
              <a:fillRect/>
            </a:stretch>
          </a:blipFill>
          <a:ln w="38100">
            <a:solidFill>
              <a:srgbClr val="0000FF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pic>
        <p:nvPicPr>
          <p:cNvPr id="2050" name="Picture 2" descr="C:\Users\Čapková\Desktop\Obživa obyv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3789040"/>
            <a:ext cx="1292263" cy="863232"/>
          </a:xfrm>
          <a:prstGeom prst="roundRect">
            <a:avLst/>
          </a:prstGeom>
          <a:noFill/>
          <a:ln w="38100">
            <a:solidFill>
              <a:srgbClr val="008000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3419872" y="332656"/>
            <a:ext cx="16682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6237312"/>
            <a:ext cx="83213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    Pozn. Do rezortu zemědělství je často zařazováno vodní a lesní hospodářství.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7" grpId="0" uiExpand="1" build="p"/>
      <p:bldP spid="12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64807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K obrázkům doplň podmínky ovlivňující zemědělství: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55776" y="1124744"/>
            <a:ext cx="4040188" cy="504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anchor="ctr">
            <a:normAutofit fontScale="92500" lnSpcReduction="10000"/>
          </a:bodyPr>
          <a:lstStyle/>
          <a:p>
            <a:pPr algn="ctr"/>
            <a:r>
              <a:rPr lang="cs-CZ" sz="2800" dirty="0" smtClean="0"/>
              <a:t>Přírodní podmínky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83568" y="2132856"/>
            <a:ext cx="1728192" cy="1728192"/>
          </a:xfrm>
          <a:prstGeom prst="roundRect">
            <a:avLst>
              <a:gd name="adj" fmla="val 10000"/>
            </a:avLst>
          </a:prstGeom>
          <a:blipFill rotWithShape="0">
            <a:blip r:embed="rId3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3" name="Zaoblený obdélník 12"/>
          <p:cNvSpPr/>
          <p:nvPr/>
        </p:nvSpPr>
        <p:spPr>
          <a:xfrm>
            <a:off x="5508104" y="2132856"/>
            <a:ext cx="1728192" cy="1728192"/>
          </a:xfrm>
          <a:prstGeom prst="roundRect">
            <a:avLst>
              <a:gd name="adj" fmla="val 10000"/>
            </a:avLst>
          </a:prstGeom>
          <a:blipFill rotWithShape="0">
            <a:blip r:embed="rId4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4" name="Zaoblený obdélník 13"/>
          <p:cNvSpPr/>
          <p:nvPr/>
        </p:nvSpPr>
        <p:spPr>
          <a:xfrm>
            <a:off x="683568" y="4437112"/>
            <a:ext cx="1728192" cy="1728192"/>
          </a:xfrm>
          <a:prstGeom prst="roundRect">
            <a:avLst>
              <a:gd name="adj" fmla="val 10000"/>
            </a:avLst>
          </a:prstGeom>
          <a:blipFill rotWithShape="0">
            <a:blip r:embed="rId5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Zaoblený obdélník 14"/>
          <p:cNvSpPr/>
          <p:nvPr/>
        </p:nvSpPr>
        <p:spPr>
          <a:xfrm>
            <a:off x="5580112" y="4437112"/>
            <a:ext cx="1728192" cy="1728192"/>
          </a:xfrm>
          <a:prstGeom prst="roundRect">
            <a:avLst>
              <a:gd name="adj" fmla="val 10000"/>
            </a:avLst>
          </a:prstGeom>
          <a:blipFill rotWithShape="0">
            <a:blip r:embed="rId6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Čárový popisek 1 16"/>
          <p:cNvSpPr/>
          <p:nvPr/>
        </p:nvSpPr>
        <p:spPr>
          <a:xfrm>
            <a:off x="2771800" y="2492896"/>
            <a:ext cx="914400" cy="612648"/>
          </a:xfrm>
          <a:prstGeom prst="borderCallout1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Čárový popisek 1 18"/>
          <p:cNvSpPr/>
          <p:nvPr/>
        </p:nvSpPr>
        <p:spPr>
          <a:xfrm>
            <a:off x="7596336" y="2492896"/>
            <a:ext cx="914400" cy="612648"/>
          </a:xfrm>
          <a:prstGeom prst="borderCallout1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Čárový popisek 1 19"/>
          <p:cNvSpPr/>
          <p:nvPr/>
        </p:nvSpPr>
        <p:spPr>
          <a:xfrm>
            <a:off x="2771800" y="4725144"/>
            <a:ext cx="914400" cy="612648"/>
          </a:xfrm>
          <a:prstGeom prst="borderCallout1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Čárový popisek 1 20"/>
          <p:cNvSpPr/>
          <p:nvPr/>
        </p:nvSpPr>
        <p:spPr>
          <a:xfrm>
            <a:off x="7668344" y="4725144"/>
            <a:ext cx="914400" cy="612648"/>
          </a:xfrm>
          <a:prstGeom prst="borderCallout1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648072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55776" y="1124744"/>
            <a:ext cx="3816424" cy="504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anchor="ctr">
            <a:normAutofit fontScale="92500" lnSpcReduction="10000"/>
          </a:bodyPr>
          <a:lstStyle/>
          <a:p>
            <a:pPr algn="ctr"/>
            <a:r>
              <a:rPr lang="cs-CZ" sz="2800" dirty="0" smtClean="0"/>
              <a:t>Přírodní podmínky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83568" y="2132856"/>
            <a:ext cx="1728192" cy="1728192"/>
          </a:xfrm>
          <a:prstGeom prst="roundRect">
            <a:avLst>
              <a:gd name="adj" fmla="val 10000"/>
            </a:avLst>
          </a:prstGeom>
          <a:blipFill rotWithShape="0">
            <a:blip r:embed="rId3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3" name="Zaoblený obdélník 12"/>
          <p:cNvSpPr/>
          <p:nvPr/>
        </p:nvSpPr>
        <p:spPr>
          <a:xfrm>
            <a:off x="5220072" y="2132856"/>
            <a:ext cx="1728192" cy="1728192"/>
          </a:xfrm>
          <a:prstGeom prst="roundRect">
            <a:avLst>
              <a:gd name="adj" fmla="val 10000"/>
            </a:avLst>
          </a:prstGeom>
          <a:blipFill rotWithShape="0">
            <a:blip r:embed="rId4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4" name="Zaoblený obdélník 13"/>
          <p:cNvSpPr/>
          <p:nvPr/>
        </p:nvSpPr>
        <p:spPr>
          <a:xfrm>
            <a:off x="683568" y="4437112"/>
            <a:ext cx="1728192" cy="1728192"/>
          </a:xfrm>
          <a:prstGeom prst="roundRect">
            <a:avLst>
              <a:gd name="adj" fmla="val 10000"/>
            </a:avLst>
          </a:prstGeom>
          <a:blipFill rotWithShape="0">
            <a:blip r:embed="rId5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Zaoblený obdélník 14"/>
          <p:cNvSpPr/>
          <p:nvPr/>
        </p:nvSpPr>
        <p:spPr>
          <a:xfrm>
            <a:off x="5220072" y="4437112"/>
            <a:ext cx="1728192" cy="1728192"/>
          </a:xfrm>
          <a:prstGeom prst="roundRect">
            <a:avLst>
              <a:gd name="adj" fmla="val 10000"/>
            </a:avLst>
          </a:prstGeom>
          <a:blipFill rotWithShape="0">
            <a:blip r:embed="rId6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Čárový popisek 1 16"/>
          <p:cNvSpPr/>
          <p:nvPr/>
        </p:nvSpPr>
        <p:spPr>
          <a:xfrm>
            <a:off x="2843808" y="2420888"/>
            <a:ext cx="1224136" cy="612648"/>
          </a:xfrm>
          <a:prstGeom prst="borderCallout1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zeměpisná šířka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Čárový popisek 1 18"/>
          <p:cNvSpPr/>
          <p:nvPr/>
        </p:nvSpPr>
        <p:spPr>
          <a:xfrm>
            <a:off x="7452320" y="2420888"/>
            <a:ext cx="1224136" cy="612648"/>
          </a:xfrm>
          <a:prstGeom prst="borderCallout1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nadmořská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výška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Čárový popisek 1 19"/>
          <p:cNvSpPr/>
          <p:nvPr/>
        </p:nvSpPr>
        <p:spPr>
          <a:xfrm>
            <a:off x="2843808" y="4725144"/>
            <a:ext cx="1296144" cy="612648"/>
          </a:xfrm>
          <a:prstGeom prst="borderCallout1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Čárový popisek 1 20"/>
          <p:cNvSpPr/>
          <p:nvPr/>
        </p:nvSpPr>
        <p:spPr>
          <a:xfrm>
            <a:off x="7380312" y="4725144"/>
            <a:ext cx="1296144" cy="612648"/>
          </a:xfrm>
          <a:prstGeom prst="borderCallout1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půda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64807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K obrázkům doplň podmínky ovlivňující zemědělství: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67744" y="1124744"/>
            <a:ext cx="4544244" cy="504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anchor="ctr">
            <a:normAutofit fontScale="77500" lnSpcReduction="20000"/>
          </a:bodyPr>
          <a:lstStyle/>
          <a:p>
            <a:pPr algn="ctr"/>
            <a:r>
              <a:rPr lang="cs-CZ" sz="2800" dirty="0" err="1" smtClean="0"/>
              <a:t>Společensko</a:t>
            </a:r>
            <a:r>
              <a:rPr lang="cs-CZ" sz="2800" dirty="0" smtClean="0"/>
              <a:t> - ekonomické podmínky</a:t>
            </a:r>
            <a:endParaRPr lang="cs-CZ" sz="2800" dirty="0"/>
          </a:p>
        </p:txBody>
      </p:sp>
      <p:sp>
        <p:nvSpPr>
          <p:cNvPr id="17" name="Čárový popisek 1 16"/>
          <p:cNvSpPr/>
          <p:nvPr/>
        </p:nvSpPr>
        <p:spPr>
          <a:xfrm>
            <a:off x="2915816" y="2564904"/>
            <a:ext cx="1512168" cy="612648"/>
          </a:xfrm>
          <a:prstGeom prst="borderCallout1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Čárový popisek 1 18"/>
          <p:cNvSpPr/>
          <p:nvPr/>
        </p:nvSpPr>
        <p:spPr>
          <a:xfrm>
            <a:off x="7236296" y="2564904"/>
            <a:ext cx="1440160" cy="612648"/>
          </a:xfrm>
          <a:prstGeom prst="borderCallout1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Čárový popisek 1 19"/>
          <p:cNvSpPr/>
          <p:nvPr/>
        </p:nvSpPr>
        <p:spPr>
          <a:xfrm>
            <a:off x="2987824" y="4725144"/>
            <a:ext cx="1440160" cy="612648"/>
          </a:xfrm>
          <a:prstGeom prst="borderCallout1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Čárový popisek 1 20"/>
          <p:cNvSpPr/>
          <p:nvPr/>
        </p:nvSpPr>
        <p:spPr>
          <a:xfrm>
            <a:off x="7236296" y="4725144"/>
            <a:ext cx="1440160" cy="612648"/>
          </a:xfrm>
          <a:prstGeom prst="borderCallout1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611560" y="2348880"/>
            <a:ext cx="1728192" cy="1728192"/>
          </a:xfrm>
          <a:prstGeom prst="roundRect">
            <a:avLst>
              <a:gd name="adj" fmla="val 10000"/>
            </a:avLst>
          </a:prstGeom>
          <a:blipFill rotWithShape="0">
            <a:blip r:embed="rId3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2" name="Zaoblený obdélník 21"/>
          <p:cNvSpPr/>
          <p:nvPr/>
        </p:nvSpPr>
        <p:spPr>
          <a:xfrm>
            <a:off x="683568" y="4509120"/>
            <a:ext cx="1728000" cy="1728000"/>
          </a:xfrm>
          <a:prstGeom prst="roundRect">
            <a:avLst/>
          </a:prstGeom>
          <a:blipFill rotWithShape="0">
            <a:blip r:embed="rId4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3" name="Zaoblený obdélník 22"/>
          <p:cNvSpPr/>
          <p:nvPr/>
        </p:nvSpPr>
        <p:spPr>
          <a:xfrm>
            <a:off x="5004048" y="2348880"/>
            <a:ext cx="1728000" cy="1728000"/>
          </a:xfrm>
          <a:prstGeom prst="roundRect">
            <a:avLst>
              <a:gd name="adj" fmla="val 10000"/>
            </a:avLst>
          </a:prstGeom>
          <a:blipFill rotWithShape="0">
            <a:blip r:embed="rId5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4" name="Zaoblený obdélník 23"/>
          <p:cNvSpPr/>
          <p:nvPr/>
        </p:nvSpPr>
        <p:spPr>
          <a:xfrm>
            <a:off x="5004048" y="4509120"/>
            <a:ext cx="1728000" cy="1728192"/>
          </a:xfrm>
          <a:prstGeom prst="roundRect">
            <a:avLst/>
          </a:prstGeom>
          <a:blipFill rotWithShape="0">
            <a:blip r:embed="rId6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648072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339752" y="1124744"/>
            <a:ext cx="4544244" cy="504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anchor="ctr">
            <a:normAutofit fontScale="77500" lnSpcReduction="20000"/>
          </a:bodyPr>
          <a:lstStyle/>
          <a:p>
            <a:pPr algn="ctr"/>
            <a:r>
              <a:rPr lang="cs-CZ" sz="2800" dirty="0" err="1" smtClean="0"/>
              <a:t>Společensko</a:t>
            </a:r>
            <a:r>
              <a:rPr lang="cs-CZ" sz="2800" dirty="0" smtClean="0"/>
              <a:t> - ekonomické podmínky</a:t>
            </a:r>
            <a:endParaRPr lang="cs-CZ" sz="2800" dirty="0"/>
          </a:p>
        </p:txBody>
      </p:sp>
      <p:sp>
        <p:nvSpPr>
          <p:cNvPr id="17" name="Čárový popisek 1 16"/>
          <p:cNvSpPr/>
          <p:nvPr/>
        </p:nvSpPr>
        <p:spPr>
          <a:xfrm>
            <a:off x="2915816" y="2564904"/>
            <a:ext cx="1512168" cy="612648"/>
          </a:xfrm>
          <a:prstGeom prst="borderCallout1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hospodářská vyspělost 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Čárový popisek 1 18"/>
          <p:cNvSpPr/>
          <p:nvPr/>
        </p:nvSpPr>
        <p:spPr>
          <a:xfrm>
            <a:off x="7236296" y="2564904"/>
            <a:ext cx="1440160" cy="612648"/>
          </a:xfrm>
          <a:prstGeom prst="borderCallout1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způsob hospodaření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Čárový popisek 1 19"/>
          <p:cNvSpPr/>
          <p:nvPr/>
        </p:nvSpPr>
        <p:spPr>
          <a:xfrm>
            <a:off x="2987824" y="4725144"/>
            <a:ext cx="1440160" cy="612648"/>
          </a:xfrm>
          <a:prstGeom prst="borderCallout1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mechanizace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Čárový popisek 1 20"/>
          <p:cNvSpPr/>
          <p:nvPr/>
        </p:nvSpPr>
        <p:spPr>
          <a:xfrm>
            <a:off x="7236296" y="4725144"/>
            <a:ext cx="1440160" cy="612648"/>
          </a:xfrm>
          <a:prstGeom prst="borderCallout1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využívání vědy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611560" y="2348880"/>
            <a:ext cx="1728192" cy="1728192"/>
          </a:xfrm>
          <a:prstGeom prst="roundRect">
            <a:avLst>
              <a:gd name="adj" fmla="val 10000"/>
            </a:avLst>
          </a:prstGeom>
          <a:blipFill rotWithShape="0">
            <a:blip r:embed="rId3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2" name="Zaoblený obdélník 21"/>
          <p:cNvSpPr/>
          <p:nvPr/>
        </p:nvSpPr>
        <p:spPr>
          <a:xfrm>
            <a:off x="683568" y="4509120"/>
            <a:ext cx="1728000" cy="1728000"/>
          </a:xfrm>
          <a:prstGeom prst="roundRect">
            <a:avLst/>
          </a:prstGeom>
          <a:blipFill rotWithShape="0">
            <a:blip r:embed="rId4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3" name="Zaoblený obdélník 22"/>
          <p:cNvSpPr/>
          <p:nvPr/>
        </p:nvSpPr>
        <p:spPr>
          <a:xfrm>
            <a:off x="5004048" y="2348880"/>
            <a:ext cx="1728000" cy="1728000"/>
          </a:xfrm>
          <a:prstGeom prst="roundRect">
            <a:avLst>
              <a:gd name="adj" fmla="val 10000"/>
            </a:avLst>
          </a:prstGeom>
          <a:blipFill rotWithShape="0">
            <a:blip r:embed="rId5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4" name="Zaoblený obdélník 23"/>
          <p:cNvSpPr/>
          <p:nvPr/>
        </p:nvSpPr>
        <p:spPr>
          <a:xfrm>
            <a:off x="5004048" y="4509120"/>
            <a:ext cx="1728000" cy="1728192"/>
          </a:xfrm>
          <a:prstGeom prst="roundRect">
            <a:avLst/>
          </a:prstGeom>
          <a:blipFill rotWithShape="0">
            <a:blip r:embed="rId6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Který z uvedených států má největší % 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 zaměstnanost v zemědělství?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844824"/>
            <a:ext cx="156773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Polsko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Kanada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Čína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Etiopie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789040"/>
            <a:ext cx="711508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 atlasu zjisti, kolika přibližně % se podílí 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zemědělství na tvorbě HDP: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549676"/>
            <a:ext cx="33123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endParaRPr lang="cs-CZ" sz="2400" dirty="0" smtClean="0">
              <a:solidFill>
                <a:srgbClr val="008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8000"/>
                </a:solidFill>
              </a:rPr>
              <a:t> v ČR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C00FF"/>
                </a:solidFill>
              </a:rPr>
              <a:t> v Brazílii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00FF"/>
                </a:solidFill>
              </a:rPr>
              <a:t> v Indii</a:t>
            </a:r>
          </a:p>
          <a:p>
            <a:endParaRPr lang="cs-CZ" sz="2400" dirty="0">
              <a:solidFill>
                <a:srgbClr val="FF33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 Který z uvedených států má největší % </a:t>
            </a:r>
          </a:p>
          <a:p>
            <a:r>
              <a:rPr lang="cs-CZ" sz="2800" dirty="0" smtClean="0">
                <a:solidFill>
                  <a:srgbClr val="00B0F0"/>
                </a:solidFill>
              </a:rPr>
              <a:t> zaměstnanost v zemědělství?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156773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Polsko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Kanada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Čína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Etiopie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789040"/>
            <a:ext cx="609493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Z atlasu zjisti, kolika přibližně % se podílí </a:t>
            </a:r>
          </a:p>
          <a:p>
            <a:r>
              <a:rPr lang="cs-CZ" sz="2800" dirty="0" smtClean="0">
                <a:solidFill>
                  <a:srgbClr val="00B0F0"/>
                </a:solidFill>
              </a:rPr>
              <a:t>zemědělství na tvorbě HDP: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365104"/>
            <a:ext cx="33123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endParaRPr lang="cs-CZ" sz="2400" dirty="0" smtClean="0">
              <a:solidFill>
                <a:srgbClr val="008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8000"/>
                </a:solidFill>
              </a:rPr>
              <a:t> v ČR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 5%</a:t>
            </a:r>
            <a:endParaRPr lang="cs-CZ" sz="2400" dirty="0" smtClean="0">
              <a:solidFill>
                <a:srgbClr val="008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C00FF"/>
                </a:solidFill>
              </a:rPr>
              <a:t> v Brazílii                 </a:t>
            </a:r>
            <a:r>
              <a:rPr lang="cs-CZ" sz="2400" dirty="0" smtClean="0">
                <a:solidFill>
                  <a:srgbClr val="FF0000"/>
                </a:solidFill>
              </a:rPr>
              <a:t>10%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00FF"/>
                </a:solidFill>
              </a:rPr>
              <a:t> v Indii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25%</a:t>
            </a:r>
          </a:p>
          <a:p>
            <a:r>
              <a:rPr lang="cs-CZ" sz="2400" dirty="0" smtClean="0">
                <a:solidFill>
                  <a:srgbClr val="FF3300"/>
                </a:solidFill>
              </a:rPr>
              <a:t>       </a:t>
            </a:r>
          </a:p>
          <a:p>
            <a:pPr>
              <a:buFont typeface="Wingdings" pitchFamily="2" charset="2"/>
              <a:buChar char="Ø"/>
            </a:pPr>
            <a:endParaRPr lang="cs-CZ" sz="2400" dirty="0">
              <a:solidFill>
                <a:srgbClr val="FF33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332656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 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748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 Nejdůležitějším druhem pěstovaných plodin jsou: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1412777"/>
            <a:ext cx="2880320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rgbClr val="008000"/>
              </a:solidFill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olejniny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obilniny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okopaniny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technické plodiny</a:t>
            </a:r>
          </a:p>
          <a:p>
            <a:endParaRPr lang="cs-CZ" sz="2400" dirty="0">
              <a:solidFill>
                <a:srgbClr val="CC00FF"/>
              </a:solidFill>
            </a:endParaRPr>
          </a:p>
        </p:txBody>
      </p:sp>
      <p:pic>
        <p:nvPicPr>
          <p:cNvPr id="5" name="Picture 2" descr="C:\Users\Čapková\AppData\Local\Microsoft\Windows\Temporary Internet Files\Content.IE5\QA8JEPDV\MP9004016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955641">
            <a:off x="4543678" y="1523165"/>
            <a:ext cx="1334327" cy="960965"/>
          </a:xfrm>
          <a:prstGeom prst="rect">
            <a:avLst/>
          </a:prstGeom>
          <a:noFill/>
        </p:spPr>
      </p:pic>
      <p:pic>
        <p:nvPicPr>
          <p:cNvPr id="6" name="Picture 3" descr="C:\Users\Čapková\AppData\Local\Microsoft\Windows\Temporary Internet Files\Content.IE5\7I13AOHP\MP90044864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771700" flipH="1">
            <a:off x="4592853" y="2990285"/>
            <a:ext cx="1345189" cy="985960"/>
          </a:xfrm>
          <a:prstGeom prst="rect">
            <a:avLst/>
          </a:prstGeom>
          <a:noFill/>
        </p:spPr>
      </p:pic>
      <p:pic>
        <p:nvPicPr>
          <p:cNvPr id="7" name="Picture 3" descr="C:\Users\Čapková\AppData\Local\Microsoft\Windows\Temporary Internet Files\Content.IE5\I2A4PW4Y\MP90017794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011197">
            <a:off x="6615615" y="3016349"/>
            <a:ext cx="1356553" cy="931933"/>
          </a:xfrm>
          <a:prstGeom prst="rect">
            <a:avLst/>
          </a:prstGeom>
          <a:noFill/>
        </p:spPr>
      </p:pic>
      <p:pic>
        <p:nvPicPr>
          <p:cNvPr id="8" name="Picture 5" descr="C:\Users\Čapková\AppData\Local\Microsoft\Windows\Temporary Internet Files\Content.IE5\I2A4PW4Y\MP90043855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783560">
            <a:off x="6660530" y="1525850"/>
            <a:ext cx="1382012" cy="95161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0" y="4437112"/>
            <a:ext cx="80972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    V kterém podnebném pásu se pěstují cirusy?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10" name="Picture 34" descr="C:\Users\Čapková\AppData\Local\Microsoft\Windows\Temporary Internet Files\Content.IE5\7I13AOHP\MP90014447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5229200"/>
            <a:ext cx="1469650" cy="122413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748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 Nejdůležitějším druhem pěstovaných plodin jsou: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412776"/>
            <a:ext cx="2880320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rgbClr val="008000"/>
              </a:solidFill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olejniny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obilniny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okopaniny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technické plodiny</a:t>
            </a:r>
          </a:p>
          <a:p>
            <a:endParaRPr lang="cs-CZ" sz="2400" dirty="0">
              <a:solidFill>
                <a:srgbClr val="CC00FF"/>
              </a:solidFill>
            </a:endParaRPr>
          </a:p>
        </p:txBody>
      </p:sp>
      <p:pic>
        <p:nvPicPr>
          <p:cNvPr id="5" name="Picture 2" descr="C:\Users\Čapková\AppData\Local\Microsoft\Windows\Temporary Internet Files\Content.IE5\QA8JEPDV\MP9004016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955641">
            <a:off x="4543678" y="1523165"/>
            <a:ext cx="1334327" cy="960965"/>
          </a:xfrm>
          <a:prstGeom prst="rect">
            <a:avLst/>
          </a:prstGeom>
          <a:noFill/>
        </p:spPr>
      </p:pic>
      <p:pic>
        <p:nvPicPr>
          <p:cNvPr id="6" name="Picture 3" descr="C:\Users\Čapková\AppData\Local\Microsoft\Windows\Temporary Internet Files\Content.IE5\7I13AOHP\MP90044864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771700" flipH="1">
            <a:off x="4592853" y="2990285"/>
            <a:ext cx="1345189" cy="985960"/>
          </a:xfrm>
          <a:prstGeom prst="rect">
            <a:avLst/>
          </a:prstGeom>
          <a:noFill/>
        </p:spPr>
      </p:pic>
      <p:pic>
        <p:nvPicPr>
          <p:cNvPr id="7" name="Picture 3" descr="C:\Users\Čapková\AppData\Local\Microsoft\Windows\Temporary Internet Files\Content.IE5\I2A4PW4Y\MP90017794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011197">
            <a:off x="6657719" y="3033731"/>
            <a:ext cx="1356553" cy="931933"/>
          </a:xfrm>
          <a:prstGeom prst="rect">
            <a:avLst/>
          </a:prstGeom>
          <a:noFill/>
        </p:spPr>
      </p:pic>
      <p:pic>
        <p:nvPicPr>
          <p:cNvPr id="8" name="Picture 5" descr="C:\Users\Čapková\AppData\Local\Microsoft\Windows\Temporary Internet Files\Content.IE5\I2A4PW4Y\MP90043855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783560">
            <a:off x="6660530" y="1525850"/>
            <a:ext cx="1382012" cy="95161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0" y="4437112"/>
            <a:ext cx="80972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    V kterém podnebném pásu se pěstují cirusy?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10" name="Picture 34" descr="C:\Users\Čapková\AppData\Local\Microsoft\Windows\Temporary Internet Files\Content.IE5\7I13AOHP\MP90014447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24128" y="5157192"/>
            <a:ext cx="1469650" cy="12241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563888" y="260648"/>
            <a:ext cx="14822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627784" y="5445224"/>
            <a:ext cx="2174642" cy="550962"/>
          </a:xfrm>
          <a:prstGeom prst="snip2Diag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 subtropickém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32" name="Přímá spojovací šipka 31"/>
          <p:cNvCxnSpPr/>
          <p:nvPr/>
        </p:nvCxnSpPr>
        <p:spPr>
          <a:xfrm>
            <a:off x="2123728" y="2348880"/>
            <a:ext cx="2304256" cy="86409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2771800" y="2924944"/>
            <a:ext cx="3528392" cy="1008112"/>
          </a:xfrm>
          <a:prstGeom prst="rect">
            <a:avLst/>
          </a:prstGeom>
          <a:solidFill>
            <a:schemeClr val="accent5">
              <a:lumMod val="40000"/>
              <a:lumOff val="60000"/>
              <a:alpha val="50196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noProof="0" dirty="0" smtClean="0">
                <a:latin typeface="+mj-lt"/>
                <a:ea typeface="+mj-ea"/>
                <a:cs typeface="+mj-cs"/>
              </a:rPr>
              <a:t>K plodině přiřaď druh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noProof="0" dirty="0" smtClean="0">
                <a:latin typeface="+mj-lt"/>
                <a:ea typeface="+mj-ea"/>
                <a:cs typeface="+mj-cs"/>
              </a:rPr>
              <a:t> zemědělské rostliny 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164288" y="177281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flipH="1">
            <a:off x="6732240" y="6237312"/>
            <a:ext cx="1615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20272" y="414908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 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2" name="Picture 8" descr="C:\Users\Čapková\AppData\Local\Microsoft\Windows\Temporary Internet Files\Content.IE5\Z74L4G1D\MP9004037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32656"/>
            <a:ext cx="1512168" cy="1728192"/>
          </a:xfrm>
          <a:prstGeom prst="rect">
            <a:avLst/>
          </a:prstGeom>
          <a:noFill/>
        </p:spPr>
      </p:pic>
      <p:pic>
        <p:nvPicPr>
          <p:cNvPr id="33" name="Picture 7" descr="C:\Users\Čapková\AppData\Local\Microsoft\Windows\Temporary Internet Files\Content.IE5\VSBY4TMG\MP90043343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04664"/>
            <a:ext cx="1512168" cy="1656184"/>
          </a:xfrm>
          <a:prstGeom prst="rect">
            <a:avLst/>
          </a:prstGeom>
          <a:noFill/>
        </p:spPr>
      </p:pic>
      <p:pic>
        <p:nvPicPr>
          <p:cNvPr id="35" name="Picture 9" descr="C:\Users\Čapková\AppData\Local\Microsoft\Windows\Temporary Internet Files\Content.IE5\7I13AOHP\MP90018274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476672"/>
            <a:ext cx="2016224" cy="1532133"/>
          </a:xfrm>
          <a:prstGeom prst="rect">
            <a:avLst/>
          </a:prstGeom>
          <a:noFill/>
        </p:spPr>
      </p:pic>
      <p:pic>
        <p:nvPicPr>
          <p:cNvPr id="36" name="Picture 15" descr="C:\Users\Čapková\AppData\Local\Microsoft\Windows\Temporary Internet Files\Content.IE5\QGGTFEYP\MP9004307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2564904"/>
            <a:ext cx="1512168" cy="1506331"/>
          </a:xfrm>
          <a:prstGeom prst="rect">
            <a:avLst/>
          </a:prstGeom>
          <a:noFill/>
        </p:spPr>
      </p:pic>
      <p:pic>
        <p:nvPicPr>
          <p:cNvPr id="37" name="Picture 11" descr="C:\Users\Čapková\AppData\Local\Microsoft\Windows\Temporary Internet Files\Content.IE5\7I13AOHP\MP90042311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7020272" y="2636912"/>
            <a:ext cx="1618623" cy="1514262"/>
          </a:xfrm>
          <a:prstGeom prst="rect">
            <a:avLst/>
          </a:prstGeom>
          <a:noFill/>
        </p:spPr>
      </p:pic>
      <p:pic>
        <p:nvPicPr>
          <p:cNvPr id="34" name="Picture 2" descr="C:\Users\Čapková\Desktop\banány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2" y="4581128"/>
            <a:ext cx="1728192" cy="1580230"/>
          </a:xfrm>
          <a:prstGeom prst="rect">
            <a:avLst/>
          </a:prstGeom>
          <a:noFill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4" y="4725144"/>
            <a:ext cx="1741106" cy="14473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Users\Čapková\AppData\Local\Microsoft\Windows\Temporary Internet Files\Content.IE5\K4LN7TCC\MP90028987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99592" y="4797152"/>
            <a:ext cx="1800200" cy="136815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2843808" y="3140968"/>
            <a:ext cx="3528392" cy="1008112"/>
          </a:xfrm>
          <a:prstGeom prst="rect">
            <a:avLst/>
          </a:prstGeom>
          <a:solidFill>
            <a:schemeClr val="bg1">
              <a:alpha val="50196"/>
            </a:schemeClr>
          </a:solidFill>
          <a:ln>
            <a:noFill/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r>
              <a:rPr lang="cs-CZ" sz="2800" noProof="0" dirty="0" smtClean="0">
                <a:latin typeface="+mj-lt"/>
                <a:ea typeface="+mj-ea"/>
                <a:cs typeface="+mj-cs"/>
              </a:rPr>
              <a:t> 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067944" y="2060848"/>
            <a:ext cx="15674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zelenina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164288" y="1772816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pochutina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9592" y="414908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luštěnina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139952" y="623731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ovoce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 flipH="1">
            <a:off x="6732240" y="6237312"/>
            <a:ext cx="1615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olejnina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99592" y="623731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technická plodina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948264" y="422108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pícnina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99592" y="20608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obilnina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2" name="Picture 8" descr="C:\Users\Čapková\AppData\Local\Microsoft\Windows\Temporary Internet Files\Content.IE5\Z74L4G1D\MP9004037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32656"/>
            <a:ext cx="1512168" cy="1728192"/>
          </a:xfrm>
          <a:prstGeom prst="rect">
            <a:avLst/>
          </a:prstGeom>
          <a:noFill/>
        </p:spPr>
      </p:pic>
      <p:pic>
        <p:nvPicPr>
          <p:cNvPr id="33" name="Picture 7" descr="C:\Users\Čapková\AppData\Local\Microsoft\Windows\Temporary Internet Files\Content.IE5\VSBY4TMG\MP90043343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04664"/>
            <a:ext cx="1512168" cy="1656184"/>
          </a:xfrm>
          <a:prstGeom prst="rect">
            <a:avLst/>
          </a:prstGeom>
          <a:noFill/>
        </p:spPr>
      </p:pic>
      <p:pic>
        <p:nvPicPr>
          <p:cNvPr id="35" name="Picture 9" descr="C:\Users\Čapková\AppData\Local\Microsoft\Windows\Temporary Internet Files\Content.IE5\7I13AOHP\MP90018274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476672"/>
            <a:ext cx="2016224" cy="1532133"/>
          </a:xfrm>
          <a:prstGeom prst="rect">
            <a:avLst/>
          </a:prstGeom>
          <a:noFill/>
        </p:spPr>
      </p:pic>
      <p:pic>
        <p:nvPicPr>
          <p:cNvPr id="36" name="Picture 15" descr="C:\Users\Čapková\AppData\Local\Microsoft\Windows\Temporary Internet Files\Content.IE5\QGGTFEYP\MP9004307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2708920"/>
            <a:ext cx="1512168" cy="1434323"/>
          </a:xfrm>
          <a:prstGeom prst="rect">
            <a:avLst/>
          </a:prstGeom>
          <a:noFill/>
        </p:spPr>
      </p:pic>
      <p:pic>
        <p:nvPicPr>
          <p:cNvPr id="37" name="Picture 11" descr="C:\Users\Čapková\AppData\Local\Microsoft\Windows\Temporary Internet Files\Content.IE5\7I13AOHP\MP90042311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7020272" y="2708920"/>
            <a:ext cx="1618623" cy="1514262"/>
          </a:xfrm>
          <a:prstGeom prst="rect">
            <a:avLst/>
          </a:prstGeom>
          <a:noFill/>
        </p:spPr>
      </p:pic>
      <p:pic>
        <p:nvPicPr>
          <p:cNvPr id="34" name="Picture 2" descr="C:\Users\Čapková\Desktop\banány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2" y="4581128"/>
            <a:ext cx="1728192" cy="1580230"/>
          </a:xfrm>
          <a:prstGeom prst="rect">
            <a:avLst/>
          </a:prstGeom>
          <a:noFill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4" y="4797152"/>
            <a:ext cx="1741106" cy="14473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2" descr="C:\Users\Čapková\AppData\Local\Microsoft\Windows\Temporary Internet Files\Content.IE5\K4LN7TCC\MP90028987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99592" y="4797152"/>
            <a:ext cx="1800200" cy="1368152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755576" y="1700808"/>
            <a:ext cx="569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rýže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563888" y="1628800"/>
            <a:ext cx="638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rajče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948264" y="1700808"/>
            <a:ext cx="9976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kávovník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020272" y="3861048"/>
            <a:ext cx="596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jetel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588224" y="587727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slunečnice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851920" y="5805264"/>
            <a:ext cx="1231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banány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971600" y="5805264"/>
            <a:ext cx="706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tabák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55576" y="3789040"/>
            <a:ext cx="7121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hrách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908720"/>
            <a:ext cx="809497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Pro jaký účel chová člověk hospodářská zvířata?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(uveď alespoň 5 příkladů):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708920"/>
            <a:ext cx="121539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8000"/>
                </a:solidFill>
              </a:rPr>
              <a:t> ……….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C00FF"/>
                </a:solidFill>
              </a:rPr>
              <a:t> ……….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00FF"/>
                </a:solidFill>
              </a:rPr>
              <a:t> ……….</a:t>
            </a:r>
          </a:p>
          <a:p>
            <a:pPr>
              <a:buFont typeface="Wingdings" pitchFamily="2" charset="2"/>
              <a:buChar char="Ø"/>
            </a:pPr>
            <a:r>
              <a:rPr lang="cs-CZ" sz="2400" smtClean="0">
                <a:solidFill>
                  <a:srgbClr val="FF3300"/>
                </a:solidFill>
              </a:rPr>
              <a:t> ……….</a:t>
            </a:r>
            <a:endParaRPr lang="cs-CZ" sz="2400">
              <a:solidFill>
                <a:srgbClr val="FF33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908720"/>
            <a:ext cx="710143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Pro jaký účel chová člověk hospodářská zvířata?</a:t>
            </a:r>
          </a:p>
          <a:p>
            <a:r>
              <a:rPr lang="cs-CZ" sz="2800" dirty="0" smtClean="0">
                <a:solidFill>
                  <a:srgbClr val="00B0F0"/>
                </a:solidFill>
              </a:rPr>
              <a:t>(uveď alespoň 5 příkladů):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916832"/>
            <a:ext cx="844673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8000"/>
                </a:solidFill>
              </a:rPr>
              <a:t> maso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C00FF"/>
                </a:solidFill>
              </a:rPr>
              <a:t> mléko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00FF"/>
                </a:solidFill>
              </a:rPr>
              <a:t> vejce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3300"/>
                </a:solidFill>
              </a:rPr>
              <a:t> kůži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vlnu, peří, kosti, tuky, med, přírodní hedvábí, tažný prostředek, …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332656"/>
            <a:ext cx="13892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  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Čapková\AppData\Local\Microsoft\Windows\Temporary Internet Files\Content.IE5\K4LN7TCC\MP9002897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149080"/>
            <a:ext cx="1584176" cy="1069319"/>
          </a:xfrm>
          <a:prstGeom prst="rect">
            <a:avLst/>
          </a:prstGeom>
          <a:noFill/>
        </p:spPr>
      </p:pic>
      <p:pic>
        <p:nvPicPr>
          <p:cNvPr id="1027" name="Picture 3" descr="C:\Users\Čapková\AppData\Local\Microsoft\Windows\Temporary Internet Files\Content.IE5\Y7NWSBZX\MP90044864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4221088"/>
            <a:ext cx="1451737" cy="938072"/>
          </a:xfrm>
          <a:prstGeom prst="rect">
            <a:avLst/>
          </a:prstGeom>
          <a:noFill/>
        </p:spPr>
      </p:pic>
      <p:pic>
        <p:nvPicPr>
          <p:cNvPr id="1029" name="Picture 5" descr="C:\Users\Čapková\AppData\Local\Microsoft\Windows\Temporary Internet Files\Content.IE5\J7ER4TZ3\MP90017794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4221088"/>
            <a:ext cx="1548172" cy="1032115"/>
          </a:xfrm>
          <a:prstGeom prst="rect">
            <a:avLst/>
          </a:prstGeom>
          <a:noFill/>
        </p:spPr>
      </p:pic>
      <p:pic>
        <p:nvPicPr>
          <p:cNvPr id="1030" name="Picture 6" descr="C:\Users\Čapková\AppData\Local\Microsoft\Windows\Temporary Internet Files\Content.IE5\X642VW8I\MP900403702[2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4221088"/>
            <a:ext cx="1637171" cy="1080120"/>
          </a:xfrm>
          <a:prstGeom prst="rect">
            <a:avLst/>
          </a:prstGeom>
          <a:noFill/>
        </p:spPr>
      </p:pic>
      <p:pic>
        <p:nvPicPr>
          <p:cNvPr id="1031" name="Picture 7" descr="C:\Users\Čapková\AppData\Local\Microsoft\Windows\Temporary Internet Files\Content.IE5\J7ER4TZ3\MP90031687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08304" y="4221088"/>
            <a:ext cx="1512168" cy="1113865"/>
          </a:xfrm>
          <a:prstGeom prst="rect">
            <a:avLst/>
          </a:prstGeom>
          <a:noFill/>
        </p:spPr>
      </p:pic>
      <p:pic>
        <p:nvPicPr>
          <p:cNvPr id="1032" name="Picture 8" descr="C:\Users\Čapková\AppData\Local\Microsoft\Windows\Temporary Internet Files\Content.IE5\K4LN7TCC\MP90016429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11960" y="5445224"/>
            <a:ext cx="936104" cy="1223946"/>
          </a:xfrm>
          <a:prstGeom prst="rect">
            <a:avLst/>
          </a:prstGeom>
          <a:noFill/>
        </p:spPr>
      </p:pic>
      <p:pic>
        <p:nvPicPr>
          <p:cNvPr id="1033" name="Picture 9" descr="C:\Users\Čapková\AppData\Local\Microsoft\Windows\Temporary Internet Files\Content.IE5\Y7NWSBZX\MP90040709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83768" y="5373216"/>
            <a:ext cx="942310" cy="1268760"/>
          </a:xfrm>
          <a:prstGeom prst="rect">
            <a:avLst/>
          </a:prstGeom>
          <a:noFill/>
        </p:spPr>
      </p:pic>
      <p:pic>
        <p:nvPicPr>
          <p:cNvPr id="1034" name="Picture 10" descr="C:\Users\Čapková\AppData\Local\Microsoft\Windows\Temporary Internet Files\Content.IE5\X642VW8I\MP900289839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12160" y="5445224"/>
            <a:ext cx="859776" cy="1224136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2915816" y="3068960"/>
            <a:ext cx="3312368" cy="1008112"/>
          </a:xfrm>
          <a:prstGeom prst="rect">
            <a:avLst/>
          </a:prstGeom>
          <a:solidFill>
            <a:schemeClr val="accent5">
              <a:lumMod val="40000"/>
              <a:lumOff val="60000"/>
              <a:alpha val="50196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noProof="0" dirty="0" smtClean="0">
                <a:latin typeface="+mj-lt"/>
                <a:ea typeface="+mj-ea"/>
                <a:cs typeface="+mj-cs"/>
              </a:rPr>
              <a:t>K obrázkům přiřaď </a:t>
            </a:r>
            <a:r>
              <a:rPr lang="cs-CZ" sz="2800" dirty="0" smtClean="0">
                <a:latin typeface="+mj-lt"/>
                <a:ea typeface="+mj-ea"/>
                <a:cs typeface="+mj-cs"/>
              </a:rPr>
              <a:t>obor ž</a:t>
            </a:r>
            <a:r>
              <a:rPr lang="cs-CZ" sz="2800" noProof="0" dirty="0" err="1" smtClean="0">
                <a:latin typeface="+mj-lt"/>
                <a:ea typeface="+mj-ea"/>
                <a:cs typeface="+mj-cs"/>
              </a:rPr>
              <a:t>ivočišné</a:t>
            </a:r>
            <a:r>
              <a:rPr lang="cs-CZ" sz="2800" dirty="0" smtClean="0">
                <a:latin typeface="+mj-lt"/>
                <a:ea typeface="+mj-ea"/>
                <a:cs typeface="+mj-cs"/>
              </a:rPr>
              <a:t> </a:t>
            </a:r>
            <a:r>
              <a:rPr lang="cs-CZ" sz="2800" noProof="0" dirty="0" smtClean="0">
                <a:latin typeface="+mj-lt"/>
                <a:ea typeface="+mj-ea"/>
                <a:cs typeface="+mj-cs"/>
              </a:rPr>
              <a:t>výroby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noProof="0" dirty="0" smtClean="0">
                <a:latin typeface="+mj-lt"/>
                <a:ea typeface="+mj-ea"/>
                <a:cs typeface="+mj-cs"/>
              </a:rPr>
              <a:t>  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164288" y="177281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flipH="1">
            <a:off x="6732240" y="6237312"/>
            <a:ext cx="1615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20272" y="414908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 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6" name="Picture 17" descr="C:\Users\Čapková\AppData\Local\Microsoft\Windows\Temporary Internet Files\Content.IE5\7I13AOHP\MP9001786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476672"/>
            <a:ext cx="2160240" cy="1600178"/>
          </a:xfrm>
          <a:prstGeom prst="rect">
            <a:avLst/>
          </a:prstGeom>
          <a:noFill/>
        </p:spPr>
      </p:pic>
      <p:pic>
        <p:nvPicPr>
          <p:cNvPr id="17" name="Picture 18" descr="C:\Users\Čapková\AppData\Local\Microsoft\Windows\Temporary Internet Files\Content.IE5\0YP7VF64\MP9002626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852936"/>
            <a:ext cx="2076863" cy="1475458"/>
          </a:xfrm>
          <a:prstGeom prst="rect">
            <a:avLst/>
          </a:prstGeom>
          <a:noFill/>
        </p:spPr>
      </p:pic>
      <p:pic>
        <p:nvPicPr>
          <p:cNvPr id="19" name="Picture 6" descr="C:\Users\Čapková\AppData\Local\Microsoft\Windows\Temporary Internet Files\Content.IE5\Y7NWSBZX\MP9004066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4797152"/>
            <a:ext cx="1656184" cy="1679480"/>
          </a:xfrm>
          <a:prstGeom prst="rect">
            <a:avLst/>
          </a:prstGeom>
          <a:noFill/>
        </p:spPr>
      </p:pic>
      <p:pic>
        <p:nvPicPr>
          <p:cNvPr id="20" name="Picture 7" descr="C:\Users\Čapková\AppData\Local\Microsoft\Windows\Temporary Internet Files\Content.IE5\J7ER4TZ3\MP90031687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852936"/>
            <a:ext cx="2088232" cy="1502903"/>
          </a:xfrm>
          <a:prstGeom prst="rect">
            <a:avLst/>
          </a:prstGeom>
          <a:noFill/>
        </p:spPr>
      </p:pic>
      <p:pic>
        <p:nvPicPr>
          <p:cNvPr id="22" name="Picture 12" descr="C:\Users\Čapková\AppData\Local\Microsoft\Windows\Temporary Internet Files\Content.IE5\Y7NWSBZX\MP90040331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4797152"/>
            <a:ext cx="2160240" cy="1512168"/>
          </a:xfrm>
          <a:prstGeom prst="rect">
            <a:avLst/>
          </a:prstGeom>
          <a:noFill/>
        </p:spPr>
      </p:pic>
      <p:pic>
        <p:nvPicPr>
          <p:cNvPr id="15" name="Picture 26" descr="C:\Users\Čapková\AppData\Local\Microsoft\Windows\Temporary Internet Files\Content.IE5\K4LN7TCC\MP90043184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4797152"/>
            <a:ext cx="1656184" cy="1656184"/>
          </a:xfrm>
          <a:prstGeom prst="rect">
            <a:avLst/>
          </a:prstGeom>
          <a:noFill/>
        </p:spPr>
      </p:pic>
      <p:pic>
        <p:nvPicPr>
          <p:cNvPr id="24" name="Picture 2" descr="C:\Users\Čapková\Desktop\chov skotu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476672"/>
            <a:ext cx="2218089" cy="1584176"/>
          </a:xfrm>
          <a:prstGeom prst="rect">
            <a:avLst/>
          </a:prstGeom>
          <a:noFill/>
        </p:spPr>
      </p:pic>
      <p:pic>
        <p:nvPicPr>
          <p:cNvPr id="1031" name="Picture 7" descr="C:\Users\Čapková\AppData\Local\Microsoft\Windows\Temporary Internet Files\Content.IE5\7L5EOSFO\MP90040652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72200" y="476672"/>
            <a:ext cx="2160240" cy="158417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7164288" y="177281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flipH="1">
            <a:off x="6732240" y="6237312"/>
            <a:ext cx="1615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20272" y="414908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 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6" name="Picture 17" descr="C:\Users\Čapková\AppData\Local\Microsoft\Windows\Temporary Internet Files\Content.IE5\7I13AOHP\MP9001786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836712"/>
            <a:ext cx="1944216" cy="1440160"/>
          </a:xfrm>
          <a:prstGeom prst="rect">
            <a:avLst/>
          </a:prstGeom>
          <a:noFill/>
        </p:spPr>
      </p:pic>
      <p:pic>
        <p:nvPicPr>
          <p:cNvPr id="17" name="Picture 18" descr="C:\Users\Čapková\AppData\Local\Microsoft\Windows\Temporary Internet Files\Content.IE5\0YP7VF64\MP9002626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852936"/>
            <a:ext cx="1932847" cy="1373145"/>
          </a:xfrm>
          <a:prstGeom prst="rect">
            <a:avLst/>
          </a:prstGeom>
          <a:noFill/>
        </p:spPr>
      </p:pic>
      <p:pic>
        <p:nvPicPr>
          <p:cNvPr id="19" name="Picture 6" descr="C:\Users\Čapková\AppData\Local\Microsoft\Windows\Temporary Internet Files\Content.IE5\Y7NWSBZX\MP9004066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4869160"/>
            <a:ext cx="1442158" cy="1462443"/>
          </a:xfrm>
          <a:prstGeom prst="rect">
            <a:avLst/>
          </a:prstGeom>
          <a:noFill/>
        </p:spPr>
      </p:pic>
      <p:pic>
        <p:nvPicPr>
          <p:cNvPr id="20" name="Picture 7" descr="C:\Users\Čapková\AppData\Local\Microsoft\Windows\Temporary Internet Files\Content.IE5\J7ER4TZ3\MP90031687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2852936"/>
            <a:ext cx="1872208" cy="1347431"/>
          </a:xfrm>
          <a:prstGeom prst="rect">
            <a:avLst/>
          </a:prstGeom>
          <a:noFill/>
        </p:spPr>
      </p:pic>
      <p:pic>
        <p:nvPicPr>
          <p:cNvPr id="22" name="Picture 12" descr="C:\Users\Čapková\AppData\Local\Microsoft\Windows\Temporary Internet Files\Content.IE5\Y7NWSBZX\MP90040331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4941168"/>
            <a:ext cx="1954503" cy="1368152"/>
          </a:xfrm>
          <a:prstGeom prst="rect">
            <a:avLst/>
          </a:prstGeom>
          <a:noFill/>
        </p:spPr>
      </p:pic>
      <p:pic>
        <p:nvPicPr>
          <p:cNvPr id="15" name="Picture 26" descr="C:\Users\Čapková\AppData\Local\Microsoft\Windows\Temporary Internet Files\Content.IE5\K4LN7TCC\MP90043184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600" y="4869160"/>
            <a:ext cx="1440160" cy="1440160"/>
          </a:xfrm>
          <a:prstGeom prst="rect">
            <a:avLst/>
          </a:prstGeom>
          <a:noFill/>
        </p:spPr>
      </p:pic>
      <p:pic>
        <p:nvPicPr>
          <p:cNvPr id="24" name="Picture 2" descr="C:\Users\Čapková\Desktop\chov skotu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5576" y="764704"/>
            <a:ext cx="2074073" cy="1481319"/>
          </a:xfrm>
          <a:prstGeom prst="rect">
            <a:avLst/>
          </a:prstGeom>
          <a:noFill/>
        </p:spPr>
      </p:pic>
      <p:pic>
        <p:nvPicPr>
          <p:cNvPr id="1031" name="Picture 7" descr="C:\Users\Čapková\AppData\Local\Microsoft\Windows\Temporary Internet Files\Content.IE5\7L5EOSFO\MP90040652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72200" y="836712"/>
            <a:ext cx="1944216" cy="142575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779912" y="3284984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</a:t>
            </a:r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87624" y="2276872"/>
            <a:ext cx="1188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 skotu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067944" y="2276872"/>
            <a:ext cx="1223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 vepřů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660232" y="2276872"/>
            <a:ext cx="1442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 drůbeže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99592" y="422108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 ovcí 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164288" y="4221088"/>
            <a:ext cx="10496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 včel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187624" y="6309320"/>
            <a:ext cx="1075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 koní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491880" y="6309320"/>
            <a:ext cx="2253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 kožešinové zvěře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516216" y="6309320"/>
            <a:ext cx="1956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 tažných zvířat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31602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Kde chovají lamy?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420888"/>
            <a:ext cx="71915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Kde je tradice chovu bource morušového?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4293096"/>
            <a:ext cx="81006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Jak dělíme rybolov? (připomeň si zástupce ryb):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27830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Kde chovají lamy?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420888"/>
            <a:ext cx="64574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Kde je tradice chovu bource morušového?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933056"/>
            <a:ext cx="7171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Jak dělíme rybolov? (připomeň si zástupce ryb):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07904" y="404664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1412776"/>
            <a:ext cx="20233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 Jižní Americe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2924944"/>
            <a:ext cx="10869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 Číně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4509120"/>
            <a:ext cx="57511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mořský</a:t>
            </a:r>
            <a:r>
              <a:rPr lang="cs-CZ" sz="2400" dirty="0" smtClean="0">
                <a:solidFill>
                  <a:srgbClr val="FF0000"/>
                </a:solidFill>
              </a:rPr>
              <a:t> (tuňák, treska, makrela, sleď, …)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sladkovodní</a:t>
            </a:r>
            <a:r>
              <a:rPr lang="cs-CZ" sz="2400" dirty="0" smtClean="0">
                <a:solidFill>
                  <a:srgbClr val="FF0000"/>
                </a:solidFill>
              </a:rPr>
              <a:t> (kapr, pstruh, štika, sumec, …)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9" name="Picture 3" descr="C:\Users\Čapková\AppData\Local\Microsoft\Windows\Temporary Internet Files\Content.IE5\0YP7VF64\MP9004280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5445224"/>
            <a:ext cx="1687775" cy="1124744"/>
          </a:xfrm>
          <a:prstGeom prst="rect">
            <a:avLst/>
          </a:prstGeom>
          <a:noFill/>
        </p:spPr>
      </p:pic>
      <p:pic>
        <p:nvPicPr>
          <p:cNvPr id="1026" name="Picture 2" descr="C:\Users\Čapková\AppData\Local\Microsoft\Windows\Temporary Internet Files\Content.IE5\J7ER4TZ3\MP90040756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5445224"/>
            <a:ext cx="1656184" cy="110369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332656"/>
            <a:ext cx="571663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Člověk potřebuje vodu denně, </a:t>
            </a:r>
          </a:p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proto s ní musí šetrně hospodařit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1026" name="Picture 2" descr="C:\Users\Čapková\AppData\Local\Microsoft\Windows\Temporary Internet Files\Content.IE5\J7ER4TZ3\MP9004222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924944"/>
            <a:ext cx="2232248" cy="2232248"/>
          </a:xfrm>
          <a:prstGeom prst="rect">
            <a:avLst/>
          </a:prstGeom>
          <a:noFill/>
        </p:spPr>
      </p:pic>
      <p:pic>
        <p:nvPicPr>
          <p:cNvPr id="1027" name="Picture 3" descr="C:\Users\Čapková\AppData\Local\Microsoft\Windows\Temporary Internet Files\Content.IE5\K4LN7TCC\MP90042443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956376" y="3284984"/>
            <a:ext cx="1006072" cy="1656184"/>
          </a:xfrm>
          <a:prstGeom prst="rect">
            <a:avLst/>
          </a:prstGeom>
          <a:noFill/>
        </p:spPr>
      </p:pic>
      <p:pic>
        <p:nvPicPr>
          <p:cNvPr id="1028" name="Picture 4" descr="C:\Users\Čapková\AppData\Local\Microsoft\Windows\Temporary Internet Files\Content.IE5\Y7NWSBZX\MP90042781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3645024"/>
            <a:ext cx="1727431" cy="1224136"/>
          </a:xfrm>
          <a:prstGeom prst="rect">
            <a:avLst/>
          </a:prstGeom>
          <a:noFill/>
        </p:spPr>
      </p:pic>
      <p:pic>
        <p:nvPicPr>
          <p:cNvPr id="1030" name="Picture 6" descr="C:\Users\Čapková\AppData\Local\Microsoft\Windows\Temporary Internet Files\Content.IE5\Y7NWSBZX\MP900425534[2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5373216"/>
            <a:ext cx="1726543" cy="1150580"/>
          </a:xfrm>
          <a:prstGeom prst="rect">
            <a:avLst/>
          </a:prstGeom>
          <a:noFill/>
        </p:spPr>
      </p:pic>
      <p:pic>
        <p:nvPicPr>
          <p:cNvPr id="8" name="Picture 4" descr="C:\Users\Čapková\AppData\Local\Microsoft\Windows\Temporary Internet Files\Content.IE5\6A1BRA00\MP90043372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2" y="3573016"/>
            <a:ext cx="1861110" cy="1186458"/>
          </a:xfrm>
          <a:prstGeom prst="rect">
            <a:avLst/>
          </a:prstGeom>
          <a:noFill/>
        </p:spPr>
      </p:pic>
      <p:pic>
        <p:nvPicPr>
          <p:cNvPr id="9" name="Picture 26" descr="C:\Users\Čapková\AppData\Local\Microsoft\Windows\Temporary Internet Files\Content.IE5\7I13AOHP\MP90043719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5301208"/>
            <a:ext cx="1915413" cy="1368152"/>
          </a:xfrm>
          <a:prstGeom prst="rect">
            <a:avLst/>
          </a:prstGeom>
          <a:noFill/>
        </p:spPr>
      </p:pic>
      <p:pic>
        <p:nvPicPr>
          <p:cNvPr id="1031" name="Picture 7" descr="C:\Users\Čapková\AppData\Local\Microsoft\Windows\Temporary Internet Files\Content.IE5\X642VW8I\MP90043720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3248826"/>
            <a:ext cx="1224136" cy="1838829"/>
          </a:xfrm>
          <a:prstGeom prst="rect">
            <a:avLst/>
          </a:prstGeom>
          <a:noFill/>
        </p:spPr>
      </p:pic>
      <p:pic>
        <p:nvPicPr>
          <p:cNvPr id="11" name="Picture 14" descr="C:\Users\Čapková\AppData\Local\Microsoft\Windows\Temporary Internet Files\Content.IE5\UUNBKGUX\MP90043120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07904" y="1484784"/>
            <a:ext cx="1903881" cy="1224137"/>
          </a:xfrm>
          <a:prstGeom prst="rect">
            <a:avLst/>
          </a:prstGeom>
          <a:noFill/>
        </p:spPr>
      </p:pic>
      <p:pic>
        <p:nvPicPr>
          <p:cNvPr id="1032" name="Picture 8" descr="C:\Users\Čapková\AppData\Local\Microsoft\Windows\Temporary Internet Files\Content.IE5\J7ER4TZ3\MP900433261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043608" y="5373216"/>
            <a:ext cx="1816807" cy="1166371"/>
          </a:xfrm>
          <a:prstGeom prst="rect">
            <a:avLst/>
          </a:prstGeom>
          <a:noFill/>
        </p:spPr>
      </p:pic>
      <p:pic>
        <p:nvPicPr>
          <p:cNvPr id="3" name="Picture 2" descr="C:\Users\Čapková\AppData\Local\Microsoft\Windows\Temporary Internet Files\Content.IE5\K4LN7TCC\MP900430831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971600" y="1556792"/>
            <a:ext cx="1728192" cy="1390156"/>
          </a:xfrm>
          <a:prstGeom prst="rect">
            <a:avLst/>
          </a:prstGeom>
          <a:noFill/>
        </p:spPr>
      </p:pic>
      <p:pic>
        <p:nvPicPr>
          <p:cNvPr id="1038" name="Picture 14" descr="C:\Users\Čapková\AppData\Local\Microsoft\Windows\Temporary Internet Files\Content.IE5\J7ER4TZ3\MP900409256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804248" y="1628800"/>
            <a:ext cx="1584176" cy="129614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2089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Člověk musí také šetrně hospodařit s lesy.</a:t>
            </a:r>
          </a:p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Uveď základní významy lesa: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79912" y="4509120"/>
            <a:ext cx="95410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8000"/>
                </a:solidFill>
              </a:rPr>
              <a:t> ……….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CC00FF"/>
                </a:solidFill>
              </a:rPr>
              <a:t> ……….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00FF"/>
                </a:solidFill>
              </a:rPr>
              <a:t> ……….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3300"/>
                </a:solidFill>
              </a:rPr>
              <a:t> ……….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663300"/>
                </a:solidFill>
              </a:rPr>
              <a:t> ……….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 ……….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6" name="Picture 14" descr="C:\Users\Čapková\AppData\Local\Microsoft\Windows\Temporary Internet Files\Content.IE5\D18Y85UF\MP9002276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988840"/>
            <a:ext cx="2952328" cy="1948537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99792" y="3861048"/>
            <a:ext cx="398987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8000"/>
                </a:solidFill>
              </a:rPr>
              <a:t>    </a:t>
            </a:r>
            <a:r>
              <a:rPr lang="cs-CZ" sz="2400" dirty="0" smtClean="0">
                <a:solidFill>
                  <a:srgbClr val="008000"/>
                </a:solidFill>
              </a:rPr>
              <a:t>tvorba kyslíku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C00FF"/>
                </a:solidFill>
              </a:rPr>
              <a:t>  zadržuje vláhu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00FF"/>
                </a:solidFill>
              </a:rPr>
              <a:t>  zabraňuje erozi půdy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3300"/>
                </a:solidFill>
              </a:rPr>
              <a:t>  poskytuje dřevo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663300"/>
                </a:solidFill>
              </a:rPr>
              <a:t>  prostředí pro zvěř a rostliny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  relaxace člověka</a:t>
            </a:r>
            <a:endParaRPr lang="cs-CZ" sz="24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4" name="Picture 14" descr="C:\Users\Čapková\AppData\Local\Microsoft\Windows\Temporary Internet Files\Content.IE5\D18Y85UF\MP9002276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988840"/>
            <a:ext cx="2182061" cy="1440160"/>
          </a:xfrm>
          <a:prstGeom prst="rect">
            <a:avLst/>
          </a:prstGeom>
          <a:noFill/>
        </p:spPr>
      </p:pic>
      <p:pic>
        <p:nvPicPr>
          <p:cNvPr id="1027" name="Picture 3" descr="C:\Users\Čapková\AppData\Local\Microsoft\Windows\Temporary Internet Files\Content.IE5\J7ER4TZ3\MP9003878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2060848"/>
            <a:ext cx="1224136" cy="1716078"/>
          </a:xfrm>
          <a:prstGeom prst="rect">
            <a:avLst/>
          </a:prstGeom>
          <a:noFill/>
        </p:spPr>
      </p:pic>
      <p:pic>
        <p:nvPicPr>
          <p:cNvPr id="1028" name="Picture 4" descr="C:\Users\Čapková\AppData\Local\Microsoft\Windows\Temporary Internet Files\Content.IE5\K4LN7TCC\MP90040721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4725144"/>
            <a:ext cx="1186891" cy="1564538"/>
          </a:xfrm>
          <a:prstGeom prst="rect">
            <a:avLst/>
          </a:prstGeom>
          <a:noFill/>
        </p:spPr>
      </p:pic>
      <p:pic>
        <p:nvPicPr>
          <p:cNvPr id="1029" name="Picture 5" descr="C:\Users\Čapková\AppData\Local\Microsoft\Windows\Temporary Internet Files\Content.IE5\Y7NWSBZX\MP900402081[2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2132856"/>
            <a:ext cx="1080120" cy="144320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923928" y="26064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1" name="Picture 6" descr="C:\Users\Čapková\AppData\Local\Microsoft\Windows\Temporary Internet Files\Content.IE5\J7ER4TZ3\MP90040162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9592" y="4653136"/>
            <a:ext cx="1296144" cy="1656184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899592" y="836712"/>
            <a:ext cx="756084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00B0F0"/>
                </a:solidFill>
              </a:rPr>
              <a:t>Člověk musí také šetrně hospodařit s lesy.</a:t>
            </a:r>
          </a:p>
          <a:p>
            <a:pPr algn="ctr"/>
            <a:r>
              <a:rPr lang="cs-CZ" sz="2800" dirty="0" smtClean="0">
                <a:solidFill>
                  <a:srgbClr val="00B0F0"/>
                </a:solidFill>
              </a:rPr>
              <a:t>Uveď základní významy lesa:</a:t>
            </a:r>
            <a:endParaRPr lang="cs-CZ" sz="28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980728"/>
            <a:ext cx="588854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Jakou část souše pokrývají lesy?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2780928"/>
            <a:ext cx="84249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Na jaké 2 typy dělíme lesy podle zeměpisné šířky?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4" name="Picture 12" descr="C:\Users\Čapková\AppData\Local\Microsoft\Windows\Temporary Internet Files\Content.IE5\UUNBKGUX\MP9003998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861048"/>
            <a:ext cx="2953255" cy="1968069"/>
          </a:xfrm>
          <a:prstGeom prst="rect">
            <a:avLst/>
          </a:prstGeom>
          <a:noFill/>
        </p:spPr>
      </p:pic>
      <p:pic>
        <p:nvPicPr>
          <p:cNvPr id="5" name="Picture 15" descr="C:\Users\Čapková\AppData\Local\Microsoft\Windows\Temporary Internet Files\Content.IE5\QZ9U4833\MP90014513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84926" y="3861049"/>
            <a:ext cx="2945782" cy="194421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980728"/>
            <a:ext cx="588854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Jakou část souše pokrývají lesy?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2780928"/>
            <a:ext cx="84249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Na jaké 2 typy dělíme lesy podle zeměpisné šířky?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4" name="Picture 12" descr="C:\Users\Čapková\AppData\Local\Microsoft\Windows\Temporary Internet Files\Content.IE5\UUNBKGUX\MP9003998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861048"/>
            <a:ext cx="2953255" cy="1968069"/>
          </a:xfrm>
          <a:prstGeom prst="rect">
            <a:avLst/>
          </a:prstGeom>
          <a:noFill/>
        </p:spPr>
      </p:pic>
      <p:pic>
        <p:nvPicPr>
          <p:cNvPr id="5" name="Picture 15" descr="C:\Users\Čapková\AppData\Local\Microsoft\Windows\Temporary Internet Files\Content.IE5\QZ9U4833\MP90014513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84926" y="3861049"/>
            <a:ext cx="2945782" cy="194421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491880" y="404664"/>
            <a:ext cx="17611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 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8" y="6021288"/>
            <a:ext cx="13351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 tropické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5508104" y="6021288"/>
            <a:ext cx="2699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 mírného pásu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1628800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3300"/>
                </a:solidFill>
              </a:rPr>
              <a:t>jednu třetinu</a:t>
            </a:r>
            <a:endParaRPr lang="cs-CZ" sz="2400" dirty="0">
              <a:solidFill>
                <a:srgbClr val="FF33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790594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Svými neuváženými kroky člověk přírodu ničí </a:t>
            </a:r>
          </a:p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i v zemědělství, vodním a lesním hospodářství!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Čapková\AppData\Local\Microsoft\Windows\Temporary Internet Files\Content.IE5\K4LN7TCC\MP9002554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293096"/>
            <a:ext cx="2736304" cy="1801400"/>
          </a:xfrm>
          <a:prstGeom prst="rect">
            <a:avLst/>
          </a:prstGeom>
          <a:noFill/>
        </p:spPr>
      </p:pic>
      <p:pic>
        <p:nvPicPr>
          <p:cNvPr id="1028" name="Picture 4" descr="C:\Users\Čapková\AppData\Local\Microsoft\Windows\Temporary Internet Files\Content.IE5\K4LN7TCC\MP90026282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4293096"/>
            <a:ext cx="2673564" cy="1800200"/>
          </a:xfrm>
          <a:prstGeom prst="rect">
            <a:avLst/>
          </a:prstGeom>
          <a:noFill/>
        </p:spPr>
      </p:pic>
      <p:pic>
        <p:nvPicPr>
          <p:cNvPr id="6" name="Picture 2" descr="C:\Users\Čapková\Desktop\hnojení v zemědělstv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1628800"/>
            <a:ext cx="2448272" cy="18954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331640" y="3645024"/>
            <a:ext cx="60072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nevhodné hnojení - kontaminace půdy a podzemní vody</a:t>
            </a:r>
            <a:endParaRPr lang="cs-CZ" sz="2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6165304"/>
            <a:ext cx="40561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neodborná těžba dřeva - eroze půdy </a:t>
            </a:r>
            <a:endParaRPr lang="cs-CZ" sz="2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6550" y="6165304"/>
            <a:ext cx="4164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bezohled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ný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rybolov - úbytek kytovců</a:t>
            </a:r>
            <a:endParaRPr lang="cs-CZ" sz="2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992888" cy="6165304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8. a 9. ročníku k procvičení, zopakování a utřídění základních zeměpisných pojmů z učiva </a:t>
            </a:r>
            <a:r>
              <a:rPr lang="cs-CZ" sz="2400" dirty="0" smtClean="0">
                <a:solidFill>
                  <a:schemeClr val="tx1"/>
                </a:solidFill>
              </a:rPr>
              <a:t>   o </a:t>
            </a:r>
            <a:r>
              <a:rPr lang="cs-CZ" sz="2400" dirty="0" smtClean="0">
                <a:solidFill>
                  <a:schemeClr val="tx1"/>
                </a:solidFill>
              </a:rPr>
              <a:t>zemědělství světa.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především se svými atlasy světa, učebnicemi, poznámkami a internetem.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Citace: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Vlastní zdroj.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Použité obrázky : otevřená galerie </a:t>
            </a:r>
            <a:r>
              <a:rPr lang="cs-CZ" sz="2400" dirty="0" smtClean="0">
                <a:solidFill>
                  <a:schemeClr val="tx1"/>
                </a:solidFill>
                <a:hlinkClick r:id="rId2"/>
              </a:rPr>
              <a:t>www.office.</a:t>
            </a:r>
            <a:r>
              <a:rPr lang="cs-CZ" sz="2400" dirty="0" err="1" smtClean="0">
                <a:solidFill>
                  <a:schemeClr val="tx1"/>
                </a:solidFill>
                <a:hlinkClick r:id="rId2"/>
              </a:rPr>
              <a:t>microsoft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                           </a:t>
            </a:r>
            <a:r>
              <a:rPr lang="cs-CZ" sz="2400" dirty="0" err="1" smtClean="0">
                <a:solidFill>
                  <a:schemeClr val="tx1"/>
                </a:solidFill>
              </a:rPr>
              <a:t>cs.wikipedia.org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 </a:t>
            </a: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" name="Picture 2" descr="C:\Users\Čapková\Desktop\hnojení v zemědělstv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5445224"/>
            <a:ext cx="1080120" cy="108012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051720" y="5517232"/>
            <a:ext cx="66967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DEUTSCHE </a:t>
            </a:r>
            <a:r>
              <a:rPr lang="cs-CZ" dirty="0" smtClean="0"/>
              <a:t>FOTOTHEK‎.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11.12.2012]. Dostupný na WWW: http://cs.wikipedia.org/wiki/Soubor:Fotothek_df_n-14_0000106.jpg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5173</TotalTime>
  <Words>835</Words>
  <Application>Microsoft Office PowerPoint</Application>
  <PresentationFormat>Předvádění na obrazovce (4:3)</PresentationFormat>
  <Paragraphs>227</Paragraphs>
  <Slides>30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30</vt:i4>
      </vt:variant>
    </vt:vector>
  </HeadingPairs>
  <TitlesOfParts>
    <vt:vector size="32" baseType="lpstr">
      <vt:lpstr>Motiv sady Office</vt:lpstr>
      <vt:lpstr>Vrchol</vt:lpstr>
      <vt:lpstr>Snímek 1</vt:lpstr>
      <vt:lpstr>ZEMĚDĚLSTVÍ  SVĚTA</vt:lpstr>
      <vt:lpstr>Snímek 3</vt:lpstr>
      <vt:lpstr>Přiřaď pojmy:</vt:lpstr>
      <vt:lpstr>Řešení:</vt:lpstr>
      <vt:lpstr>Zemědělství patří do hospodářského sektoru:</vt:lpstr>
      <vt:lpstr>     Zemědělství patří do hospodářského sektoru:</vt:lpstr>
      <vt:lpstr>K obrázkům doplň podmínky ovlivňující zemědělství:</vt:lpstr>
      <vt:lpstr>Řešení:</vt:lpstr>
      <vt:lpstr>K obrázkům doplň podmínky ovlivňující zemědělství:</vt:lpstr>
      <vt:lpstr>Řešení: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Čapková</dc:creator>
  <cp:lastModifiedBy>Čapková</cp:lastModifiedBy>
  <cp:revision>456</cp:revision>
  <dcterms:created xsi:type="dcterms:W3CDTF">2012-03-30T01:27:57Z</dcterms:created>
  <dcterms:modified xsi:type="dcterms:W3CDTF">2012-12-16T06:48:54Z</dcterms:modified>
</cp:coreProperties>
</file>