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7" r:id="rId4"/>
    <p:sldId id="292" r:id="rId5"/>
    <p:sldId id="293" r:id="rId6"/>
    <p:sldId id="294" r:id="rId7"/>
    <p:sldId id="295" r:id="rId8"/>
    <p:sldId id="298" r:id="rId9"/>
    <p:sldId id="299" r:id="rId10"/>
    <p:sldId id="287" r:id="rId11"/>
    <p:sldId id="300" r:id="rId12"/>
    <p:sldId id="27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7D9F7"/>
    <a:srgbClr val="F678ED"/>
    <a:srgbClr val="CAF52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98" autoAdjust="0"/>
  </p:normalViewPr>
  <p:slideViewPr>
    <p:cSldViewPr>
      <p:cViewPr>
        <p:scale>
          <a:sx n="102" d="100"/>
          <a:sy n="102" d="100"/>
        </p:scale>
        <p:origin x="-234" y="-12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wind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wind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wind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wind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wind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wind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wind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wind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wind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wind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wind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ndAc>
      <p:stSnd>
        <p:snd r:embed="rId13" name="wind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Středověká vesnice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VY_32_INOVACE_3C_05</a:t>
            </a:r>
            <a:br>
              <a:rPr lang="cs-CZ" dirty="0" smtClean="0"/>
            </a:br>
            <a:r>
              <a:rPr lang="cs-CZ" sz="3100" dirty="0" smtClean="0"/>
              <a:t>Číslo projektu: CZ.1.07/1.5.00/34.1056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3</a:t>
            </a:r>
            <a:endParaRPr lang="cs-CZ" dirty="0"/>
          </a:p>
          <a:p>
            <a:r>
              <a:rPr lang="cs-CZ" dirty="0" smtClean="0"/>
              <a:t>Člověk a společnost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5192535"/>
              </p:ext>
            </p:extLst>
          </p:nvPr>
        </p:nvGraphicFramePr>
        <p:xfrm>
          <a:off x="518161" y="1052736"/>
          <a:ext cx="8280920" cy="551441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 získávají základní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informace o životě ve středověké vesnici (role stařešiny rodu, zemědělství, chov dobytka, včelařství), dovídají se, kdo byli nevolníci a v jakém vztahu byli ke knížete a jakým způsobem fungovalo trojpolní hospodářství, v interaktivním cvičení ověřují své znalosti o trojpolním hospodářství (při klepnutí myší na kolečko se správnou odpovědí, se příslušné kolečko přesune do vyznačeného prostoru, pokud žák zvolí kolečko se špatnou odpovědí, odplíží se zvolené kolečko pryč), v závěrečném interaktivním opakování  žáci klepnutím myši vybírají správné odpovědi zapsané v domečku, domeček s odpovědí se pak svým základem postaví </a:t>
                      </a:r>
                      <a:r>
                        <a:rPr lang="cs-CZ" sz="1400" b="0" baseline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na příslušnou čáru.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Naděžda Korcová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září 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 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společnost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Dějepis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–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13 – 15 let, 7.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05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79081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336704"/>
          </a:xfrm>
          <a:ln>
            <a:noFill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>
            <a:noAutofit/>
          </a:bodyPr>
          <a:lstStyle/>
          <a:p>
            <a: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Středověká vesnice</a:t>
            </a:r>
            <a:endParaRPr lang="cs-CZ" sz="8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/>
          <a:lstStyle/>
          <a:p>
            <a:r>
              <a:rPr lang="cs-CZ" b="1" dirty="0" smtClean="0"/>
              <a:t>Stařešina rodu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/>
          <a:lstStyle/>
          <a:p>
            <a:endParaRPr lang="cs-CZ" dirty="0" smtClean="0"/>
          </a:p>
          <a:p>
            <a:r>
              <a:rPr lang="cs-CZ" dirty="0" smtClean="0"/>
              <a:t>Stařešina rodu neboli starosta byl „hlavou rodu“.</a:t>
            </a:r>
          </a:p>
          <a:p>
            <a:r>
              <a:rPr lang="cs-CZ" dirty="0" smtClean="0"/>
              <a:t>Všichni jej ctili.</a:t>
            </a:r>
          </a:p>
          <a:p>
            <a:r>
              <a:rPr lang="cs-CZ" dirty="0" smtClean="0"/>
              <a:t>Vyhoštění z rodu se rovnalo trestu smrti (vyhoštěný většinou zemřel hladem).</a:t>
            </a:r>
          </a:p>
          <a:p>
            <a:r>
              <a:rPr lang="cs-CZ" dirty="0" smtClean="0"/>
              <a:t>Stařešina volil muže do rady.</a:t>
            </a:r>
          </a:p>
          <a:p>
            <a:r>
              <a:rPr lang="cs-CZ" dirty="0" smtClean="0"/>
              <a:t>Rada rozdělovala práce. 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>
            <a:normAutofit/>
          </a:bodyPr>
          <a:lstStyle/>
          <a:p>
            <a:pPr algn="ctr"/>
            <a:r>
              <a:rPr lang="cs-CZ" sz="4400" dirty="0" smtClean="0"/>
              <a:t>Obilí a len 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Obilí bylo základem středověkého polního zemědělství – z vypěstované pšenice se pekl chléb.</a:t>
            </a:r>
          </a:p>
          <a:p>
            <a:r>
              <a:rPr lang="cs-CZ" dirty="0" smtClean="0"/>
              <a:t>Kromě obilí se ve středověku pěstoval i len, ze kterého ženy zpracovávaly pevné plátno.</a:t>
            </a:r>
          </a:p>
          <a:p>
            <a:r>
              <a:rPr lang="cs-CZ" dirty="0" smtClean="0"/>
              <a:t>Ze lněného plátna vznikaly kalhoty a haleny.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 descr="C:\Documents and Settings\adm\Local Settings\Temporary Internet Files\Content.IE5\CV5HE20L\MC90011345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988840"/>
            <a:ext cx="2871668" cy="3600400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>
            <a:normAutofit fontScale="90000"/>
          </a:bodyPr>
          <a:lstStyle/>
          <a:p>
            <a:pPr algn="ctr"/>
            <a:r>
              <a:rPr lang="cs-CZ" sz="4400" dirty="0" smtClean="0"/>
              <a:t>Chov dobytka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Naši předkové chovali dobytek, který se pásl na pastvinách a loukách.</a:t>
            </a:r>
          </a:p>
          <a:p>
            <a:r>
              <a:rPr lang="cs-CZ" dirty="0" smtClean="0"/>
              <a:t>Vyráběli máslo, tvaroh a sýry.</a:t>
            </a:r>
          </a:p>
        </p:txBody>
      </p:sp>
      <p:pic>
        <p:nvPicPr>
          <p:cNvPr id="2052" name="Picture 4" descr="C:\Documents and Settings\adm\Local Settings\Temporary Internet Files\Content.IE5\08MA65UE\MP90017898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3" y="1484784"/>
            <a:ext cx="3072341" cy="4608512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>
            <a:normAutofit/>
          </a:bodyPr>
          <a:lstStyle/>
          <a:p>
            <a:pPr algn="ctr"/>
            <a:r>
              <a:rPr lang="cs-CZ" sz="4400" dirty="0" smtClean="0"/>
              <a:t>Včelařství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endParaRPr lang="cs-CZ" dirty="0" smtClean="0"/>
          </a:p>
          <a:p>
            <a:r>
              <a:rPr lang="cs-CZ" dirty="0" smtClean="0"/>
              <a:t>Jako sladidlo se ve středověku používal med.</a:t>
            </a:r>
          </a:p>
          <a:p>
            <a:r>
              <a:rPr lang="cs-CZ" dirty="0" smtClean="0"/>
              <a:t>Nejprve se používal med lesních včel, později měli vesničané úly u svých domů.</a:t>
            </a:r>
          </a:p>
          <a:p>
            <a:r>
              <a:rPr lang="cs-CZ" dirty="0" smtClean="0"/>
              <a:t>Oblíbeným nápojem byla medovina.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solidFill>
            <a:schemeClr val="tx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endParaRPr lang="cs-CZ" dirty="0"/>
          </a:p>
        </p:txBody>
      </p:sp>
      <p:pic>
        <p:nvPicPr>
          <p:cNvPr id="3074" name="Picture 2" descr="C:\Documents and Settings\adm\Local Settings\Temporary Internet Files\Content.IE5\5VHAEHX1\MC90028048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700808"/>
            <a:ext cx="2880320" cy="3960440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/>
          <a:lstStyle/>
          <a:p>
            <a:r>
              <a:rPr lang="cs-CZ" b="1" dirty="0" smtClean="0"/>
              <a:t>Přichází kníže!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/>
          <a:lstStyle/>
          <a:p>
            <a:endParaRPr lang="cs-CZ" dirty="0" smtClean="0"/>
          </a:p>
          <a:p>
            <a:r>
              <a:rPr lang="cs-CZ" dirty="0" smtClean="0"/>
              <a:t>Od 10. století se vlastníkem neobdělané půdy stal </a:t>
            </a:r>
            <a:r>
              <a:rPr lang="cs-CZ" b="1" dirty="0" smtClean="0"/>
              <a:t>kníže</a:t>
            </a:r>
            <a:r>
              <a:rPr lang="cs-CZ" dirty="0" smtClean="0"/>
              <a:t>.</a:t>
            </a:r>
          </a:p>
          <a:p>
            <a:r>
              <a:rPr lang="cs-CZ" dirty="0" smtClean="0"/>
              <a:t>Půdu dával k užívání svým hodnostářům, duchovenstvu, svým vojákům.</a:t>
            </a:r>
          </a:p>
          <a:p>
            <a:r>
              <a:rPr lang="cs-CZ" dirty="0" smtClean="0"/>
              <a:t>Pro ně pracovali nesvobodní lidé, tzv. </a:t>
            </a:r>
            <a:r>
              <a:rPr lang="cs-CZ" b="1" dirty="0" smtClean="0"/>
              <a:t>nevolníci</a:t>
            </a:r>
            <a:r>
              <a:rPr lang="cs-CZ" dirty="0" smtClean="0"/>
              <a:t>, kteří museli odvádět většinu toho, co vypěstovali.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/>
          <a:lstStyle/>
          <a:p>
            <a:r>
              <a:rPr lang="cs-CZ" b="1" dirty="0" smtClean="0"/>
              <a:t>Jař, ozim, úhor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/>
          <a:lstStyle/>
          <a:p>
            <a:endParaRPr lang="cs-CZ" dirty="0" smtClean="0"/>
          </a:p>
          <a:p>
            <a:r>
              <a:rPr lang="cs-CZ" dirty="0" smtClean="0"/>
              <a:t>Vesnice měla tři druhy polí:</a:t>
            </a:r>
          </a:p>
          <a:p>
            <a:r>
              <a:rPr lang="cs-CZ" dirty="0" smtClean="0"/>
              <a:t>Jař – obilí, které se seje na jaře</a:t>
            </a:r>
          </a:p>
          <a:p>
            <a:r>
              <a:rPr lang="cs-CZ" dirty="0" smtClean="0"/>
              <a:t>Ozim – obilí, které se seje na podzim</a:t>
            </a:r>
          </a:p>
          <a:p>
            <a:r>
              <a:rPr lang="cs-CZ" dirty="0" smtClean="0"/>
              <a:t>Úhor – pastviny pro dobytek</a:t>
            </a:r>
          </a:p>
          <a:p>
            <a:r>
              <a:rPr lang="cs-CZ" dirty="0" smtClean="0"/>
              <a:t>Jednotlivé etapy se po každém roce střídaly. 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 flipH="1" flipV="1">
            <a:off x="1084323" y="1278052"/>
            <a:ext cx="64400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548680"/>
            <a:ext cx="8064896" cy="5355312"/>
          </a:xfrm>
          <a:prstGeom prst="rect">
            <a:avLst/>
          </a:prstGeom>
          <a:solidFill>
            <a:srgbClr val="77D9F7"/>
          </a:solidFill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Uveď, které tři fáze mělo trojpolní zemědělství. Klepnutím myší na jednotlivá pole zjistíš, zda jsi byl úspěšný.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7" name="Zaoblený obdélník 6"/>
          <p:cNvSpPr/>
          <p:nvPr/>
        </p:nvSpPr>
        <p:spPr>
          <a:xfrm>
            <a:off x="971600" y="1268760"/>
            <a:ext cx="3816424" cy="42484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Fáze trojpolního hospodářství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5436096" y="184482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jař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6948264" y="112474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pole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6732240" y="2780928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úhor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7092280" y="443711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ozim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5436096" y="3861048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let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4932040" y="292494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úrok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4.44444E-6 C -0.05538 0.08172 -0.11041 0.16389 -0.16614 0.24514 C -0.17065 0.25162 -0.17916 0.25533 -0.18489 0.25741 C -0.18802 0.25857 -0.19409 0.26065 -0.19409 0.26065 C -0.22048 0.26019 -0.24687 0.26088 -0.27326 0.25903 C -0.27621 0.2588 -0.27864 0.25556 -0.28142 0.2544 C -0.29427 0.24885 -0.30885 0.2426 -0.32204 0.23889 C -0.33263 0.23172 -0.33906 0.22523 -0.34878 0.21713 C -0.34965 0.21644 -0.36215 0.20718 -0.3651 0.20324 C -0.38715 0.17385 -0.40034 0.1338 -0.40572 0.09306 C -0.4052 0.0551 -0.4217 -0.02106 -0.38368 -0.03865 C -0.3592 -0.03472 -0.3717 -0.03634 -0.35815 -0.03102 C -0.35121 -0.02477 -0.3467 -0.01528 -0.34062 -0.00764 C -0.33836 -0.00162 -0.33593 0.00185 -0.33368 0.00787 C -0.33437 0.01968 -0.3335 0.0463 -0.3394 0.06065 C -0.35086 0.08843 -0.36857 0.10185 -0.38836 0.11783 C -0.41215 0.13727 -0.38819 0.1213 -0.40225 0.13033 C -0.40729 0.13704 -0.41302 0.14445 -0.41736 0.15209 C -0.42013 0.15695 -0.42152 0.16412 -0.4243 0.16898 C -0.42986 0.17894 -0.43611 0.18773 -0.4394 0.2 C -0.44375 0.21667 -0.44791 0.2331 -0.45225 0.24977 C -0.45486 0.27315 -0.45607 0.29584 -0.45694 0.31945 C -0.45746 0.33426 -0.45642 0.35 -0.46267 0.36297 C -0.46302 0.37014 -0.46302 0.37732 -0.46388 0.38449 C -0.46406 0.38588 -0.46805 0.39283 -0.46857 0.39398 C -0.46909 0.39537 -0.47048 0.40185 -0.47083 0.40324 C -0.46666 0.40695 -0.46805 0.40787 -0.46614 0.40324 " pathEditMode="relative" ptsTypes="ffffffffffffffffffffffffff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9.72222E-6 5.55556E-6 C -0.01458 0.0044 -0.02777 0.01436 -0.04288 0.0169 C -0.05277 0.02153 -0.03923 0.01482 -0.04999 0.02177 C -0.05486 0.02501 -0.06093 0.02547 -0.06614 0.02778 C -0.07656 0.03241 -0.0868 0.03728 -0.09756 0.04028 C -0.10138 0.04353 -0.11041 0.04653 -0.11041 0.04653 C -0.13177 0.06505 -0.18888 0.04815 -0.19184 0.04792 C -0.20347 0.04167 -0.21562 0.03681 -0.22777 0.03241 C -0.23072 0.02871 -0.23402 0.02825 -0.23715 0.02478 C -0.24444 0.01667 -0.23645 0.02107 -0.24999 0.01228 C -0.25312 0.01019 -0.2592 0.00626 -0.2592 0.00626 C -0.26249 0.00186 -0.26527 -0.00115 -0.26961 -0.00323 C -0.27326 -0.01087 -0.27534 -0.01689 -0.2802 -0.02337 C -0.28194 -0.03147 -0.28055 -0.02685 -0.28593 -0.03726 C -0.2868 -0.03888 -0.28836 -0.04189 -0.28836 -0.04189 C -0.28958 -0.04698 -0.29409 -0.05578 -0.29409 -0.05578 C -0.29444 -0.05786 -0.29461 -0.06018 -0.29531 -0.06203 C -0.29583 -0.06342 -0.29704 -0.06388 -0.29756 -0.06527 C -0.29999 -0.07198 -0.30086 -0.0787 -0.30347 -0.08541 C -0.30451 -0.10925 -0.31249 -0.16134 -0.2894 -0.17222 C -0.28298 -0.16921 -0.28211 -0.16643 -0.2802 -0.1581 C -0.2809 -0.14467 -0.27951 -0.13587 -0.28489 -0.12569 C -0.28611 -0.1199 -0.28697 -0.11527 -0.2894 -0.11018 C -0.29322 -0.09073 -0.29982 -0.08171 -0.30798 -0.06527 C -0.31024 -0.06087 -0.31197 -0.05462 -0.3151 -0.05115 C -0.32222 -0.04282 -0.33055 -0.03772 -0.3394 -0.03425 C -0.34982 -0.03472 -0.36041 -0.03472 -0.37083 -0.03564 C -0.37847 -0.03634 -0.38559 -0.04259 -0.39288 -0.0449 C -0.39878 -0.04884 -0.40434 -0.04976 -0.41041 -0.05277 C -0.41545 -0.05532 -0.41909 -0.05879 -0.4243 -0.06041 C -0.42951 -0.06388 -0.43368 -0.06527 -0.4394 -0.06666 C -0.45052 -0.07407 -0.44531 -0.07198 -0.45451 -0.07453 C -0.45572 -0.07546 -0.45677 -0.07685 -0.45798 -0.07754 C -0.46024 -0.07893 -0.4651 -0.08055 -0.4651 -0.08055 C -0.47621 -0.09097 -0.4868 -0.10231 -0.49531 -0.11643 C -0.50381 -0.13055 -0.50902 -0.1486 -0.51857 -0.16134 C -0.52048 -0.1699 -0.52499 -0.17499 -0.52899 -0.18147 C -0.5368 -0.19397 -0.54027 -0.20069 -0.55225 -0.20624 C -0.56006 -0.20578 -0.5677 -0.20532 -0.57552 -0.20462 C -0.57986 -0.20416 -0.58836 -0.19999 -0.58836 -0.19999 C -0.59392 -0.18842 -0.60902 -0.1868 -0.61857 -0.1831 C -0.60815 -0.16921 -0.61388 -0.14768 -0.61041 -0.13032 C -0.61006 -0.1287 -0.60815 -0.12893 -0.60694 -0.1287 C -0.60225 -0.12754 -0.59756 -0.12661 -0.59288 -0.12569 C -0.58263 -0.12083 -0.57552 -0.10879 -0.5651 -0.10393 C -0.56319 -0.10161 -0.5592 -0.09999 -0.5592 -0.09768 " pathEditMode="relative" ptsTypes="fffffffffffffffffffffffffffffffffffffffffffffA">
                                      <p:cBhvr>
                                        <p:cTn id="1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 -0.00556 C -0.0335 -0.00672 -0.03437 -0.00278 -0.05763 -0.0132 C -0.07465 -0.04815 -0.06215 -0.10695 -0.05173 -0.14653 C -0.05138 -0.19931 -0.05121 -0.25185 -0.05052 -0.30463 C -0.05034 -0.32107 -0.04114 -0.35417 -0.03194 -0.36505 C -0.021 -0.37778 -0.00677 -0.38172 0.00643 -0.38843 C 0.02119 -0.38797 0.03594 -0.3882 0.05053 -0.38681 C 0.05573 -0.38635 0.06615 -0.37547 0.07153 -0.37292 C 0.07448 -0.37014 0.07674 -0.36644 0.07969 -0.36366 C 0.08473 -0.3588 0.08837 -0.3581 0.09237 -0.35116 C 0.0941 -0.34815 0.09549 -0.34491 0.09705 -0.3419 C 0.09792 -0.34028 0.09948 -0.33727 0.09948 -0.33704 C 0.10157 -0.32454 0.10452 -0.31366 0.10764 -0.30162 C 0.10678 -0.26922 0.11372 -0.24329 0.08889 -0.23172 C 0.08612 -0.22871 0.08369 -0.22523 0.08073 -0.22246 C 0.07622 -0.21829 0.07657 -0.22037 0.07153 -0.21783 C 0.06494 -0.21459 0.05921 -0.20926 0.05296 -0.20556 C 0.0507 -0.20417 0.04809 -0.20394 0.04601 -0.20232 C 0.03959 -0.19699 0.03247 -0.1919 0.025 -0.19005 C 0.01737 -0.18472 0.00921 -0.18172 0.00174 -0.17593 C 0.00053 -0.175 -0.00052 -0.17385 -0.00173 -0.17292 C -0.00486 -0.1706 -0.00798 -0.16875 -0.01111 -0.16667 C -0.01649 -0.16297 -0.02083 -0.15648 -0.02621 -0.15278 C -0.02916 -0.1507 -0.03246 -0.15 -0.03541 -0.14815 C -0.03941 -0.14074 -0.04444 -0.13843 -0.05052 -0.13403 C -0.05364 -0.13195 -0.05989 -0.12801 -0.05989 -0.12778 C -0.06805 -0.11713 -0.07934 -0.11019 -0.08888 -0.10162 C -0.09166 -0.09908 -0.09149 -0.09722 -0.09357 -0.09375 C -0.0967 -0.08866 -0.10121 -0.08542 -0.1052 -0.08148 C -0.11163 -0.075 -0.11545 -0.06412 -0.11927 -0.0551 C -0.12378 -0.04445 -0.12934 -0.03588 -0.13541 -0.02709 C -0.13767 -0.01852 -0.14131 -0.0132 -0.14479 -0.00556 C -0.14513 -0.00347 -0.14531 -0.00116 -0.146 0.00069 C -0.14652 0.00208 -0.14791 0.00254 -0.14826 0.00393 C -0.15138 0.01365 -0.1526 0.02592 -0.15399 0.03634 C -0.15364 0.05092 -0.15399 0.06551 -0.15295 0.07986 C -0.1526 0.08541 -0.15 0.08773 -0.14826 0.09213 C -0.14427 0.10254 -0.1401 0.11319 -0.13194 0.11852 C -0.12638 0.12639 -0.11788 0.13171 -0.10989 0.13403 C -0.10329 0.13865 -0.09618 0.1412 -0.08888 0.14328 C -0.08072 0.14907 -0.07187 0.15092 -0.06336 0.15578 C -0.04826 0.16435 -0.03437 0.175 -0.01805 0.17893 C -0.00312 0.18703 0.01112 0.19398 0.02726 0.19768 C 0.06025 0.19676 0.08143 0.19953 0.1099 0.18981 C 0.11407 0.18634 0.11806 0.18565 0.12275 0.18379 C 0.13577 0.1699 0.14948 0.1574 0.16112 0.1419 C 0.1632 0.13912 0.16684 0.13102 0.16806 0.12778 C 0.17014 0.12268 0.17379 0.11227 0.17379 0.1125 C 0.17587 0.09907 0.18056 0.0868 0.18316 0.07361 C 0.18455 0.01759 0.18716 -0.03982 0.18195 -0.09537 C 0.18125 -0.10232 0.17518 -0.1044 0.17153 -0.10625 C 0.16615 -0.1088 0.16025 -0.11158 0.15521 -0.11551 C 0.14671 -0.12199 0.14046 -0.13218 0.13073 -0.13565 C 0.11823 -0.14699 0.10591 -0.15394 0.09132 -0.15903 C 0.08525 -0.16435 0.07726 -0.16597 0.07032 -0.16829 C 0.0257 -0.1838 -0.00069 -0.17662 -0.05763 -0.17755 C -0.07256 -0.17986 -0.08906 -0.175 -0.10295 -0.18218 C -0.11979 -0.19097 -0.12847 -0.21227 -0.14357 -0.22408 C -0.15069 -0.22963 -0.15572 -0.23611 -0.16215 -0.2426 C -0.17204 -0.25278 -0.18333 -0.25972 -0.19357 -0.26898 C -0.21197 -0.28542 -0.22777 -0.3088 -0.24357 -0.3294 C -0.25555 -0.34491 -0.26961 -0.35787 -0.28194 -0.37292 C -0.29461 -0.38866 -0.3059 -0.40996 -0.32031 -0.42246 C -0.32447 -0.4301 -0.33055 -0.43472 -0.33663 -0.43959 C -0.34079 -0.44699 -0.34496 -0.44838 -0.35052 -0.45347 C -0.35416 -0.45672 -0.35729 -0.46111 -0.36111 -0.46435 C -0.36805 -0.47014 -0.37743 -0.47292 -0.38541 -0.47523 C -0.4026 -0.47408 -0.40625 -0.47616 -0.41805 -0.4706 C -0.42066 -0.4669 -0.42413 -0.46412 -0.42621 -0.45972 C -0.42986 -0.45232 -0.43211 -0.4456 -0.43541 -0.43797 C -0.43645 -0.4294 -0.4375 -0.42199 -0.44131 -0.41482 C -0.44236 -0.40903 -0.44375 -0.40347 -0.44479 -0.39769 C -0.45173 -0.29306 -0.44739 -0.20394 -0.446 -0.08773 C -0.44583 -0.07986 -0.43941 -0.06852 -0.43663 -0.06273 C -0.43593 -0.06111 -0.43437 -0.0581 -0.43437 -0.05787 C -0.43402 -0.05602 -0.43402 -0.05371 -0.43316 -0.05209 C -0.43125 -0.04838 -0.42621 -0.0426 -0.42621 -0.04236 C -0.42361 -0.03264 -0.41701 -0.02732 -0.41215 -0.01945 C -0.41128 -0.01806 -0.41093 -0.01597 -0.40989 -0.01482 C -0.40781 -0.01273 -0.40503 -0.01204 -0.40295 -0.01019 C -0.38628 -0.01181 -0.38906 -0.00787 -0.38316 -0.02246 " pathEditMode="relative" rAng="0" ptsTypes="ffffffffffffffffffffffffffffffffffffffffffffffffffffffffffffffffffffffffffffffffA">
                                      <p:cBhvr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600" y="-13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7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" dur="5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7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5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7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5" dur="5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1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/>
          <a:lstStyle/>
          <a:p>
            <a:r>
              <a:rPr lang="cs-CZ" b="1" dirty="0" smtClean="0"/>
              <a:t>Opakování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77D9F7"/>
          </a:solidFill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/>
          <a:lstStyle/>
          <a:p>
            <a:r>
              <a:rPr lang="cs-CZ" dirty="0" smtClean="0"/>
              <a:t>Hlavou rodu byl	   ________________ .</a:t>
            </a:r>
          </a:p>
          <a:p>
            <a:r>
              <a:rPr lang="cs-CZ" dirty="0" smtClean="0"/>
              <a:t>Kromě obilí lidé pěstovali		 ________ .</a:t>
            </a:r>
          </a:p>
          <a:p>
            <a:r>
              <a:rPr lang="cs-CZ" dirty="0" smtClean="0"/>
              <a:t>Nevolníci pracovali pro 	     ___________.</a:t>
            </a:r>
          </a:p>
          <a:p>
            <a:r>
              <a:rPr lang="cs-CZ" dirty="0" smtClean="0"/>
              <a:t>Ve středověku se sladilo	_____________ .</a:t>
            </a:r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4" name="Šipka nahoru 3"/>
          <p:cNvSpPr/>
          <p:nvPr/>
        </p:nvSpPr>
        <p:spPr>
          <a:xfrm>
            <a:off x="827584" y="4797152"/>
            <a:ext cx="1584176" cy="1224136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staře-</a:t>
            </a:r>
          </a:p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šina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Šipka nahoru 4"/>
          <p:cNvSpPr/>
          <p:nvPr/>
        </p:nvSpPr>
        <p:spPr>
          <a:xfrm>
            <a:off x="2627784" y="4797152"/>
            <a:ext cx="1584176" cy="1224136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me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-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dem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Šipka nahoru 5"/>
          <p:cNvSpPr/>
          <p:nvPr/>
        </p:nvSpPr>
        <p:spPr>
          <a:xfrm>
            <a:off x="4283968" y="4797152"/>
            <a:ext cx="1584176" cy="1224136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len 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Šipka nahoru 6"/>
          <p:cNvSpPr/>
          <p:nvPr/>
        </p:nvSpPr>
        <p:spPr>
          <a:xfrm>
            <a:off x="5940152" y="4797152"/>
            <a:ext cx="1584176" cy="1224136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kníže-</a:t>
            </a:r>
          </a:p>
          <a:p>
            <a:pPr algn="ctr"/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te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1.85185E-6 L 0.25208 -0.32546 " pathEditMode="relative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66146 -0.58796 " pathEditMode="relative" ptsTypes="AA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38889E-6 -1.85185E-6 L 0.2047 -0.49352 " pathEditMode="relative" ptsTypes="AA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11025 -0.39907 " pathEditMode="relative" ptsTypes="AA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836712"/>
            <a:ext cx="856895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 obrázků:</a:t>
            </a:r>
          </a:p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/klipart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611560" y="3068960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507</TotalTime>
  <Words>477</Words>
  <Application>Microsoft Office PowerPoint</Application>
  <PresentationFormat>Předvádění na obrazovce (4:3)</PresentationFormat>
  <Paragraphs>105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Středověká vesnice VY_32_INOVACE_3C_05 Číslo projektu: CZ.1.07/1.5.00/34.1056</vt:lpstr>
      <vt:lpstr>Prezentace aplikace PowerPoint</vt:lpstr>
      <vt:lpstr>Středověká vesnice</vt:lpstr>
      <vt:lpstr>Stařešina rodu </vt:lpstr>
      <vt:lpstr>Obilí a len </vt:lpstr>
      <vt:lpstr>Chov dobytka</vt:lpstr>
      <vt:lpstr>Včelařství</vt:lpstr>
      <vt:lpstr>Přichází kníže!</vt:lpstr>
      <vt:lpstr>Jař, ozim, úhor</vt:lpstr>
      <vt:lpstr>Prezentace aplikace PowerPoint</vt:lpstr>
      <vt:lpstr>Opakování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Pravěk Doba kamenná</dc:title>
  <dc:creator>Iva</dc:creator>
  <cp:lastModifiedBy>Skola</cp:lastModifiedBy>
  <cp:revision>68</cp:revision>
  <dcterms:created xsi:type="dcterms:W3CDTF">2012-12-15T08:59:01Z</dcterms:created>
  <dcterms:modified xsi:type="dcterms:W3CDTF">2012-12-17T12:41:30Z</dcterms:modified>
</cp:coreProperties>
</file>