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7" r:id="rId4"/>
    <p:sldId id="292" r:id="rId5"/>
    <p:sldId id="287" r:id="rId6"/>
    <p:sldId id="294" r:id="rId7"/>
    <p:sldId id="295" r:id="rId8"/>
    <p:sldId id="297" r:id="rId9"/>
    <p:sldId id="293" r:id="rId10"/>
    <p:sldId id="298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D9F7"/>
    <a:srgbClr val="F678ED"/>
    <a:srgbClr val="CAF5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98" autoAdjust="0"/>
  </p:normalViewPr>
  <p:slideViewPr>
    <p:cSldViewPr>
      <p:cViewPr>
        <p:scale>
          <a:sx n="87" d="100"/>
          <a:sy n="87" d="100"/>
        </p:scale>
        <p:origin x="-654" y="-4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Rytíři a turnaje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VY_32_INOVACE_3C_07</a:t>
            </a:r>
            <a:br>
              <a:rPr lang="cs-CZ" dirty="0" smtClean="0"/>
            </a:br>
            <a:r>
              <a:rPr lang="cs-CZ" sz="3100" dirty="0" smtClean="0"/>
              <a:t>Číslo projektu: CZ.1.07/1.5.00/34.1056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Člověk a společnost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192535"/>
              </p:ext>
            </p:extLst>
          </p:nvPr>
        </p:nvGraphicFramePr>
        <p:xfrm>
          <a:off x="518161" y="1052736"/>
          <a:ext cx="8280920" cy="572777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pomocí skrytého pera spojují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přídavná jména s příslušnými podstatnými jmény, uvědomují si nezbytné vlastnosti  skutečných rytířů,  prohlížejí si obrázek rytíře, pracují s přesmyčkami rytířských vlastností a smysluplná slova zapisují do vyznačeného prostoru (na červenou listinu), uvědomují si, jak důležitou roli hrál v rytířských turnajích dobrý kůň,  prostřednictvím interaktivního cvičení určují, co rytíř potřebuje k souboji (pokud kliknou myší na kolečko se špatnou odpovědí, kolečko se zatočí a zmizí, pokud zvolí kolečko se správnou odpovědí, kolečko se přesune do vyznačeného prostoru – bubliny), pomocí skrytého pera spojují přídavná jména s příslušnými podstatnými jmény, uvědomují si podstatné vlastnosti princezen a dvorních dam.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Naděžda Korcová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Prosinec 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společnost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Dějepis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13 – 15 let, 7.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07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36704"/>
          </a:xfrm>
          <a:ln/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Rytíři a turnaje</a:t>
            </a:r>
            <a:endParaRPr lang="cs-CZ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cs-CZ" sz="3600" b="1" dirty="0" smtClean="0"/>
              <a:t>Přiřaď k sobě  přídavná a podstatná jména</a:t>
            </a:r>
            <a:br>
              <a:rPr lang="cs-CZ" sz="3600" b="1" dirty="0" smtClean="0"/>
            </a:br>
            <a:r>
              <a:rPr lang="cs-CZ" sz="3600" b="1" dirty="0" smtClean="0"/>
              <a:t>(k práci použij skryté pero):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4000" dirty="0" smtClean="0"/>
              <a:t>statečný </a:t>
            </a:r>
          </a:p>
          <a:p>
            <a:r>
              <a:rPr lang="cs-CZ" sz="4000" dirty="0" smtClean="0"/>
              <a:t>silný</a:t>
            </a:r>
          </a:p>
          <a:p>
            <a:r>
              <a:rPr lang="cs-CZ" sz="4000" dirty="0" smtClean="0"/>
              <a:t>odvážný</a:t>
            </a:r>
          </a:p>
          <a:p>
            <a:r>
              <a:rPr lang="cs-CZ" sz="4000" dirty="0" smtClean="0"/>
              <a:t>šlechetný</a:t>
            </a:r>
          </a:p>
          <a:p>
            <a:r>
              <a:rPr lang="cs-CZ" sz="4000" dirty="0" smtClean="0"/>
              <a:t>zdvořilý </a:t>
            </a:r>
          </a:p>
          <a:p>
            <a:r>
              <a:rPr lang="cs-CZ" sz="4000" dirty="0" smtClean="0"/>
              <a:t>čestný  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4000" dirty="0" smtClean="0"/>
              <a:t>odvaha </a:t>
            </a:r>
          </a:p>
          <a:p>
            <a:r>
              <a:rPr lang="cs-CZ" sz="4000" dirty="0" smtClean="0"/>
              <a:t>šlechetnost </a:t>
            </a:r>
          </a:p>
          <a:p>
            <a:r>
              <a:rPr lang="cs-CZ" sz="4000" dirty="0" smtClean="0"/>
              <a:t>síla </a:t>
            </a:r>
          </a:p>
          <a:p>
            <a:r>
              <a:rPr lang="cs-CZ" sz="4000" dirty="0" smtClean="0"/>
              <a:t>zdvořilost </a:t>
            </a:r>
          </a:p>
          <a:p>
            <a:r>
              <a:rPr lang="cs-CZ" sz="4000" dirty="0" smtClean="0"/>
              <a:t>čestnost</a:t>
            </a:r>
          </a:p>
          <a:p>
            <a:r>
              <a:rPr lang="cs-CZ" sz="4000" dirty="0" smtClean="0"/>
              <a:t>Statečnost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620688"/>
            <a:ext cx="8280920" cy="480131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6" name="Picture 2" descr="C:\Documents and Settings\adm\Local Settings\Temporary Internet Files\Content.IE5\W4J5A2JU\MP9001788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692696"/>
            <a:ext cx="3032017" cy="4570880"/>
          </a:xfrm>
          <a:prstGeom prst="rect">
            <a:avLst/>
          </a:prstGeom>
          <a:noFill/>
        </p:spPr>
      </p:pic>
      <p:pic>
        <p:nvPicPr>
          <p:cNvPr id="1028" name="Picture 4" descr="C:\Documents and Settings\adm\Local Settings\Temporary Internet Files\Content.IE5\IJ5V1O0L\MC90041599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764704"/>
            <a:ext cx="1244462" cy="3347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Opravdový rytíř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886003"/>
          </a:xfrm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Na červenou listinu přepiš rytířské vlastnosti: </a:t>
            </a:r>
            <a:endParaRPr lang="cs-CZ" dirty="0"/>
          </a:p>
        </p:txBody>
      </p:sp>
      <p:sp>
        <p:nvSpPr>
          <p:cNvPr id="6" name="Vodorovný svitek 5"/>
          <p:cNvSpPr/>
          <p:nvPr/>
        </p:nvSpPr>
        <p:spPr>
          <a:xfrm>
            <a:off x="683568" y="2132856"/>
            <a:ext cx="4464496" cy="3024336"/>
          </a:xfrm>
          <a:prstGeom prst="horizontalScroll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7596336" y="2996952"/>
            <a:ext cx="914400" cy="804672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la-</a:t>
            </a:r>
          </a:p>
          <a:p>
            <a:pPr algn="ctr"/>
            <a:r>
              <a:rPr lang="cs-CZ" dirty="0" err="1" smtClean="0"/>
              <a:t>sí</a:t>
            </a:r>
            <a:endParaRPr lang="cs-CZ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5508104" y="3068960"/>
            <a:ext cx="1440160" cy="1020696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tečnost</a:t>
            </a:r>
            <a:r>
              <a:rPr lang="cs-CZ" dirty="0" smtClean="0"/>
              <a:t>-</a:t>
            </a:r>
          </a:p>
          <a:p>
            <a:pPr algn="ctr"/>
            <a:r>
              <a:rPr lang="cs-CZ" dirty="0" smtClean="0"/>
              <a:t>sta</a:t>
            </a:r>
          </a:p>
        </p:txBody>
      </p:sp>
      <p:sp>
        <p:nvSpPr>
          <p:cNvPr id="10" name="Vývojový diagram: děrná páska 9"/>
          <p:cNvSpPr/>
          <p:nvPr/>
        </p:nvSpPr>
        <p:spPr>
          <a:xfrm>
            <a:off x="2915816" y="5229200"/>
            <a:ext cx="914400" cy="804672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ha-</a:t>
            </a:r>
          </a:p>
          <a:p>
            <a:pPr algn="ctr"/>
            <a:r>
              <a:rPr lang="cs-CZ" dirty="0" err="1" smtClean="0"/>
              <a:t>odva</a:t>
            </a:r>
            <a:endParaRPr lang="cs-CZ" dirty="0"/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6804248" y="3933056"/>
            <a:ext cx="914400" cy="804672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nost</a:t>
            </a:r>
            <a:r>
              <a:rPr lang="cs-CZ" dirty="0" smtClean="0"/>
              <a:t>-</a:t>
            </a:r>
          </a:p>
          <a:p>
            <a:pPr algn="ctr"/>
            <a:r>
              <a:rPr lang="cs-CZ" dirty="0" err="1" smtClean="0"/>
              <a:t>le</a:t>
            </a:r>
            <a:endParaRPr lang="cs-CZ" dirty="0"/>
          </a:p>
        </p:txBody>
      </p:sp>
      <p:sp>
        <p:nvSpPr>
          <p:cNvPr id="12" name="Vývojový diagram: děrná páska 11"/>
          <p:cNvSpPr/>
          <p:nvPr/>
        </p:nvSpPr>
        <p:spPr>
          <a:xfrm>
            <a:off x="6876256" y="5013176"/>
            <a:ext cx="1368152" cy="1236720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řilost</a:t>
            </a:r>
            <a:r>
              <a:rPr lang="cs-CZ" dirty="0" smtClean="0"/>
              <a:t>-</a:t>
            </a:r>
          </a:p>
          <a:p>
            <a:pPr algn="ctr"/>
            <a:r>
              <a:rPr lang="cs-CZ" dirty="0" err="1" smtClean="0"/>
              <a:t>zdvo</a:t>
            </a:r>
            <a:endParaRPr lang="cs-CZ" dirty="0"/>
          </a:p>
        </p:txBody>
      </p:sp>
      <p:sp>
        <p:nvSpPr>
          <p:cNvPr id="13" name="Vývojový diagram: děrná páska 12"/>
          <p:cNvSpPr/>
          <p:nvPr/>
        </p:nvSpPr>
        <p:spPr>
          <a:xfrm>
            <a:off x="5220072" y="4725144"/>
            <a:ext cx="1296144" cy="1020696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chetnost</a:t>
            </a:r>
            <a:r>
              <a:rPr lang="cs-CZ" dirty="0" smtClean="0"/>
              <a:t>-</a:t>
            </a:r>
          </a:p>
          <a:p>
            <a:pPr algn="ctr"/>
            <a:r>
              <a:rPr lang="cs-CZ" dirty="0" smtClean="0"/>
              <a:t>šle</a:t>
            </a:r>
          </a:p>
        </p:txBody>
      </p:sp>
      <p:sp>
        <p:nvSpPr>
          <p:cNvPr id="14" name="Vývojový diagram: děrná páska 13"/>
          <p:cNvSpPr/>
          <p:nvPr/>
        </p:nvSpPr>
        <p:spPr>
          <a:xfrm>
            <a:off x="1115616" y="5445224"/>
            <a:ext cx="1296144" cy="1020696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st</a:t>
            </a:r>
            <a:r>
              <a:rPr lang="cs-CZ" dirty="0" smtClean="0"/>
              <a:t>-</a:t>
            </a:r>
          </a:p>
          <a:p>
            <a:pPr algn="ctr"/>
            <a:r>
              <a:rPr lang="cs-CZ" dirty="0" err="1" smtClean="0"/>
              <a:t>če</a:t>
            </a:r>
            <a:endParaRPr lang="cs-CZ" dirty="0" smtClean="0"/>
          </a:p>
        </p:txBody>
      </p:sp>
      <p:sp>
        <p:nvSpPr>
          <p:cNvPr id="15" name="Vývojový diagram: děrná páska 14"/>
          <p:cNvSpPr/>
          <p:nvPr/>
        </p:nvSpPr>
        <p:spPr>
          <a:xfrm>
            <a:off x="4067944" y="5517232"/>
            <a:ext cx="914400" cy="804672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ba-</a:t>
            </a:r>
          </a:p>
          <a:p>
            <a:pPr algn="ctr"/>
            <a:r>
              <a:rPr lang="cs-CZ" dirty="0" smtClean="0"/>
              <a:t>zlo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Kůň pro rytíře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5"/>
          </a:xfrm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000" dirty="0" smtClean="0"/>
              <a:t>Dobrý kůň byl pro rytíře nezbytností.</a:t>
            </a:r>
          </a:p>
          <a:p>
            <a:pPr>
              <a:buNone/>
            </a:pPr>
            <a:endParaRPr lang="cs-CZ" sz="4000" dirty="0" smtClean="0"/>
          </a:p>
        </p:txBody>
      </p:sp>
      <p:pic>
        <p:nvPicPr>
          <p:cNvPr id="3077" name="Picture 5" descr="C:\Documents and Settings\adm\Local Settings\Temporary Internet Files\Content.IE5\R45EK46F\MC9001493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1" y="1951988"/>
            <a:ext cx="4176464" cy="44895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Rytířská zbroj</a:t>
            </a:r>
            <a:endParaRPr lang="cs-CZ" b="1" dirty="0"/>
          </a:p>
        </p:txBody>
      </p:sp>
      <p:sp>
        <p:nvSpPr>
          <p:cNvPr id="4" name="Oválný popisek 3"/>
          <p:cNvSpPr/>
          <p:nvPr/>
        </p:nvSpPr>
        <p:spPr>
          <a:xfrm>
            <a:off x="1935290" y="1817305"/>
            <a:ext cx="5760640" cy="2592288"/>
          </a:xfrm>
          <a:prstGeom prst="wedgeEllipseCallout">
            <a:avLst>
              <a:gd name="adj1" fmla="val -50214"/>
              <a:gd name="adj2" fmla="val 67770"/>
            </a:avLst>
          </a:prstGeom>
          <a:solidFill>
            <a:srgbClr val="77D9F7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Jsem rytíř z Nemanic. K souboji potřebuji: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424064" y="477478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přil</a:t>
            </a:r>
            <a:r>
              <a:rPr lang="cs-CZ" dirty="0" smtClean="0"/>
              <a:t>-</a:t>
            </a:r>
          </a:p>
          <a:p>
            <a:pPr algn="ctr"/>
            <a:r>
              <a:rPr lang="cs-CZ" dirty="0" err="1" smtClean="0"/>
              <a:t>bici</a:t>
            </a:r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7668344" y="170080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med</a:t>
            </a:r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5580112" y="511858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kopí</a:t>
            </a:r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6571321" y="4454759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dře-</a:t>
            </a:r>
          </a:p>
          <a:p>
            <a:pPr algn="ctr"/>
            <a:r>
              <a:rPr lang="cs-CZ" dirty="0" err="1" smtClean="0"/>
              <a:t>vec</a:t>
            </a:r>
            <a:endParaRPr lang="cs-CZ" dirty="0"/>
          </a:p>
        </p:txBody>
      </p:sp>
      <p:sp>
        <p:nvSpPr>
          <p:cNvPr id="10" name="Elipsa 9"/>
          <p:cNvSpPr/>
          <p:nvPr/>
        </p:nvSpPr>
        <p:spPr>
          <a:xfrm>
            <a:off x="4525144" y="481650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psa</a:t>
            </a:r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6588224" y="551723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meč</a:t>
            </a:r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7668344" y="350100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mo</a:t>
            </a:r>
            <a:r>
              <a:rPr lang="cs-CZ" dirty="0" smtClean="0"/>
              <a:t>-</a:t>
            </a:r>
          </a:p>
          <a:p>
            <a:pPr algn="ctr"/>
            <a:r>
              <a:rPr lang="cs-CZ" dirty="0" smtClean="0"/>
              <a:t>bil</a:t>
            </a:r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7668344" y="515719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TV</a:t>
            </a:r>
            <a:endParaRPr lang="cs-CZ" dirty="0"/>
          </a:p>
        </p:txBody>
      </p:sp>
      <p:pic>
        <p:nvPicPr>
          <p:cNvPr id="16" name="Picture 2" descr="C:\Documents and Settings\adm\Local Settings\Temporary Internet Files\Content.IE5\CV5HE20L\MC90023055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20032"/>
            <a:ext cx="2010888" cy="171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466 0.01158 0.04827 0.00024 0.07205 -0.00625 C 0.08004 -0.01134 0.08889 -0.01643 0.09757 -0.01851 C 0.11823 -0.02986 0.13837 -0.03889 0.15816 -0.05277 C 0.19045 -0.07546 0.14688 -0.04282 0.17882 -0.06342 C 0.20677 -0.08125 0.23108 -0.10694 0.25695 -0.1287 C 0.27414 -0.14305 0.28403 -0.16828 0.2941 -0.19074 C 0.29549 -0.19398 0.29723 -0.19699 0.29879 -0.2 C 0.30157 -0.20578 0.30695 -0.21713 0.30695 -0.21713 C 0.31233 -0.23842 0.3198 -0.25833 0.32327 -0.28055 C 0.32275 -0.32152 0.32952 -0.35046 0.31736 -0.38287 C 0.31545 -0.39537 0.30834 -0.40764 0.29879 -0.41088 C 0.29063 -0.41041 0.28247 -0.41088 0.27431 -0.40926 C 0.25591 -0.40555 0.23941 -0.38935 0.22084 -0.38611 C 0.20261 -0.37129 0.18282 -0.35671 0.1698 -0.33333 C 0.16615 -0.32037 0.16146 -0.31574 0.15903 -0.30069 C 0.15903 -0.29953 0.15903 -0.2831 0.16164 -0.27754 C 0.1658 -0.26828 0.17257 -0.26412 0.17882 -0.25879 C 0.20747 -0.23472 0.20365 -0.24328 0.25105 -0.24189 C 0.2592 -0.23819 0.26736 -0.23472 0.27552 -0.23101 C 0.27934 -0.22546 0.28368 -0.22338 0.28837 -0.22014 C 0.29254 -0.21736 0.30573 -0.20347 0.30816 -0.19838 C 0.31268 -0.18912 0.31736 -0.17986 0.32205 -0.1706 C 0.32327 -0.16828 0.32344 -0.16527 0.32431 -0.16273 C 0.325 -0.16111 0.32587 -0.15972 0.32674 -0.1581 C 0.32795 -0.15115 0.329 -0.14583 0.33143 -0.13958 C 0.33577 -0.11296 0.33334 -0.13125 0.33021 -0.06967 C 0.32934 -0.05254 0.31441 -0.03773 0.30469 -0.02939 C 0.27587 -0.00486 0.24271 0.00602 0.21025 0.02014 C 0.16719 0.03912 0.13386 0.05486 0.08716 0.05579 C 0.0467 0.05672 0.00643 0.05695 -0.03385 0.05741 C -0.04166 0.05324 -0.05104 0.05278 -0.05816 0.04653 C -0.06545 0.04028 -0.07135 0.03311 -0.07916 0.02801 C -0.08385 0.02176 -0.08923 0.01875 -0.09427 0.01389 C -0.10277 0.00579 -0.11059 -0.00208 -0.11979 -0.00926 C -0.13281 -0.01967 -0.14461 -0.03333 -0.15694 -0.0449 C -0.16093 -0.04861 -0.1658 -0.05046 -0.16979 -0.05416 C -0.17517 -0.05926 -0.17951 -0.06597 -0.18489 -0.07129 C -0.19114 -0.07731 -0.1967 -0.08078 -0.20243 -0.08842 C -0.20989 -0.09838 -0.21944 -0.10648 -0.22569 -0.11782 C -0.23159 -0.12847 -0.23628 -0.13981 -0.24184 -0.15046 C -0.24878 -0.16365 -0.25677 -0.17639 -0.26406 -0.18912 C -0.26996 -0.1993 -0.27343 -0.21134 -0.27916 -0.22176 C -0.28611 -0.23402 -0.2927 -0.24722 -0.29895 -0.26041 C -0.30295 -0.26898 -0.30364 -0.27939 -0.30694 -0.28842 C -0.30937 -0.31898 -0.3177 -0.35601 -0.30468 -0.38287 C -0.29757 -0.41967 -0.2743 -0.42662 -0.25121 -0.43865 C -0.22135 -0.43773 -0.19149 -0.43819 -0.16163 -0.43564 C -0.15816 -0.43541 -0.14409 -0.4287 -0.13836 -0.42639 C -0.13559 -0.42523 -0.1302 -0.42314 -0.1302 -0.42314 C -0.12309 -0.41759 -0.11736 -0.41203 -0.11059 -0.40625 C -0.10764 -0.39884 -0.10468 -0.39143 -0.10121 -0.38449 C -0.09861 -0.36713 -0.09496 -0.35 -0.0908 -0.33333 C -0.08889 -0.32546 -0.08645 -0.31365 -0.08264 -0.30694 C -0.07968 -0.30185 -0.07448 -0.29606 -0.071 -0.29143 C -0.06111 -0.27824 -0.05052 -0.26666 -0.03836 -0.2574 C -0.03142 -0.25208 -0.03455 -0.25578 -0.02795 -0.25277 C -0.01857 -0.24861 -0.00937 -0.24444 0 -0.24027 C 0.0073 -0.23703 0.01667 -0.23726 0.02431 -0.23564 C 0.04827 -0.23611 0.07223 -0.23634 0.09636 -0.23726 C 0.11424 -0.23796 0.13143 -0.25023 0.14757 -0.25879 C 0.14896 -0.26088 0.15035 -0.26319 0.15209 -0.26504 C 0.15348 -0.26643 0.15556 -0.26666 0.15695 -0.26828 C 0.16164 -0.27361 0.16459 -0.29027 0.16858 -0.29768 C 0.17101 -0.32268 0.17101 -0.32453 0.16858 -0.3581 C 0.16771 -0.36713 0.16372 -0.37731 0.16164 -0.38611 C 0.16059 -0.38981 0.15573 -0.40162 0.1533 -0.40301 C 0.15035 -0.40486 0.1441 -0.40625 0.1441 -0.40625 C 0.13473 -0.40578 0.12552 -0.40555 0.11615 -0.40463 C 0.11077 -0.40416 0.1073 -0.39745 0.10209 -0.39537 C 0.09653 -0.39051 0.09132 -0.38402 0.0849 -0.38148 C 0.07709 -0.37338 0.08212 -0.37916 0.07327 -0.36736 C 0.07223 -0.36643 0.07084 -0.36435 0.07084 -0.36435 C 0.06754 -0.35555 0.06441 -0.34606 0.06042 -0.33796 C 0.06077 -0.33217 0.06007 -0.32615 0.06164 -0.32083 C 0.06216 -0.31898 0.0717 -0.31458 0.07327 -0.31319 C 0.07743 -0.31365 0.08212 -0.31226 0.08594 -0.31481 C 0.08733 -0.31574 0.08577 -0.31921 0.0849 -0.32083 C 0.08334 -0.32407 0.07657 -0.32546 0.07657 -0.32546 C 0.07743 -0.32384 0.079 -0.32083 0.079 -0.32083 " pathEditMode="relative" ptsTypes="fffffffffffffffffffffffffffffffffffffffffffffffffffffffffffffffffffffffffffffffA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85 0.01134 -0.01822 0.01504 -0.02795 0.02314 C -0.03072 0.02546 -0.03281 0.03009 -0.03611 0.03101 C -0.04375 0.03333 -0.03906 0.03194 -0.05 0.03564 C -0.05156 0.03611 -0.05468 0.03726 -0.05468 0.03726 C -0.0618 0.04351 -0.06996 0.04444 -0.07795 0.04791 C -0.08159 0.04953 -0.08472 0.05254 -0.08836 0.05416 C -0.09288 0.05625 -0.09774 0.05671 -0.10225 0.05879 C -0.1059 0.06041 -0.1092 0.06365 -0.11284 0.06504 C -0.12222 0.06875 -0.13229 0.07152 -0.14184 0.0743 C -0.15121 0.08078 -0.16302 0.08333 -0.17326 0.0868 C -0.19097 0.09282 -0.2085 0.09745 -0.22673 0.09907 C -0.23385 0.10231 -0.24027 0.10393 -0.24774 0.10532 C -0.25555 0.10995 -0.26371 0.1125 -0.27204 0.11458 C -0.27743 0.11597 -0.28836 0.11782 -0.28836 0.11782 C -0.30798 0.12638 -0.32847 0.13726 -0.34878 0.14259 C -0.36614 0.15277 -0.38472 0.15671 -0.40225 0.16574 C -0.42691 0.17847 -0.4526 0.19676 -0.47899 0.20301 C -0.48663 0.20902 -0.49375 0.20972 -0.50225 0.21226 C -0.5092 0.2118 -0.51632 0.21203 -0.52326 0.21088 C -0.53038 0.20949 -0.53628 0.19699 -0.54305 0.19375 C -0.54965 0.19074 -0.55572 0.18495 -0.56163 0.17986 C -0.57048 0.17222 -0.55607 0.18125 -0.56736 0.17361 C -0.57257 0.17013 -0.57638 0.16713 -0.58142 0.16273 C -0.58541 0.15926 -0.59722 0.15671 -0.60225 0.15509 C -0.60711 0.15069 -0.6118 0.15 -0.61736 0.14722 C -0.62812 0.14166 -0.63854 0.13564 -0.65 0.13333 C -0.65572 0.13055 -0.66163 0.12824 -0.66736 0.12546 C -0.67465 0.11574 -0.68559 0.10902 -0.69409 0.10069 C -0.69791 0.09699 -0.70572 0.08981 -0.70572 0.08981 C -0.70694 0.0868 -0.70798 0.08333 -0.70937 0.08055 C -0.71024 0.0787 -0.71197 0.07777 -0.71284 0.07592 C -0.71354 0.07453 -0.71336 0.07268 -0.71388 0.07129 C -0.7177 0.05949 -0.72239 0.05 -0.72447 0.03726 C -0.72413 0.01296 -0.72395 -0.01135 -0.72326 -0.03565 C -0.72291 -0.04699 -0.71614 -0.06505 -0.71284 -0.07593 C -0.70694 -0.09561 -0.70503 -0.11875 -0.69652 -0.13658 C -0.68802 -0.1544 -0.67864 -0.17061 -0.66284 -0.17686 C -0.65746 -0.17894 -0.65191 -0.18033 -0.64652 -0.18311 C -0.64461 -0.18403 -0.64253 -0.18519 -0.64062 -0.18612 C -0.63941 -0.18658 -0.63715 -0.18774 -0.63715 -0.18774 C -0.61232 -0.18727 -0.58767 -0.18704 -0.56284 -0.18612 C -0.55885 -0.18588 -0.55121 -0.18149 -0.55121 -0.18149 C -0.54583 -0.17639 -0.53993 -0.1757 -0.53368 -0.17362 C -0.52829 -0.16899 -0.52118 -0.16713 -0.5151 -0.16436 C -0.50572 -0.15996 -0.49583 -0.15487 -0.48611 -0.15209 C -0.47951 -0.15024 -0.47274 -0.15 -0.46632 -0.14746 C -0.44479 -0.13866 -0.42361 -0.12801 -0.40225 -0.11945 C -0.38472 -0.1125 -0.3684 -0.10255 -0.35 -0.09931 C -0.33645 -0.09306 -0.31927 -0.09607 -0.30468 -0.09468 C -0.28593 -0.08588 -0.2651 -0.09329 -0.24531 -0.09005 C -0.20243 -0.07524 -0.16666 -0.08334 -0.12899 -0.10093 C -0.12013 -0.1051 -0.1092 -0.10487 -0.1 -0.10695 C -0.08941 -0.10926 -0.07916 -0.11274 -0.06857 -0.11482 C -0.05868 -0.11945 -0.04861 -0.12454 -0.03836 -0.12709 C -0.03333 -0.13172 -0.02777 -0.13264 -0.02204 -0.13496 C -0.01493 -0.13774 -0.0085 -0.14213 -0.00121 -0.14422 C 0.00625 -0.15116 0.01528 -0.15649 0.02327 -0.16274 C 0.02431 -0.16343 0.0316 -0.17014 0.03368 -0.17223 C 0.03525 -0.17385 0.03837 -0.17686 0.03837 -0.17686 C 0.0415 -0.18866 0.04688 -0.2007 0.05469 -0.20787 C 0.05487 -0.20857 0.05695 -0.21621 0.05695 -0.21713 C 0.05695 -0.25672 0.02171 -0.25116 0.00226 -0.25116 " pathEditMode="relative" ptsTypes="ffffffffffffffffffffffffffffffffffffffffffffffffffffffffffffffA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5.92593E-6 C 0.00208 -0.09607 0.00434 -0.19214 0.0092 -0.22316 C 0.01406 -0.25418 0.02535 -0.17755 0.02899 -0.18589 C 0.03264 -0.19422 0.0309 -0.25834 0.03142 -0.27293 " pathEditMode="relative" ptsTypes="aaaA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438 -0.0118 C -0.14618 0.01713 -0.08889 -0.00856 -0.2658 -0.01018 C -0.28525 -0.02037 -0.30903 -0.03078 -0.32969 -0.03657 C -0.33941 -0.04282 -0.32882 -0.03657 -0.34132 -0.0412 C -0.34671 -0.04305 -0.35087 -0.04722 -0.35643 -0.04884 C -0.36268 -0.053 -0.36945 -0.05648 -0.37622 -0.05833 C -0.38195 -0.06203 -0.38785 -0.06296 -0.39375 -0.06597 C -0.40591 -0.07847 -0.41962 -0.08819 -0.43212 -0.1 C -0.4382 -0.10555 -0.44532 -0.10856 -0.4507 -0.1155 C -0.4816 -0.15601 -0.50695 -0.2081 -0.51459 -0.26597 C -0.51424 -0.27731 -0.51441 -0.28865 -0.51337 -0.3 C -0.51285 -0.30648 -0.5073 -0.31458 -0.50296 -0.31712 C -0.49601 -0.32129 -0.4882 -0.32407 -0.48091 -0.32638 C -0.47396 -0.3287 -0.48091 -0.32708 -0.47396 -0.33101 C -0.47014 -0.3331 -0.46511 -0.33449 -0.46111 -0.33587 C -0.45434 -0.34166 -0.44705 -0.3449 -0.43907 -0.34652 C -0.43143 -0.35 -0.42327 -0.35324 -0.4158 -0.3574 C -0.41042 -0.36041 -0.4125 -0.36064 -0.40764 -0.36203 C -0.3974 -0.36504 -0.39219 -0.36435 -0.37969 -0.36527 C -0.37691 -0.36643 -0.37535 -0.3662 -0.37396 -0.3699 C -0.36806 -0.38541 -0.37379 -0.37361 -0.37049 -0.38379 C -0.36858 -0.38958 -0.3658 -0.39583 -0.3658 -0.40254 " pathEditMode="relative" rAng="0" ptsTypes="fffffffffffffffffffffA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10" y="-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Princezny a dvorní dámy</a:t>
            </a:r>
            <a:br>
              <a:rPr lang="cs-CZ" b="1" dirty="0" smtClean="0"/>
            </a:br>
            <a:r>
              <a:rPr lang="cs-CZ" sz="2000" b="1" dirty="0" smtClean="0"/>
              <a:t>Přiřaď k sobě  přídavná a podstatná jména</a:t>
            </a:r>
            <a:br>
              <a:rPr lang="cs-CZ" sz="2000" b="1" dirty="0" smtClean="0"/>
            </a:br>
            <a:r>
              <a:rPr lang="cs-CZ" sz="2000" b="1" dirty="0" smtClean="0"/>
              <a:t>(k práci použij skryté pero):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205064"/>
          </a:xfrm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4000" dirty="0" smtClean="0"/>
              <a:t>krásné</a:t>
            </a:r>
          </a:p>
          <a:p>
            <a:r>
              <a:rPr lang="cs-CZ" sz="4000" dirty="0" smtClean="0"/>
              <a:t>půvabné</a:t>
            </a:r>
          </a:p>
          <a:p>
            <a:r>
              <a:rPr lang="cs-CZ" sz="4000" dirty="0" smtClean="0"/>
              <a:t>bohaté </a:t>
            </a:r>
          </a:p>
          <a:p>
            <a:r>
              <a:rPr lang="cs-CZ" sz="4000" dirty="0" smtClean="0"/>
              <a:t>elegantní </a:t>
            </a:r>
          </a:p>
          <a:p>
            <a:r>
              <a:rPr lang="cs-CZ" sz="4000" dirty="0" smtClean="0"/>
              <a:t>společenské</a:t>
            </a:r>
          </a:p>
          <a:p>
            <a:endParaRPr lang="cs-CZ" sz="4000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205064"/>
          </a:xfrm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4000" dirty="0" smtClean="0"/>
              <a:t>půvab</a:t>
            </a:r>
          </a:p>
          <a:p>
            <a:r>
              <a:rPr lang="cs-CZ" sz="4000" dirty="0" smtClean="0"/>
              <a:t>elegance </a:t>
            </a:r>
          </a:p>
          <a:p>
            <a:r>
              <a:rPr lang="cs-CZ" sz="4000" dirty="0" smtClean="0"/>
              <a:t>bohatství</a:t>
            </a:r>
          </a:p>
          <a:p>
            <a:r>
              <a:rPr lang="cs-CZ" sz="4000" dirty="0" smtClean="0"/>
              <a:t>krása</a:t>
            </a:r>
          </a:p>
          <a:p>
            <a:r>
              <a:rPr lang="cs-CZ" sz="4000" dirty="0" smtClean="0"/>
              <a:t>společenskost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Princezny a dvorní dámy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000" dirty="0" smtClean="0"/>
              <a:t>Z jejich rukou přijímal vítěz čestný fábor nebo věnec.</a:t>
            </a:r>
          </a:p>
          <a:p>
            <a:pPr>
              <a:buNone/>
            </a:pPr>
            <a:endParaRPr lang="cs-CZ" sz="4000" dirty="0" smtClean="0"/>
          </a:p>
        </p:txBody>
      </p:sp>
      <p:pic>
        <p:nvPicPr>
          <p:cNvPr id="1026" name="Picture 2" descr="C:\Documents and Settings\adm\Local Settings\Temporary Internet Files\Content.IE5\R45EK46F\MC9004324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708920"/>
            <a:ext cx="2016224" cy="32756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36712"/>
            <a:ext cx="85689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 obrázků:</a:t>
            </a:r>
          </a:p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/klipart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611560" y="306896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509</TotalTime>
  <Words>332</Words>
  <Application>Microsoft Office PowerPoint</Application>
  <PresentationFormat>Předvádění na obrazovce (4:3)</PresentationFormat>
  <Paragraphs>112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Rytíři a turnaje VY_32_INOVACE_3C_07 Číslo projektu: CZ.1.07/1.5.00/34.1056</vt:lpstr>
      <vt:lpstr>Prezentace aplikace PowerPoint</vt:lpstr>
      <vt:lpstr>Rytíři a turnaje</vt:lpstr>
      <vt:lpstr>Přiřaď k sobě  přídavná a podstatná jména (k práci použij skryté pero):</vt:lpstr>
      <vt:lpstr>Prezentace aplikace PowerPoint</vt:lpstr>
      <vt:lpstr>Opravdový rytíř </vt:lpstr>
      <vt:lpstr>Kůň pro rytíře</vt:lpstr>
      <vt:lpstr>Rytířská zbroj</vt:lpstr>
      <vt:lpstr>Princezny a dvorní dámy Přiřaď k sobě  přídavná a podstatná jména (k práci použij skryté pero):</vt:lpstr>
      <vt:lpstr>Princezny a dvorní dámy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Pravěk Doba kamenná</dc:title>
  <dc:creator>Iva</dc:creator>
  <cp:lastModifiedBy>Skola</cp:lastModifiedBy>
  <cp:revision>70</cp:revision>
  <dcterms:created xsi:type="dcterms:W3CDTF">2012-12-15T08:59:01Z</dcterms:created>
  <dcterms:modified xsi:type="dcterms:W3CDTF">2012-12-17T12:47:40Z</dcterms:modified>
</cp:coreProperties>
</file>