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6" r:id="rId3"/>
    <p:sldId id="268" r:id="rId4"/>
    <p:sldId id="269" r:id="rId5"/>
    <p:sldId id="257" r:id="rId6"/>
    <p:sldId id="259" r:id="rId7"/>
    <p:sldId id="260" r:id="rId8"/>
    <p:sldId id="261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1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6E5006"/>
    <a:srgbClr val="FFFF66"/>
    <a:srgbClr val="FF0066"/>
    <a:srgbClr val="FF66CC"/>
    <a:srgbClr val="632B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B34487E-0992-42A6-8AB7-4EB1E70482D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CAF5F3A-9A93-4A64-B5B7-71FF852A20E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0104874"/>
              </p:ext>
            </p:extLst>
          </p:nvPr>
        </p:nvGraphicFramePr>
        <p:xfrm>
          <a:off x="1547663" y="1397000"/>
          <a:ext cx="6696744" cy="331216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{2D5ABB26-0587-4C30-8999-92F81FD0307C}</a:tableStyleId>
              </a:tblPr>
              <a:tblGrid>
                <a:gridCol w="1613360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VY_32_Inovace_12.1.20</a:t>
                      </a:r>
                    </a:p>
                    <a:p>
                      <a:pPr algn="l"/>
                      <a:r>
                        <a:rPr lang="cs-CZ" dirty="0" smtClean="0"/>
                        <a:t>Přídavná jména 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</a:t>
                      </a:r>
                      <a:r>
                        <a:rPr lang="cs-CZ" sz="1800" b="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jazyk 6. ročník</a:t>
                      </a:r>
                      <a:endParaRPr lang="cs-CZ" sz="18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Tento</a:t>
                      </a:r>
                      <a:r>
                        <a:rPr lang="cs-CZ" sz="1800" kern="1200" baseline="0" dirty="0" smtClean="0"/>
                        <a:t> materiál je určen žákům 6. ročníku.  Cílem je seznámit žáky se jmennými tvary přídavných jmen. Jsou v něm zařazena cvičení k upevnění učiva. 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7441" y="692696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03153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chemeClr val="tx1"/>
                </a:solidFill>
              </a:rPr>
              <a:t>Přídavná jména 4</a:t>
            </a:r>
            <a:endParaRPr lang="cs-CZ" sz="6000" b="1" i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chemeClr val="bg2">
                    <a:lumMod val="25000"/>
                  </a:schemeClr>
                </a:solidFill>
              </a:rPr>
              <a:t>Jmenné tvary</a:t>
            </a:r>
            <a:endParaRPr lang="cs-CZ" sz="4800" b="1" i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64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2033464"/>
            <a:ext cx="9036496" cy="482453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b="1" i="1" dirty="0" smtClean="0">
                <a:solidFill>
                  <a:schemeClr val="tx1"/>
                </a:solidFill>
              </a:rPr>
              <a:t>Jmenné tvary lze </a:t>
            </a:r>
            <a:r>
              <a:rPr lang="cs-CZ" sz="3200" b="1" i="1" dirty="0">
                <a:solidFill>
                  <a:schemeClr val="tx1"/>
                </a:solidFill>
              </a:rPr>
              <a:t>tvořit </a:t>
            </a:r>
            <a:r>
              <a:rPr lang="cs-CZ" sz="3200" b="1" i="1" dirty="0" smtClean="0">
                <a:solidFill>
                  <a:schemeClr val="tx1"/>
                </a:solidFill>
              </a:rPr>
              <a:t>jen od</a:t>
            </a:r>
            <a:r>
              <a:rPr lang="cs-CZ" sz="3200" b="1" i="1" dirty="0" smtClean="0"/>
              <a:t> </a:t>
            </a:r>
          </a:p>
          <a:p>
            <a:pPr marL="0" indent="0">
              <a:buNone/>
            </a:pPr>
            <a:r>
              <a:rPr lang="cs-CZ" sz="3200" b="1" i="1" dirty="0" smtClean="0">
                <a:solidFill>
                  <a:schemeClr val="tx1"/>
                </a:solidFill>
              </a:rPr>
              <a:t>    přídavných jmen. Vyskytují se pouze v 1. pádě </a:t>
            </a:r>
          </a:p>
          <a:p>
            <a:pPr marL="0" indent="0">
              <a:buNone/>
            </a:pPr>
            <a:r>
              <a:rPr lang="cs-CZ" sz="3200" b="1" i="1" dirty="0">
                <a:solidFill>
                  <a:schemeClr val="tx1"/>
                </a:solidFill>
              </a:rPr>
              <a:t> </a:t>
            </a:r>
            <a:r>
              <a:rPr lang="cs-CZ" sz="3200" b="1" i="1" dirty="0" smtClean="0">
                <a:solidFill>
                  <a:schemeClr val="tx1"/>
                </a:solidFill>
              </a:rPr>
              <a:t>   čísla jednotného i  množného.  </a:t>
            </a:r>
          </a:p>
          <a:p>
            <a:pPr>
              <a:buFont typeface="Wingdings" pitchFamily="2" charset="2"/>
              <a:buChar char="v"/>
            </a:pPr>
            <a:r>
              <a:rPr lang="cs-CZ" sz="3200" b="1" i="1" dirty="0" smtClean="0">
                <a:solidFill>
                  <a:schemeClr val="tx1"/>
                </a:solidFill>
              </a:rPr>
              <a:t>Pravopis i/y v koncovce jmenného tvaru se řídí      vzorem </a:t>
            </a:r>
            <a:r>
              <a:rPr lang="cs-CZ" sz="3200" b="1" i="1" dirty="0" smtClean="0">
                <a:solidFill>
                  <a:srgbClr val="C00000"/>
                </a:solidFill>
              </a:rPr>
              <a:t>mladý</a:t>
            </a:r>
            <a:r>
              <a:rPr lang="cs-CZ" sz="3200" b="1" i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3200" b="1" i="1" dirty="0" smtClean="0">
                <a:solidFill>
                  <a:schemeClr val="tx1"/>
                </a:solidFill>
              </a:rPr>
              <a:t>Jmenné tvary najdeme např. v </a:t>
            </a:r>
            <a:r>
              <a:rPr lang="cs-CZ" sz="3200" b="1" i="1" dirty="0" smtClean="0">
                <a:solidFill>
                  <a:srgbClr val="C00000"/>
                </a:solidFill>
              </a:rPr>
              <a:t>přísudku jmenném se  sponou.</a:t>
            </a:r>
          </a:p>
          <a:p>
            <a:pPr>
              <a:buFont typeface="Wingdings" pitchFamily="2" charset="2"/>
              <a:buChar char="v"/>
            </a:pPr>
            <a:r>
              <a:rPr lang="cs-CZ" sz="3200" b="1" i="1" dirty="0" smtClean="0">
                <a:solidFill>
                  <a:srgbClr val="C00000"/>
                </a:solidFill>
              </a:rPr>
              <a:t>Přídavné jméno </a:t>
            </a:r>
            <a:r>
              <a:rPr lang="cs-CZ" sz="3200" b="1" i="1" dirty="0" smtClean="0">
                <a:solidFill>
                  <a:srgbClr val="0070C0"/>
                </a:solidFill>
              </a:rPr>
              <a:t>rád, -a, -o </a:t>
            </a:r>
            <a:r>
              <a:rPr lang="cs-CZ" sz="3200" b="1" i="1" dirty="0" smtClean="0">
                <a:solidFill>
                  <a:srgbClr val="C00000"/>
                </a:solidFill>
              </a:rPr>
              <a:t>má pouze jmenné tvary.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3" y="188640"/>
            <a:ext cx="8229600" cy="1816968"/>
          </a:xfrm>
        </p:spPr>
        <p:txBody>
          <a:bodyPr>
            <a:normAutofit/>
          </a:bodyPr>
          <a:lstStyle/>
          <a:p>
            <a:r>
              <a:rPr lang="cs-CZ" sz="4900" b="1" i="1" dirty="0" smtClean="0">
                <a:solidFill>
                  <a:schemeClr val="tx1"/>
                </a:solidFill>
              </a:rPr>
              <a:t>Jmenné tvary</a:t>
            </a:r>
            <a:endParaRPr lang="cs-CZ" i="1" dirty="0">
              <a:solidFill>
                <a:schemeClr val="tx1"/>
              </a:solidFill>
            </a:endParaRPr>
          </a:p>
        </p:txBody>
      </p:sp>
      <p:pic>
        <p:nvPicPr>
          <p:cNvPr id="4" name="Picture 4" descr="C:\Users\homolova\AppData\Local\Microsoft\Windows\Temporary Internet Files\Content.IE5\50RHYVP1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53764">
            <a:off x="645519" y="666485"/>
            <a:ext cx="1811893" cy="1231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52120" y="2047242"/>
            <a:ext cx="3384376" cy="58477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některých tvrdých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702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6280393"/>
              </p:ext>
            </p:extLst>
          </p:nvPr>
        </p:nvGraphicFramePr>
        <p:xfrm>
          <a:off x="35298" y="116632"/>
          <a:ext cx="9073206" cy="72258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6867"/>
                <a:gridCol w="2997182"/>
                <a:gridCol w="2401276"/>
                <a:gridCol w="2687881"/>
              </a:tblGrid>
              <a:tr h="13154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Mužský rod</a:t>
                      </a:r>
                      <a:endParaRPr lang="cs-CZ" sz="3200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Ženský rod</a:t>
                      </a:r>
                      <a:endParaRPr lang="cs-CZ" sz="3200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Střední rod</a:t>
                      </a:r>
                      <a:endParaRPr lang="cs-CZ" sz="3200" i="1" dirty="0"/>
                    </a:p>
                  </a:txBody>
                  <a:tcPr/>
                </a:tc>
              </a:tr>
              <a:tr h="13276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i="1" dirty="0" smtClean="0">
                          <a:solidFill>
                            <a:srgbClr val="C00000"/>
                          </a:solidFill>
                        </a:rPr>
                        <a:t>mlád</a:t>
                      </a:r>
                      <a:endParaRPr lang="cs-CZ" sz="4000" b="1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i="1" dirty="0" smtClean="0">
                          <a:solidFill>
                            <a:srgbClr val="C00000"/>
                          </a:solidFill>
                        </a:rPr>
                        <a:t>mláda</a:t>
                      </a:r>
                      <a:endParaRPr lang="cs-CZ" sz="4000" b="1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i="1" dirty="0" smtClean="0">
                          <a:solidFill>
                            <a:srgbClr val="C00000"/>
                          </a:solidFill>
                        </a:rPr>
                        <a:t>mládo</a:t>
                      </a:r>
                      <a:endParaRPr lang="cs-CZ" sz="4000" b="1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205287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4000" b="1" i="1" dirty="0" smtClean="0">
                          <a:solidFill>
                            <a:srgbClr val="C00000"/>
                          </a:solidFill>
                        </a:rPr>
                        <a:t>mládi</a:t>
                      </a:r>
                    </a:p>
                    <a:p>
                      <a:pPr algn="ctr"/>
                      <a:r>
                        <a:rPr lang="cs-CZ" sz="4000" b="1" i="1" dirty="0" smtClean="0">
                          <a:solidFill>
                            <a:srgbClr val="C00000"/>
                          </a:solidFill>
                        </a:rPr>
                        <a:t>mlády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i="1" dirty="0" smtClean="0">
                          <a:solidFill>
                            <a:srgbClr val="C00000"/>
                          </a:solidFill>
                        </a:rPr>
                        <a:t>mlády</a:t>
                      </a:r>
                      <a:endParaRPr lang="cs-CZ" sz="4000" b="1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i="1" dirty="0" smtClean="0">
                          <a:solidFill>
                            <a:srgbClr val="C00000"/>
                          </a:solidFill>
                        </a:rPr>
                        <a:t>mláda</a:t>
                      </a:r>
                      <a:endParaRPr lang="cs-CZ" sz="4000" b="1" i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21173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457200">
                        <a:buFont typeface="Wingdings" pitchFamily="2" charset="2"/>
                        <a:buChar char="q"/>
                      </a:pPr>
                      <a:r>
                        <a:rPr lang="cs-CZ" sz="3200" b="1" i="1" dirty="0" smtClean="0"/>
                        <a:t>Buďte zdráv</a:t>
                      </a:r>
                      <a:r>
                        <a:rPr lang="cs-CZ" sz="3200" b="1" i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3200" b="1" i="1" dirty="0" smtClean="0"/>
                        <a:t>!</a:t>
                      </a:r>
                    </a:p>
                    <a:p>
                      <a:pPr marL="457200" indent="-457200">
                        <a:buFont typeface="Wingdings" pitchFamily="2" charset="2"/>
                        <a:buChar char="q"/>
                      </a:pPr>
                      <a:r>
                        <a:rPr lang="cs-CZ" sz="3200" b="1" i="1" dirty="0" smtClean="0"/>
                        <a:t>Stromy jsou zdráv</a:t>
                      </a:r>
                      <a:r>
                        <a:rPr lang="cs-CZ" sz="3200" b="1" i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3200" b="1" i="1" dirty="0" smtClean="0"/>
                        <a:t>.</a:t>
                      </a:r>
                    </a:p>
                    <a:p>
                      <a:endParaRPr lang="cs-CZ" sz="3200" b="1" i="1" dirty="0" smtClean="0"/>
                    </a:p>
                    <a:p>
                      <a:endParaRPr lang="cs-CZ" sz="3200" b="1" i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indent="-4572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3200" b="1" i="1" dirty="0" smtClean="0"/>
                        <a:t>Dívky jsou zdráv</a:t>
                      </a:r>
                      <a:r>
                        <a:rPr lang="cs-CZ" sz="3200" b="1" i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3200" b="1" i="1" dirty="0" smtClean="0"/>
                        <a:t>.</a:t>
                      </a:r>
                    </a:p>
                    <a:p>
                      <a:endParaRPr lang="cs-CZ" sz="3200" b="1" i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0" indent="-457200">
                        <a:buFont typeface="Wingdings" pitchFamily="2" charset="2"/>
                        <a:buChar char="q"/>
                      </a:pPr>
                      <a:r>
                        <a:rPr lang="cs-CZ" sz="3200" b="1" i="1" dirty="0" smtClean="0"/>
                        <a:t>Štěňata jsou zdráv</a:t>
                      </a:r>
                      <a:r>
                        <a:rPr lang="cs-CZ" sz="3200" b="1" i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3200" b="1" i="1" dirty="0" smtClean="0"/>
                        <a:t>.</a:t>
                      </a:r>
                      <a:endParaRPr lang="cs-CZ" sz="3200" b="1" i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 rot="17684666">
            <a:off x="-149467" y="1646854"/>
            <a:ext cx="1514397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2060"/>
                </a:solidFill>
              </a:rPr>
              <a:t>1. p. č. j.</a:t>
            </a:r>
            <a:endParaRPr lang="cs-CZ" sz="3200" b="1" i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7809427">
            <a:off x="-457743" y="4077233"/>
            <a:ext cx="2619283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solidFill>
                  <a:srgbClr val="002060"/>
                </a:solidFill>
              </a:rPr>
              <a:t>1. p. č. mn.</a:t>
            </a:r>
            <a:endParaRPr lang="cs-CZ" sz="3200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49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40960" cy="1258400"/>
          </a:xfrm>
        </p:spPr>
        <p:txBody>
          <a:bodyPr>
            <a:normAutofit/>
          </a:bodyPr>
          <a:lstStyle/>
          <a:p>
            <a:r>
              <a:rPr lang="cs-CZ" sz="2800" b="1" i="1" dirty="0" smtClean="0"/>
              <a:t>Utvořte jmenné tvary od následujících přídavných jmen:</a:t>
            </a:r>
            <a:endParaRPr lang="cs-CZ" sz="2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424936" cy="5040560"/>
          </a:xfrm>
        </p:spPr>
        <p:txBody>
          <a:bodyPr>
            <a:noAutofit/>
          </a:bodyPr>
          <a:lstStyle/>
          <a:p>
            <a:r>
              <a:rPr lang="cs-CZ" sz="3200" b="1" i="1" dirty="0" smtClean="0">
                <a:solidFill>
                  <a:srgbClr val="632B8D"/>
                </a:solidFill>
              </a:rPr>
              <a:t>Zdravý</a:t>
            </a:r>
          </a:p>
          <a:p>
            <a:r>
              <a:rPr lang="cs-CZ" sz="3200" b="1" i="1" dirty="0" smtClean="0">
                <a:solidFill>
                  <a:srgbClr val="632B8D"/>
                </a:solidFill>
              </a:rPr>
              <a:t>Mladý</a:t>
            </a:r>
          </a:p>
          <a:p>
            <a:r>
              <a:rPr lang="cs-CZ" sz="3200" b="1" i="1" dirty="0" smtClean="0">
                <a:solidFill>
                  <a:srgbClr val="632B8D"/>
                </a:solidFill>
              </a:rPr>
              <a:t>Nadšený</a:t>
            </a:r>
          </a:p>
          <a:p>
            <a:r>
              <a:rPr lang="cs-CZ" sz="3200" b="1" i="1" dirty="0">
                <a:solidFill>
                  <a:srgbClr val="632B8D"/>
                </a:solidFill>
              </a:rPr>
              <a:t>B</a:t>
            </a:r>
            <a:r>
              <a:rPr lang="cs-CZ" sz="3200" b="1" i="1" dirty="0" smtClean="0">
                <a:solidFill>
                  <a:srgbClr val="632B8D"/>
                </a:solidFill>
              </a:rPr>
              <a:t>ohatý</a:t>
            </a:r>
          </a:p>
          <a:p>
            <a:r>
              <a:rPr lang="cs-CZ" sz="3200" b="1" i="1" dirty="0" smtClean="0">
                <a:solidFill>
                  <a:srgbClr val="632B8D"/>
                </a:solidFill>
              </a:rPr>
              <a:t>Najedený</a:t>
            </a:r>
          </a:p>
          <a:p>
            <a:r>
              <a:rPr lang="cs-CZ" sz="3200" b="1" i="1" dirty="0" smtClean="0">
                <a:solidFill>
                  <a:srgbClr val="632B8D"/>
                </a:solidFill>
              </a:rPr>
              <a:t>Jistý</a:t>
            </a:r>
          </a:p>
          <a:p>
            <a:r>
              <a:rPr lang="cs-CZ" sz="3200" b="1" i="1" dirty="0" smtClean="0">
                <a:solidFill>
                  <a:srgbClr val="632B8D"/>
                </a:solidFill>
              </a:rPr>
              <a:t>Starý</a:t>
            </a:r>
          </a:p>
          <a:p>
            <a:r>
              <a:rPr lang="cs-CZ" sz="3200" b="1" i="1" dirty="0" smtClean="0">
                <a:solidFill>
                  <a:srgbClr val="632B8D"/>
                </a:solidFill>
              </a:rPr>
              <a:t>Schopný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764611"/>
            <a:ext cx="2520280" cy="5078313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b="1" i="1" dirty="0" smtClean="0"/>
              <a:t>Zdráv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b="1" i="1" dirty="0" smtClean="0"/>
              <a:t>Mlád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b="1" i="1" dirty="0" smtClean="0"/>
              <a:t>Nadšen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b="1" i="1" dirty="0" err="1" smtClean="0"/>
              <a:t>Bohat</a:t>
            </a:r>
            <a:endParaRPr lang="cs-CZ" sz="3600" b="1" i="1" dirty="0" smtClean="0"/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b="1" i="1" dirty="0" smtClean="0"/>
              <a:t>Najeden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b="1" i="1" dirty="0" smtClean="0"/>
              <a:t>Jist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b="1" i="1" dirty="0" smtClean="0"/>
              <a:t>Stár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b="1" i="1" dirty="0" smtClean="0"/>
              <a:t>Schopen</a:t>
            </a:r>
          </a:p>
          <a:p>
            <a:pPr marL="571500" indent="-571500">
              <a:buFont typeface="Wingdings" pitchFamily="2" charset="2"/>
              <a:buChar char="§"/>
            </a:pPr>
            <a:endParaRPr lang="cs-CZ" sz="3600" b="1" i="1" dirty="0"/>
          </a:p>
        </p:txBody>
      </p:sp>
    </p:spTree>
    <p:extLst>
      <p:ext uri="{BB962C8B-B14F-4D97-AF65-F5344CB8AC3E}">
        <p14:creationId xmlns:p14="http://schemas.microsoft.com/office/powerpoint/2010/main" val="3754328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988840"/>
            <a:ext cx="8856984" cy="4752528"/>
          </a:xfrm>
        </p:spPr>
        <p:txBody>
          <a:bodyPr>
            <a:noAutofit/>
          </a:bodyPr>
          <a:lstStyle/>
          <a:p>
            <a:r>
              <a:rPr lang="cs-CZ" sz="3200" b="1" i="1" dirty="0" smtClean="0"/>
              <a:t>To mi byl čert dluž_ _!</a:t>
            </a:r>
          </a:p>
          <a:p>
            <a:r>
              <a:rPr lang="cs-CZ" sz="3200" b="1" i="1" dirty="0" smtClean="0"/>
              <a:t>Odpoledne jsme byli už všichni unaven_.</a:t>
            </a:r>
          </a:p>
          <a:p>
            <a:r>
              <a:rPr lang="cs-CZ" sz="3200" b="1" i="1" dirty="0" smtClean="0"/>
              <a:t>Děti běhaly bos_.</a:t>
            </a:r>
          </a:p>
          <a:p>
            <a:r>
              <a:rPr lang="cs-CZ" sz="3200" b="1" i="1" dirty="0" smtClean="0"/>
              <a:t>O Vánocích jsme byli zvědav_  na dárky.</a:t>
            </a:r>
          </a:p>
          <a:p>
            <a:r>
              <a:rPr lang="cs-CZ" sz="3200" b="1" i="1" dirty="0" smtClean="0"/>
              <a:t>Dědeček je vážně nemoc_ _.</a:t>
            </a:r>
          </a:p>
          <a:p>
            <a:r>
              <a:rPr lang="cs-CZ" sz="3200" b="1" i="1" dirty="0" smtClean="0"/>
              <a:t>Nejrychlejší žáci byli  s příkladem už hotov_.</a:t>
            </a:r>
          </a:p>
          <a:p>
            <a:r>
              <a:rPr lang="cs-CZ" sz="3200" b="1" i="1" dirty="0" smtClean="0"/>
              <a:t>Jeho očím zůstalo to tajemství skryt_.</a:t>
            </a:r>
            <a:endParaRPr lang="cs-CZ" sz="3200" b="1" i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Podtrhněte jmenné tvary příd. </a:t>
            </a:r>
            <a:r>
              <a:rPr lang="cs-CZ" b="1" i="1" dirty="0"/>
              <a:t>j</a:t>
            </a:r>
            <a:r>
              <a:rPr lang="cs-CZ" b="1" i="1" dirty="0" smtClean="0"/>
              <a:t>men </a:t>
            </a:r>
            <a:br>
              <a:rPr lang="cs-CZ" b="1" i="1" dirty="0" smtClean="0"/>
            </a:br>
            <a:r>
              <a:rPr lang="cs-CZ" b="1" i="1" dirty="0" smtClean="0"/>
              <a:t>a doplňte správnou koncovku: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87002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88840"/>
            <a:ext cx="8496944" cy="4464496"/>
          </a:xfrm>
        </p:spPr>
        <p:txBody>
          <a:bodyPr>
            <a:noAutofit/>
          </a:bodyPr>
          <a:lstStyle/>
          <a:p>
            <a:r>
              <a:rPr lang="cs-CZ" sz="3200" b="1" i="1" dirty="0"/>
              <a:t>To mi byl čert </a:t>
            </a:r>
            <a:r>
              <a:rPr lang="cs-CZ" sz="3200" b="1" i="1" u="sng" dirty="0" smtClean="0"/>
              <a:t>dluž</a:t>
            </a:r>
            <a:r>
              <a:rPr lang="cs-CZ" sz="3200" b="1" i="1" u="sng" dirty="0" smtClean="0">
                <a:solidFill>
                  <a:srgbClr val="FF0000"/>
                </a:solidFill>
              </a:rPr>
              <a:t>en</a:t>
            </a:r>
            <a:r>
              <a:rPr lang="cs-CZ" sz="3200" b="1" i="1" dirty="0" smtClean="0"/>
              <a:t>!</a:t>
            </a:r>
            <a:endParaRPr lang="cs-CZ" sz="3200" b="1" i="1" dirty="0"/>
          </a:p>
          <a:p>
            <a:r>
              <a:rPr lang="cs-CZ" sz="3200" b="1" i="1" dirty="0"/>
              <a:t>Odpoledne jsme byli už všichni </a:t>
            </a:r>
            <a:r>
              <a:rPr lang="cs-CZ" sz="3200" b="1" i="1" u="sng" dirty="0" smtClean="0"/>
              <a:t>unaven</a:t>
            </a:r>
            <a:r>
              <a:rPr lang="cs-CZ" sz="3200" b="1" i="1" u="sng" dirty="0" smtClean="0">
                <a:solidFill>
                  <a:srgbClr val="FF0000"/>
                </a:solidFill>
              </a:rPr>
              <a:t>i</a:t>
            </a:r>
            <a:r>
              <a:rPr lang="cs-CZ" sz="3200" b="1" i="1" dirty="0" smtClean="0"/>
              <a:t>.</a:t>
            </a:r>
            <a:endParaRPr lang="cs-CZ" sz="3200" b="1" i="1" dirty="0"/>
          </a:p>
          <a:p>
            <a:r>
              <a:rPr lang="cs-CZ" sz="3200" b="1" i="1" dirty="0"/>
              <a:t>Děti běhaly </a:t>
            </a:r>
            <a:r>
              <a:rPr lang="cs-CZ" sz="3200" b="1" i="1" u="sng" dirty="0" smtClean="0"/>
              <a:t>bos</a:t>
            </a:r>
            <a:r>
              <a:rPr lang="cs-CZ" sz="3200" b="1" i="1" u="sng" dirty="0" smtClean="0">
                <a:solidFill>
                  <a:srgbClr val="FF0000"/>
                </a:solidFill>
              </a:rPr>
              <a:t>y</a:t>
            </a:r>
            <a:r>
              <a:rPr lang="cs-CZ" sz="3200" b="1" i="1" dirty="0" smtClean="0"/>
              <a:t>.</a:t>
            </a:r>
            <a:endParaRPr lang="cs-CZ" sz="3200" b="1" i="1" dirty="0"/>
          </a:p>
          <a:p>
            <a:r>
              <a:rPr lang="cs-CZ" sz="3200" b="1" i="1" dirty="0"/>
              <a:t>O Vánocích jsme byli </a:t>
            </a:r>
            <a:r>
              <a:rPr lang="cs-CZ" sz="3200" b="1" i="1" u="sng" dirty="0" smtClean="0"/>
              <a:t>zvědav</a:t>
            </a:r>
            <a:r>
              <a:rPr lang="cs-CZ" sz="3200" b="1" i="1" u="sng" dirty="0" smtClean="0">
                <a:solidFill>
                  <a:srgbClr val="FF0000"/>
                </a:solidFill>
              </a:rPr>
              <a:t>i</a:t>
            </a:r>
            <a:r>
              <a:rPr lang="cs-CZ" sz="3200" b="1" i="1" dirty="0" smtClean="0"/>
              <a:t> </a:t>
            </a:r>
            <a:r>
              <a:rPr lang="cs-CZ" sz="3200" b="1" i="1" dirty="0"/>
              <a:t>na dárky.</a:t>
            </a:r>
          </a:p>
          <a:p>
            <a:r>
              <a:rPr lang="cs-CZ" sz="3200" b="1" i="1" dirty="0"/>
              <a:t>Dědeček je vážně </a:t>
            </a:r>
            <a:r>
              <a:rPr lang="cs-CZ" sz="3200" b="1" i="1" u="sng" dirty="0" smtClean="0"/>
              <a:t>nemoc</a:t>
            </a:r>
            <a:r>
              <a:rPr lang="cs-CZ" sz="3200" b="1" i="1" u="sng" dirty="0" smtClean="0">
                <a:solidFill>
                  <a:srgbClr val="FF0000"/>
                </a:solidFill>
              </a:rPr>
              <a:t>en</a:t>
            </a:r>
            <a:r>
              <a:rPr lang="cs-CZ" sz="3200" b="1" i="1" dirty="0" smtClean="0"/>
              <a:t>.</a:t>
            </a:r>
            <a:endParaRPr lang="cs-CZ" sz="3200" b="1" i="1" dirty="0"/>
          </a:p>
          <a:p>
            <a:r>
              <a:rPr lang="cs-CZ" sz="3200" b="1" i="1" dirty="0"/>
              <a:t>Nejrychlejší žáci byli  s příkladem už </a:t>
            </a:r>
            <a:r>
              <a:rPr lang="cs-CZ" sz="3200" b="1" i="1" u="sng" dirty="0" smtClean="0"/>
              <a:t>hotov</a:t>
            </a:r>
            <a:r>
              <a:rPr lang="cs-CZ" sz="3200" b="1" i="1" u="sng" dirty="0" smtClean="0">
                <a:solidFill>
                  <a:srgbClr val="FF0000"/>
                </a:solidFill>
              </a:rPr>
              <a:t>i</a:t>
            </a:r>
            <a:r>
              <a:rPr lang="cs-CZ" sz="3200" b="1" i="1" dirty="0" smtClean="0"/>
              <a:t>.</a:t>
            </a:r>
            <a:endParaRPr lang="cs-CZ" sz="3200" b="1" i="1" dirty="0"/>
          </a:p>
          <a:p>
            <a:r>
              <a:rPr lang="cs-CZ" sz="3200" b="1" i="1" dirty="0"/>
              <a:t>Jeho očím zůstalo to tajemství </a:t>
            </a:r>
            <a:r>
              <a:rPr lang="cs-CZ" sz="3200" b="1" i="1" u="sng" dirty="0" smtClean="0"/>
              <a:t>skryt</a:t>
            </a:r>
            <a:r>
              <a:rPr lang="cs-CZ" sz="3200" b="1" i="1" u="sng" dirty="0" smtClean="0">
                <a:solidFill>
                  <a:srgbClr val="FF0000"/>
                </a:solidFill>
              </a:rPr>
              <a:t>o</a:t>
            </a:r>
            <a:r>
              <a:rPr lang="cs-CZ" sz="3200" b="1" i="1" dirty="0" smtClean="0"/>
              <a:t>.</a:t>
            </a:r>
            <a:endParaRPr lang="cs-CZ" sz="3200" b="1" i="1" dirty="0"/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/>
              <a:t>Řešení:</a:t>
            </a:r>
            <a:endParaRPr lang="cs-CZ" sz="4800" b="1" i="1" dirty="0"/>
          </a:p>
        </p:txBody>
      </p:sp>
    </p:spTree>
    <p:extLst>
      <p:ext uri="{BB962C8B-B14F-4D97-AF65-F5344CB8AC3E}">
        <p14:creationId xmlns:p14="http://schemas.microsoft.com/office/powerpoint/2010/main" val="170077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467614"/>
            <a:ext cx="3429957" cy="4390386"/>
          </a:xfrm>
          <a:solidFill>
            <a:schemeClr val="bg2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i="1" dirty="0" smtClean="0">
                <a:solidFill>
                  <a:srgbClr val="FF0066"/>
                </a:solidFill>
              </a:rPr>
              <a:t>Odměněný</a:t>
            </a:r>
          </a:p>
          <a:p>
            <a:r>
              <a:rPr lang="cs-CZ" sz="3200" b="1" i="1" dirty="0" smtClean="0">
                <a:solidFill>
                  <a:srgbClr val="FF0066"/>
                </a:solidFill>
              </a:rPr>
              <a:t>Zvědavý</a:t>
            </a:r>
          </a:p>
          <a:p>
            <a:r>
              <a:rPr lang="cs-CZ" sz="3200" b="1" i="1" dirty="0" smtClean="0">
                <a:solidFill>
                  <a:srgbClr val="FF0066"/>
                </a:solidFill>
              </a:rPr>
              <a:t>Zdravý</a:t>
            </a:r>
          </a:p>
          <a:p>
            <a:r>
              <a:rPr lang="cs-CZ" sz="3200" b="1" i="1" dirty="0" smtClean="0">
                <a:solidFill>
                  <a:srgbClr val="FF0066"/>
                </a:solidFill>
              </a:rPr>
              <a:t>Hodný (něčeho)</a:t>
            </a:r>
          </a:p>
          <a:p>
            <a:r>
              <a:rPr lang="cs-CZ" sz="3200" b="1" i="1" dirty="0" smtClean="0">
                <a:solidFill>
                  <a:srgbClr val="FF0066"/>
                </a:solidFill>
              </a:rPr>
              <a:t>Utvořený</a:t>
            </a:r>
          </a:p>
          <a:p>
            <a:endParaRPr lang="cs-CZ" sz="3200" dirty="0" smtClean="0"/>
          </a:p>
          <a:p>
            <a:r>
              <a:rPr lang="cs-CZ" sz="3200" b="1" i="1" dirty="0" smtClean="0">
                <a:solidFill>
                  <a:srgbClr val="FF0066"/>
                </a:solidFill>
              </a:rPr>
              <a:t>Rád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610328"/>
          </a:xfrm>
        </p:spPr>
        <p:txBody>
          <a:bodyPr>
            <a:noAutofit/>
          </a:bodyPr>
          <a:lstStyle/>
          <a:p>
            <a:r>
              <a:rPr lang="cs-CZ" sz="4800" b="1" i="1" dirty="0" smtClean="0"/>
              <a:t>Použijte ve větách:</a:t>
            </a:r>
            <a:endParaRPr lang="cs-CZ" sz="48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990285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dirty="0">
                <a:solidFill>
                  <a:srgbClr val="FF0066"/>
                </a:solidFill>
              </a:rPr>
              <a:t>o</a:t>
            </a:r>
            <a:r>
              <a:rPr lang="cs-CZ" sz="3600" b="1" i="1" dirty="0" smtClean="0">
                <a:solidFill>
                  <a:srgbClr val="FF0066"/>
                </a:solidFill>
              </a:rPr>
              <a:t>dměněn, zvědav, zdráv, rád, hoden, utvořen</a:t>
            </a:r>
            <a:endParaRPr lang="cs-CZ" sz="3600" b="1" i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636617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rgbClr val="FF0066"/>
                </a:solidFill>
              </a:rPr>
              <a:t>Od kterých přídavných jmen tvrdých byly tvary jmenné utvořeny?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rgbClr val="FF0066"/>
                </a:solidFill>
              </a:rPr>
              <a:t>Který tvar existuje pouze ve jmenné podobě?</a:t>
            </a:r>
            <a:endParaRPr lang="cs-CZ" sz="2400" b="1" i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680316">
            <a:off x="6409505" y="2997362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solidFill>
                  <a:srgbClr val="7030A0"/>
                </a:solidFill>
              </a:rPr>
              <a:t>Řešení:</a:t>
            </a:r>
            <a:endParaRPr lang="cs-CZ" sz="4400" b="1" i="1" dirty="0">
              <a:solidFill>
                <a:srgbClr val="7030A0"/>
              </a:solidFill>
            </a:endParaRPr>
          </a:p>
        </p:txBody>
      </p:sp>
      <p:sp>
        <p:nvSpPr>
          <p:cNvPr id="8" name="Zahnutá šipka doleva 7"/>
          <p:cNvSpPr/>
          <p:nvPr/>
        </p:nvSpPr>
        <p:spPr>
          <a:xfrm rot="4338448">
            <a:off x="5264893" y="2906254"/>
            <a:ext cx="960964" cy="311918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13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/>
      <p:bldP spid="5" grpId="0"/>
      <p:bldP spid="6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Od kterých následujících přídavných jmen lze  utvořit jmenné tvary?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827584" y="1556792"/>
            <a:ext cx="2592288" cy="5301208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2800" b="1" i="1" dirty="0" smtClean="0"/>
              <a:t>Letní</a:t>
            </a:r>
          </a:p>
          <a:p>
            <a:r>
              <a:rPr lang="cs-CZ" sz="2800" b="1" i="1" dirty="0" smtClean="0"/>
              <a:t>Stržený</a:t>
            </a:r>
          </a:p>
          <a:p>
            <a:r>
              <a:rPr lang="cs-CZ" sz="2800" b="1" i="1" dirty="0" smtClean="0"/>
              <a:t>Společný</a:t>
            </a:r>
          </a:p>
          <a:p>
            <a:r>
              <a:rPr lang="cs-CZ" sz="2800" b="1" i="1" dirty="0" smtClean="0"/>
              <a:t>Karlův</a:t>
            </a:r>
          </a:p>
          <a:p>
            <a:r>
              <a:rPr lang="cs-CZ" sz="2800" b="1" i="1" dirty="0" smtClean="0"/>
              <a:t>Pitný</a:t>
            </a:r>
          </a:p>
          <a:p>
            <a:r>
              <a:rPr lang="cs-CZ" sz="2800" b="1" i="1" dirty="0" smtClean="0"/>
              <a:t>Rozbitý</a:t>
            </a:r>
          </a:p>
          <a:p>
            <a:r>
              <a:rPr lang="cs-CZ" sz="2800" b="1" i="1" dirty="0" smtClean="0"/>
              <a:t>Rád</a:t>
            </a:r>
          </a:p>
          <a:p>
            <a:r>
              <a:rPr lang="cs-CZ" sz="2800" b="1" i="1" dirty="0" smtClean="0"/>
              <a:t>Stavební</a:t>
            </a:r>
          </a:p>
          <a:p>
            <a:r>
              <a:rPr lang="cs-CZ" sz="2800" b="1" i="1" dirty="0" smtClean="0"/>
              <a:t>Milý</a:t>
            </a:r>
          </a:p>
          <a:p>
            <a:r>
              <a:rPr lang="cs-CZ" sz="2800" b="1" i="1" dirty="0" smtClean="0"/>
              <a:t>Modrý</a:t>
            </a:r>
          </a:p>
          <a:p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 rot="949190">
            <a:off x="2971422" y="2453638"/>
            <a:ext cx="5978048" cy="3879912"/>
          </a:xfrm>
          <a:solidFill>
            <a:srgbClr val="FFFF66"/>
          </a:solidFill>
        </p:spPr>
        <p:txBody>
          <a:bodyPr>
            <a:normAutofit fontScale="92500"/>
          </a:bodyPr>
          <a:lstStyle/>
          <a:p>
            <a:r>
              <a:rPr lang="cs-CZ" sz="3200" b="1" i="1" dirty="0" smtClean="0"/>
              <a:t>Nápověda:</a:t>
            </a:r>
          </a:p>
          <a:p>
            <a:r>
              <a:rPr lang="cs-CZ" sz="3200" b="1" i="1" dirty="0" smtClean="0"/>
              <a:t>Vyřaďte přídavná jména měkká a přivlastňovací</a:t>
            </a:r>
          </a:p>
          <a:p>
            <a:r>
              <a:rPr lang="cs-CZ" sz="3200" b="1" i="1" dirty="0" smtClean="0"/>
              <a:t>Jedno ze slov už je tvarem jmenným</a:t>
            </a:r>
          </a:p>
          <a:p>
            <a:r>
              <a:rPr lang="cs-CZ" sz="3200" b="1" i="1" dirty="0" smtClean="0"/>
              <a:t>Ani od všech přídavných jmen tvrdých není </a:t>
            </a:r>
            <a:r>
              <a:rPr lang="cs-CZ" sz="3200" b="1" i="1" dirty="0"/>
              <a:t>tvar jmenný </a:t>
            </a:r>
            <a:r>
              <a:rPr lang="cs-CZ" sz="3200" b="1" i="1" dirty="0" smtClean="0"/>
              <a:t>vhodný</a:t>
            </a:r>
            <a:endParaRPr lang="cs-CZ" sz="3200" b="1" i="1" dirty="0"/>
          </a:p>
        </p:txBody>
      </p:sp>
      <p:sp>
        <p:nvSpPr>
          <p:cNvPr id="6" name="Obláček 5"/>
          <p:cNvSpPr/>
          <p:nvPr/>
        </p:nvSpPr>
        <p:spPr>
          <a:xfrm>
            <a:off x="10116616" y="2996952"/>
            <a:ext cx="1656184" cy="4320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10040416" y="3693337"/>
            <a:ext cx="1808584" cy="455743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áček 7"/>
          <p:cNvSpPr/>
          <p:nvPr/>
        </p:nvSpPr>
        <p:spPr>
          <a:xfrm>
            <a:off x="9828584" y="4581128"/>
            <a:ext cx="1656184" cy="4320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10116616" y="2348880"/>
            <a:ext cx="1656184" cy="4320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áček 9"/>
          <p:cNvSpPr/>
          <p:nvPr/>
        </p:nvSpPr>
        <p:spPr>
          <a:xfrm>
            <a:off x="9828584" y="5805264"/>
            <a:ext cx="1656184" cy="4320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áček 10"/>
          <p:cNvSpPr/>
          <p:nvPr/>
        </p:nvSpPr>
        <p:spPr>
          <a:xfrm>
            <a:off x="10107760" y="1628800"/>
            <a:ext cx="1656184" cy="4320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áček 11"/>
          <p:cNvSpPr/>
          <p:nvPr/>
        </p:nvSpPr>
        <p:spPr>
          <a:xfrm>
            <a:off x="10404648" y="980728"/>
            <a:ext cx="1656184" cy="4320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10116616" y="5157192"/>
            <a:ext cx="1607042" cy="36004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87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83 0.02106 L -1.07483 0.09791 " pathEditMode="relative" rAng="0" ptsTypes="AA">
                                      <p:cBhvr>
                                        <p:cTn id="10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00" y="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93 0.02107 L -1.03437 0.21898 " pathEditMode="relative" rAng="0" ptsTypes="AA">
                                      <p:cBhvr>
                                        <p:cTn id="1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931" y="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1 0.03149 L -0.9882 0.42338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479" y="1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L -1.01181 0.25208 " pathEditMode="relative" rAng="0" ptsTypes="AA">
                                      <p:cBhvr>
                                        <p:cTn id="1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590" y="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612 0.04375 L -1.05122 0.3831 " pathEditMode="relative" rAng="0" ptsTypes="AA">
                                      <p:cBhvr>
                                        <p:cTn id="1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264" y="1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316 0.10417 L -0.12257 0.11019 C -0.12361 0.11227 -0.12378 0.11574 -0.12552 0.1162 C -0.1283 0.11667 -0.13055 0.11343 -0.13316 0.11227 C -0.14687 0.10625 -0.14253 0.10903 -0.15885 0.10417 C -0.2092 0.08912 -0.25816 0.06713 -0.30885 0.05556 C -0.34305 0.03958 -0.37847 0.0331 -0.41354 0.01921 C -0.43767 0.00949 -0.45989 0.00185 -0.48472 -0.00301 C -0.51667 -0.0162 -0.54844 -0.02801 -0.5816 -0.03333 C -0.63142 -0.05602 -0.67951 -0.08287 -0.72864 -0.10787 C -0.7493 -0.11852 -0.77118 -0.12338 -0.79219 -0.13218 C -0.80746 -0.13843 -0.82187 -0.14606 -0.83767 -0.15046 C -0.8533 -0.15486 -0.86441 -0.17222 -0.88021 -0.17662 C -0.89566 -0.18518 -0.90972 -0.1956 -0.92552 -0.20301 C -0.9342 -0.21157 -0.94305 -0.21273 -0.95295 -0.21713 C -0.96406 -0.21643 -0.97517 -0.2162 -0.98628 -0.21505 C -1.01545 -0.2118 -0.95972 -0.21366 -0.99687 -0.21111 C -1.04861 -0.20741 -1.03576 -0.22569 -1.04826 -0.20694 " pathEditMode="relative" rAng="0" ptsTypes="AffffffffffffffffA">
                                      <p:cBhvr>
                                        <p:cTn id="1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281" y="-1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028 0.01065 L -0.96459 -0.46204 " pathEditMode="relative" rAng="0" ptsTypes="AA">
                                      <p:cBhvr>
                                        <p:cTn id="1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215" y="-2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254 0.03773 L -0.99566 0.16921 " pathEditMode="relative" ptsTypes="AA">
                                      <p:cBhvr>
                                        <p:cTn id="1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 animBg="1"/>
      <p:bldP spid="4" grpId="0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907704" y="2996952"/>
            <a:ext cx="5256584" cy="3594712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5400" b="1" i="1" dirty="0" smtClean="0">
                <a:solidFill>
                  <a:srgbClr val="C00000"/>
                </a:solidFill>
              </a:rPr>
              <a:t>STRŽEN</a:t>
            </a:r>
          </a:p>
          <a:p>
            <a:pPr algn="ctr"/>
            <a:endParaRPr lang="cs-CZ" sz="5400" b="1" i="1" dirty="0" smtClean="0">
              <a:solidFill>
                <a:srgbClr val="C00000"/>
              </a:solidFill>
            </a:endParaRPr>
          </a:p>
          <a:p>
            <a:pPr algn="ctr"/>
            <a:r>
              <a:rPr lang="cs-CZ" sz="5400" b="1" i="1" dirty="0" smtClean="0">
                <a:solidFill>
                  <a:srgbClr val="C00000"/>
                </a:solidFill>
              </a:rPr>
              <a:t>ROZBIT</a:t>
            </a:r>
            <a:endParaRPr lang="cs-CZ" sz="5400" b="1" i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>
                <a:solidFill>
                  <a:srgbClr val="6E5006"/>
                </a:solidFill>
              </a:rPr>
              <a:t>Řešení</a:t>
            </a:r>
            <a:r>
              <a:rPr lang="cs-CZ" sz="6000" b="1" i="1" dirty="0">
                <a:solidFill>
                  <a:schemeClr val="accent5">
                    <a:lumMod val="50000"/>
                  </a:schemeClr>
                </a:solidFill>
              </a:rPr>
              <a:t>:</a:t>
            </a:r>
            <a:endParaRPr lang="cs-CZ" sz="60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Picture 8" descr="C:\Users\homolova\AppData\Local\Microsoft\Windows\Temporary Internet Files\Content.IE5\50RHYVP1\MC900385446[1]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42628">
            <a:off x="1067484" y="1596249"/>
            <a:ext cx="2316886" cy="1671008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91875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i="1" dirty="0"/>
              <a:t>KRAUSOVÁ, Zdeňka; TERŠOVÁ, Renata. Český jazyk 6. Plzeň: Fraus, 2003, </a:t>
            </a:r>
            <a:r>
              <a:rPr lang="cs-CZ" b="1" i="1" dirty="0" smtClean="0"/>
              <a:t>ISBN </a:t>
            </a:r>
            <a:r>
              <a:rPr lang="cs-CZ" b="1" i="1" dirty="0"/>
              <a:t>80-7238-206-3.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b="1" i="1" dirty="0" smtClean="0"/>
              <a:t>www.office.microsoft.com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b="1" dirty="0"/>
              <a:t>Obrázky z galerie Klipart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b="1" i="1" dirty="0"/>
          </a:p>
          <a:p>
            <a:endParaRPr lang="cs-CZ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Zdroje: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027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199</TotalTime>
  <Words>422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Přídavná jména 4</vt:lpstr>
      <vt:lpstr>Jmenné tvary</vt:lpstr>
      <vt:lpstr>Prezentace aplikace PowerPoint</vt:lpstr>
      <vt:lpstr>Utvořte jmenné tvary od následujících přídavných jmen:</vt:lpstr>
      <vt:lpstr>Podtrhněte jmenné tvary příd. jmen  a doplňte správnou koncovku:</vt:lpstr>
      <vt:lpstr>Řešení:</vt:lpstr>
      <vt:lpstr>Použijte ve větách:</vt:lpstr>
      <vt:lpstr>Od kterých následujících přídavných jmen lze  utvořit jmenné tvary?</vt:lpstr>
      <vt:lpstr>Řešení:</vt:lpstr>
      <vt:lpstr>Zdroje: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 4</dc:title>
  <dc:creator>Jiří Hajn</dc:creator>
  <cp:lastModifiedBy>Jiřina Homolová</cp:lastModifiedBy>
  <cp:revision>23</cp:revision>
  <dcterms:created xsi:type="dcterms:W3CDTF">2012-11-29T13:45:18Z</dcterms:created>
  <dcterms:modified xsi:type="dcterms:W3CDTF">2012-12-10T07:59:01Z</dcterms:modified>
</cp:coreProperties>
</file>