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VY_32_13_14 Viry</a:t>
          </a:r>
          <a:r>
            <a:rPr lang="cs-CZ" sz="1200" baseline="0" dirty="0" smtClean="0"/>
            <a:t>, bakterie - OPAKOVÁNÍ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6.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9F5ACB-BCDE-43A0-B68D-94D77A0DB73C}" type="presOf" srcId="{ABD4D77B-BA54-4DFB-A762-4C734220F9AA}" destId="{A6703DA5-6D74-4C8B-9C82-31DC93531BC2}" srcOrd="1" destOrd="0" presId="urn:microsoft.com/office/officeart/2005/8/layout/target3"/>
    <dgm:cxn modelId="{B76BD530-ED45-4A9C-BA6E-AB6D3D9CB37D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C2A5A9A-9837-4D13-A2AE-8FD55EE1F3C0}" type="presOf" srcId="{ABD4D77B-BA54-4DFB-A762-4C734220F9AA}" destId="{AAB7E4A6-9D01-402C-9D7A-6D30767F0B58}" srcOrd="0" destOrd="0" presId="urn:microsoft.com/office/officeart/2005/8/layout/target3"/>
    <dgm:cxn modelId="{5BBE5975-CB16-41D2-AE13-540DFCA24B14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1810AA6-B62E-4437-8C7E-14F99F74D472}" type="presOf" srcId="{A4836DAF-3E6B-4198-A089-B3C0D0384F2B}" destId="{36B74B1E-3C18-4C06-BA03-CB2EB266F8FF}" srcOrd="1" destOrd="0" presId="urn:microsoft.com/office/officeart/2005/8/layout/target3"/>
    <dgm:cxn modelId="{9165D6FD-6AA4-4DCB-8C63-933FA340DC1F}" type="presOf" srcId="{1D895EAB-76A7-41C6-9C6C-7D303AD4C23C}" destId="{347D85BD-7382-4413-9298-D06CC996458A}" srcOrd="0" destOrd="0" presId="urn:microsoft.com/office/officeart/2005/8/layout/target3"/>
    <dgm:cxn modelId="{8BAF0E9C-80FE-4649-B397-3A52F928F7FD}" type="presOf" srcId="{DAAD5A11-3EBC-47AE-AB1C-4F1B938732A7}" destId="{2D933DCE-BBEA-46A5-98BC-CA41A7DBB761}" srcOrd="0" destOrd="0" presId="urn:microsoft.com/office/officeart/2005/8/layout/target3"/>
    <dgm:cxn modelId="{14009890-ADFB-47A0-9738-DDAC58AFF44E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AF04690-8807-4F9B-B6B3-1132397AA361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2D8CC3E-A37D-4F41-8452-3570697E5473}" type="presOf" srcId="{FFA013E9-5C5D-404D-8688-08171EA7A387}" destId="{E1DA18CB-4B0A-4D0C-9459-15C4B327891F}" srcOrd="0" destOrd="0" presId="urn:microsoft.com/office/officeart/2005/8/layout/target3"/>
    <dgm:cxn modelId="{5BAC862A-4633-43D3-9958-C6372AC5E7CA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DE1566F-5370-4EFB-B2DA-B1BBC0CCFE42}" type="presParOf" srcId="{2D933DCE-BBEA-46A5-98BC-CA41A7DBB761}" destId="{D3A73299-62A4-4767-8E25-C16133A0B902}" srcOrd="0" destOrd="0" presId="urn:microsoft.com/office/officeart/2005/8/layout/target3"/>
    <dgm:cxn modelId="{B13ED1F7-7D49-4DEB-BD2E-5F4CA0BD4727}" type="presParOf" srcId="{2D933DCE-BBEA-46A5-98BC-CA41A7DBB761}" destId="{EE30B2AF-DDC9-42DB-9092-5595C6257A57}" srcOrd="1" destOrd="0" presId="urn:microsoft.com/office/officeart/2005/8/layout/target3"/>
    <dgm:cxn modelId="{0196921A-D6A0-444D-8865-54053930F2A7}" type="presParOf" srcId="{2D933DCE-BBEA-46A5-98BC-CA41A7DBB761}" destId="{E1DA18CB-4B0A-4D0C-9459-15C4B327891F}" srcOrd="2" destOrd="0" presId="urn:microsoft.com/office/officeart/2005/8/layout/target3"/>
    <dgm:cxn modelId="{5C8962AC-0874-4BF8-9298-9996348CDFD5}" type="presParOf" srcId="{2D933DCE-BBEA-46A5-98BC-CA41A7DBB761}" destId="{29996EEB-8589-4AED-9C98-E2204A026234}" srcOrd="3" destOrd="0" presId="urn:microsoft.com/office/officeart/2005/8/layout/target3"/>
    <dgm:cxn modelId="{0965B83D-4174-4054-B249-527FA25D1CB1}" type="presParOf" srcId="{2D933DCE-BBEA-46A5-98BC-CA41A7DBB761}" destId="{056AE7B2-579D-40D1-A57C-4E33BFED76BE}" srcOrd="4" destOrd="0" presId="urn:microsoft.com/office/officeart/2005/8/layout/target3"/>
    <dgm:cxn modelId="{AEB789AD-8665-4F6E-853C-234F4C2DC983}" type="presParOf" srcId="{2D933DCE-BBEA-46A5-98BC-CA41A7DBB761}" destId="{4F0AD45D-7E6A-4C4A-90DF-90E27C4B175D}" srcOrd="5" destOrd="0" presId="urn:microsoft.com/office/officeart/2005/8/layout/target3"/>
    <dgm:cxn modelId="{29474BAF-4A2D-48C0-BF59-647FAB467784}" type="presParOf" srcId="{2D933DCE-BBEA-46A5-98BC-CA41A7DBB761}" destId="{1804A346-BBD3-438B-AE0F-7BEBB1E2AF96}" srcOrd="6" destOrd="0" presId="urn:microsoft.com/office/officeart/2005/8/layout/target3"/>
    <dgm:cxn modelId="{1EFF9884-C919-4E36-BBD9-9785E16E7707}" type="presParOf" srcId="{2D933DCE-BBEA-46A5-98BC-CA41A7DBB761}" destId="{60CB9877-708D-4C64-AA73-CFD3F3076BC2}" srcOrd="7" destOrd="0" presId="urn:microsoft.com/office/officeart/2005/8/layout/target3"/>
    <dgm:cxn modelId="{BEF24765-BFA6-4828-A085-E7C5C5049174}" type="presParOf" srcId="{2D933DCE-BBEA-46A5-98BC-CA41A7DBB761}" destId="{347D85BD-7382-4413-9298-D06CC996458A}" srcOrd="8" destOrd="0" presId="urn:microsoft.com/office/officeart/2005/8/layout/target3"/>
    <dgm:cxn modelId="{7015398F-6C7C-4B61-A91E-3DAFE308102A}" type="presParOf" srcId="{2D933DCE-BBEA-46A5-98BC-CA41A7DBB761}" destId="{C4DD5B9C-4D9E-449D-A063-107A759DF3D1}" srcOrd="9" destOrd="0" presId="urn:microsoft.com/office/officeart/2005/8/layout/target3"/>
    <dgm:cxn modelId="{985563F6-067C-4EDB-889C-954429087022}" type="presParOf" srcId="{2D933DCE-BBEA-46A5-98BC-CA41A7DBB761}" destId="{CD515E15-5457-47F2-8109-A2A59D66C930}" srcOrd="10" destOrd="0" presId="urn:microsoft.com/office/officeart/2005/8/layout/target3"/>
    <dgm:cxn modelId="{F9F25C38-B0D9-42F8-847F-E73B94442F74}" type="presParOf" srcId="{2D933DCE-BBEA-46A5-98BC-CA41A7DBB761}" destId="{7DDB6D97-C311-42E1-B77C-B194BAE75773}" srcOrd="11" destOrd="0" presId="urn:microsoft.com/office/officeart/2005/8/layout/target3"/>
    <dgm:cxn modelId="{86525F3B-DA20-4BFB-B014-035C45D18199}" type="presParOf" srcId="{2D933DCE-BBEA-46A5-98BC-CA41A7DBB761}" destId="{DE2B4424-17B1-4404-A13F-04051C43B79D}" srcOrd="12" destOrd="0" presId="urn:microsoft.com/office/officeart/2005/8/layout/target3"/>
    <dgm:cxn modelId="{BE2847E8-B531-48FC-B474-39B56CB375F3}" type="presParOf" srcId="{2D933DCE-BBEA-46A5-98BC-CA41A7DBB761}" destId="{555607BD-8A1D-4EBB-825A-8C74A1FB0FFC}" srcOrd="13" destOrd="0" presId="urn:microsoft.com/office/officeart/2005/8/layout/target3"/>
    <dgm:cxn modelId="{8C9C7429-41F4-4C71-9DD4-E2CA6522226C}" type="presParOf" srcId="{2D933DCE-BBEA-46A5-98BC-CA41A7DBB761}" destId="{AAB7E4A6-9D01-402C-9D7A-6D30767F0B58}" srcOrd="14" destOrd="0" presId="urn:microsoft.com/office/officeart/2005/8/layout/target3"/>
    <dgm:cxn modelId="{66FDD8CC-51A4-47E0-BC02-833CC13C8155}" type="presParOf" srcId="{2D933DCE-BBEA-46A5-98BC-CA41A7DBB761}" destId="{359A210A-E8C9-4FD6-9BC7-434F4455A6B5}" srcOrd="15" destOrd="0" presId="urn:microsoft.com/office/officeart/2005/8/layout/target3"/>
    <dgm:cxn modelId="{79080E49-D31C-4015-9D83-EB6B1A0CEED1}" type="presParOf" srcId="{2D933DCE-BBEA-46A5-98BC-CA41A7DBB761}" destId="{36B74B1E-3C18-4C06-BA03-CB2EB266F8FF}" srcOrd="16" destOrd="0" presId="urn:microsoft.com/office/officeart/2005/8/layout/target3"/>
    <dgm:cxn modelId="{C53DFD7B-74BB-447A-9380-C84B8179CC1D}" type="presParOf" srcId="{2D933DCE-BBEA-46A5-98BC-CA41A7DBB761}" destId="{94413E88-B296-45A5-9057-6B5765B63A8F}" srcOrd="17" destOrd="0" presId="urn:microsoft.com/office/officeart/2005/8/layout/target3"/>
    <dgm:cxn modelId="{32E9AC75-38BF-4379-A113-4CDB56203ED5}" type="presParOf" srcId="{2D933DCE-BBEA-46A5-98BC-CA41A7DBB761}" destId="{5A434D34-FA65-40B0-A4CE-3A1E2B14A215}" srcOrd="18" destOrd="0" presId="urn:microsoft.com/office/officeart/2005/8/layout/target3"/>
    <dgm:cxn modelId="{16AF56E7-24C3-4C8D-B941-4C52459AC8A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VY_32_13_14 Viry</a:t>
          </a:r>
          <a:r>
            <a:rPr lang="cs-CZ" sz="1200" kern="1200" baseline="0" dirty="0" smtClean="0"/>
            <a:t>, bakterie - OPAKOVÁNÍ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6.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14060-D2DE-4641-BDE5-30C4256E665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9005F-949F-46E7-8469-731A36C3B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154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6DC4FC5-1CE1-4137-A0EB-1B534D33F939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EC8FCE9-CD1A-4DF6-9370-545FFE01B09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713856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na téma: VIRY a BAKTERIE</a:t>
            </a:r>
          </a:p>
          <a:p>
            <a:r>
              <a:rPr lang="cs-CZ" dirty="0" smtClean="0"/>
              <a:t>Slide 3 – žák doplní tabulku, při které použije získané znalosti při rozdílu mezi viry a bakteriemi</a:t>
            </a:r>
          </a:p>
          <a:p>
            <a:r>
              <a:rPr lang="cs-CZ" dirty="0" smtClean="0"/>
              <a:t>Slide 4 – Žák rozliší, zda tvrzení se týká virů nebo bakterií. </a:t>
            </a:r>
          </a:p>
          <a:p>
            <a:r>
              <a:rPr lang="cs-CZ" dirty="0" smtClean="0"/>
              <a:t>Slide – žák doplní text správně, pod textem jsou klíčová slova pro doplnění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388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tabulku </a:t>
            </a:r>
            <a:r>
              <a:rPr lang="cs-CZ" dirty="0" smtClean="0">
                <a:sym typeface="Wingdings" pitchFamily="2" charset="2"/>
              </a:rPr>
              <a:t>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0" y="1142984"/>
          <a:ext cx="9144000" cy="57150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48525"/>
                <a:gridCol w="3447738"/>
                <a:gridCol w="3447737"/>
              </a:tblGrid>
              <a:tr h="1428754"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i="1" dirty="0" smtClean="0"/>
                    </a:p>
                    <a:p>
                      <a:pPr algn="ctr"/>
                      <a:r>
                        <a:rPr lang="cs-CZ" sz="2800" b="1" i="1" dirty="0" smtClean="0"/>
                        <a:t>VIRY</a:t>
                      </a:r>
                      <a:endParaRPr lang="cs-CZ" sz="28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i="1" dirty="0" smtClean="0"/>
                    </a:p>
                    <a:p>
                      <a:pPr algn="ctr"/>
                      <a:r>
                        <a:rPr lang="cs-CZ" sz="2800" b="1" i="1" dirty="0" smtClean="0"/>
                        <a:t>BAKTERIE</a:t>
                      </a:r>
                      <a:endParaRPr lang="cs-CZ" sz="2800" b="1" i="1" dirty="0"/>
                    </a:p>
                  </a:txBody>
                  <a:tcPr/>
                </a:tc>
              </a:tr>
              <a:tr h="1428754">
                <a:tc>
                  <a:txBody>
                    <a:bodyPr/>
                    <a:lstStyle/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r>
                        <a:rPr lang="cs-CZ" sz="1800" b="1" dirty="0" smtClean="0"/>
                        <a:t>TVOŘENY BUŇKOU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</a:tr>
              <a:tr h="1428754">
                <a:tc>
                  <a:txBody>
                    <a:bodyPr/>
                    <a:lstStyle/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r>
                        <a:rPr lang="cs-CZ" sz="1800" b="1" dirty="0" smtClean="0"/>
                        <a:t>ROZMNOŽOVÁNÍ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</a:tr>
              <a:tr h="1428754">
                <a:tc>
                  <a:txBody>
                    <a:bodyPr/>
                    <a:lstStyle/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r>
                        <a:rPr lang="cs-CZ" sz="1800" b="1" dirty="0" smtClean="0"/>
                        <a:t>ZVLÁŠTNOSTI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Vyber, pro kterou skupinu platí tvrzení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35480"/>
            <a:ext cx="8858280" cy="4389120"/>
          </a:xfrm>
        </p:spPr>
        <p:txBody>
          <a:bodyPr/>
          <a:lstStyle/>
          <a:p>
            <a:r>
              <a:rPr lang="cs-CZ" dirty="0" smtClean="0"/>
              <a:t>Vnitřní parazité buněk – VIRY – BAKTERIE</a:t>
            </a:r>
          </a:p>
          <a:p>
            <a:r>
              <a:rPr lang="cs-CZ" dirty="0" smtClean="0"/>
              <a:t>Hostitelská buňka je spojována u – VIRŮ - BAKTERIÍ</a:t>
            </a:r>
          </a:p>
          <a:p>
            <a:r>
              <a:rPr lang="cs-CZ" dirty="0" smtClean="0"/>
              <a:t>Nemoci způsobené VIRY – BAKTERIEMI – jsou plané neštovice, chřipka, rýma, žloutenka, dětská obrna. </a:t>
            </a:r>
          </a:p>
          <a:p>
            <a:r>
              <a:rPr lang="cs-CZ" dirty="0" smtClean="0"/>
              <a:t>Nejstarší a nerozšířenější organismy jsou VIRY-BAKTERIE.</a:t>
            </a:r>
          </a:p>
          <a:p>
            <a:r>
              <a:rPr lang="cs-CZ" b="1" dirty="0" smtClean="0"/>
              <a:t>Spora</a:t>
            </a:r>
            <a:r>
              <a:rPr lang="cs-CZ" dirty="0" smtClean="0"/>
              <a:t> – klidové stádium se vyskytuje u VIRY – BAKTERIE. </a:t>
            </a:r>
          </a:p>
          <a:p>
            <a:r>
              <a:rPr lang="cs-CZ" dirty="0" smtClean="0"/>
              <a:t>VIR – BAKTERIE HIV způsobuje onemocnění AIDS. </a:t>
            </a:r>
          </a:p>
          <a:p>
            <a:r>
              <a:rPr lang="cs-CZ" dirty="0" smtClean="0"/>
              <a:t>VIROVÉ – BAKTERIÁLNÍ onemocnění umíme dnes léčit pomocí léků zvané </a:t>
            </a:r>
            <a:r>
              <a:rPr lang="cs-CZ" b="1" dirty="0" smtClean="0"/>
              <a:t>antibiotika.  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38962"/>
          </a:xfrm>
        </p:spPr>
        <p:txBody>
          <a:bodyPr/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785926"/>
            <a:ext cx="8715436" cy="464347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Bakterie se rozmnožují _______________. Nebuněčné organismy jsou _____________. Dědičná informace bakterie je uložena v ________________. Vir napadající bakterie je __________________. Bakterie žijící v půdě jsou ______________. Virová onemocnění živočichů jsou ________________ a _____________. Žloutenka nebo – li ________________. Studiem virů se zabývá ____________.</a:t>
            </a:r>
          </a:p>
          <a:p>
            <a:pPr>
              <a:buNone/>
            </a:pPr>
            <a:r>
              <a:rPr lang="cs-CZ" dirty="0" smtClean="0"/>
              <a:t>Obrana proti virům je ___________________.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(očkování, hepatitida, rozkladači, slintavka, nepohlavně, kulhavka, viry, bakteriofág, cytoplazma, virologie)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Musilová E., </a:t>
            </a:r>
            <a:r>
              <a:rPr lang="cs-CZ" dirty="0" err="1" smtClean="0"/>
              <a:t>Konětopský</a:t>
            </a:r>
            <a:r>
              <a:rPr lang="cs-CZ" dirty="0" smtClean="0"/>
              <a:t> A., Vlk R., Úvod do učiva Přírodopisu, 1. díl, 2007, NOVÁ ŠKOLA,71 s.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308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Doplň tabulku  </vt:lpstr>
      <vt:lpstr>Vyber, pro kterou skupinu platí tvrzení</vt:lpstr>
      <vt:lpstr>Doplň text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5</cp:revision>
  <dcterms:created xsi:type="dcterms:W3CDTF">2012-07-15T10:46:34Z</dcterms:created>
  <dcterms:modified xsi:type="dcterms:W3CDTF">2012-12-06T13:53:41Z</dcterms:modified>
</cp:coreProperties>
</file>