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7" r:id="rId2"/>
    <p:sldId id="258" r:id="rId3"/>
    <p:sldId id="259" r:id="rId4"/>
    <p:sldId id="260" r:id="rId5"/>
    <p:sldId id="261" r:id="rId6"/>
    <p:sldId id="264" r:id="rId7"/>
    <p:sldId id="265" r:id="rId8"/>
    <p:sldId id="266" r:id="rId9"/>
    <p:sldId id="262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Mgr. Ladislava </a:t>
          </a:r>
          <a:r>
            <a:rPr lang="cs-CZ" sz="1200" dirty="0" smtClean="0"/>
            <a:t>Kobzová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VY_32_13_02 Strunatci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Přírodopis</a:t>
          </a:r>
          <a:r>
            <a:rPr lang="cs-CZ" sz="1200" dirty="0" smtClean="0"/>
            <a:t> 7.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  <dgm:t>
        <a:bodyPr/>
        <a:lstStyle/>
        <a:p>
          <a:endParaRPr lang="cs-CZ"/>
        </a:p>
      </dgm:t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48095BA4-AE7C-4E55-8B8A-7E06B11EE84B}" type="presOf" srcId="{ABD4D77B-BA54-4DFB-A762-4C734220F9AA}" destId="{A6703DA5-6D74-4C8B-9C82-31DC93531BC2}" srcOrd="1" destOrd="0" presId="urn:microsoft.com/office/officeart/2005/8/layout/target3"/>
    <dgm:cxn modelId="{5EEFBEA0-EE27-4943-869A-F0C6C622409F}" type="presOf" srcId="{A4836DAF-3E6B-4198-A089-B3C0D0384F2B}" destId="{4F0AD45D-7E6A-4C4A-90DF-90E27C4B175D}" srcOrd="0" destOrd="0" presId="urn:microsoft.com/office/officeart/2005/8/layout/target3"/>
    <dgm:cxn modelId="{B9A5015E-13C7-4725-B9AD-6817853F4084}" type="presOf" srcId="{A4836DAF-3E6B-4198-A089-B3C0D0384F2B}" destId="{36B74B1E-3C18-4C06-BA03-CB2EB266F8FF}" srcOrd="1" destOrd="0" presId="urn:microsoft.com/office/officeart/2005/8/layout/target3"/>
    <dgm:cxn modelId="{90854D5D-8D87-4FE3-BA1A-1F220387BE9F}" type="presOf" srcId="{D9242A4C-F33A-42E2-BFA4-EC80805DCD32}" destId="{5A434D34-FA65-40B0-A4CE-3A1E2B14A215}" srcOrd="1" destOrd="0" presId="urn:microsoft.com/office/officeart/2005/8/layout/target3"/>
    <dgm:cxn modelId="{86E07320-B8EE-4C17-8433-E0B4B5C22948}" type="presOf" srcId="{ABD4D77B-BA54-4DFB-A762-4C734220F9AA}" destId="{AAB7E4A6-9D01-402C-9D7A-6D30767F0B58}" srcOrd="0" destOrd="0" presId="urn:microsoft.com/office/officeart/2005/8/layout/target3"/>
    <dgm:cxn modelId="{EA7A0D25-09E1-4331-859D-D95E2F49ABE9}" type="presOf" srcId="{FFA013E9-5C5D-404D-8688-08171EA7A387}" destId="{359A210A-E8C9-4FD6-9BC7-434F4455A6B5}" srcOrd="1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62D883EC-8F0B-4F1A-923E-AF1A6F8EEE56}" type="presOf" srcId="{DAAD5A11-3EBC-47AE-AB1C-4F1B938732A7}" destId="{2D933DCE-BBEA-46A5-98BC-CA41A7DBB761}" srcOrd="0" destOrd="0" presId="urn:microsoft.com/office/officeart/2005/8/layout/target3"/>
    <dgm:cxn modelId="{8EBAA122-4DC6-4E4D-B48A-B1BEABB713A5}" type="presOf" srcId="{1D895EAB-76A7-41C6-9C6C-7D303AD4C23C}" destId="{347D85BD-7382-4413-9298-D06CC996458A}" srcOrd="0" destOrd="0" presId="urn:microsoft.com/office/officeart/2005/8/layout/target3"/>
    <dgm:cxn modelId="{6BD6F6D3-608F-42E0-8206-0915BE4CEEDD}" type="presOf" srcId="{FFA013E9-5C5D-404D-8688-08171EA7A387}" destId="{E1DA18CB-4B0A-4D0C-9459-15C4B327891F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7387CBCB-7F97-441A-BA7D-5B4D94AF6468}" type="presOf" srcId="{D9242A4C-F33A-42E2-BFA4-EC80805DCD32}" destId="{7DDB6D97-C311-42E1-B77C-B194BAE75773}" srcOrd="0" destOrd="0" presId="urn:microsoft.com/office/officeart/2005/8/layout/target3"/>
    <dgm:cxn modelId="{384D6A51-9AE7-4E37-B536-541BA967F278}" type="presOf" srcId="{1D895EAB-76A7-41C6-9C6C-7D303AD4C23C}" destId="{94413E88-B296-45A5-9057-6B5765B63A8F}" srcOrd="1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48B964F0-A589-4743-8D94-8BAD0F409F97}" type="presParOf" srcId="{2D933DCE-BBEA-46A5-98BC-CA41A7DBB761}" destId="{D3A73299-62A4-4767-8E25-C16133A0B902}" srcOrd="0" destOrd="0" presId="urn:microsoft.com/office/officeart/2005/8/layout/target3"/>
    <dgm:cxn modelId="{1A2F8861-F286-4A0D-8F8D-B6A152E5AEB2}" type="presParOf" srcId="{2D933DCE-BBEA-46A5-98BC-CA41A7DBB761}" destId="{EE30B2AF-DDC9-42DB-9092-5595C6257A57}" srcOrd="1" destOrd="0" presId="urn:microsoft.com/office/officeart/2005/8/layout/target3"/>
    <dgm:cxn modelId="{6D29F4D1-1F69-4880-9F4E-771EF2BAC772}" type="presParOf" srcId="{2D933DCE-BBEA-46A5-98BC-CA41A7DBB761}" destId="{E1DA18CB-4B0A-4D0C-9459-15C4B327891F}" srcOrd="2" destOrd="0" presId="urn:microsoft.com/office/officeart/2005/8/layout/target3"/>
    <dgm:cxn modelId="{492181DA-CDFC-48A9-A3C0-4C376B868825}" type="presParOf" srcId="{2D933DCE-BBEA-46A5-98BC-CA41A7DBB761}" destId="{29996EEB-8589-4AED-9C98-E2204A026234}" srcOrd="3" destOrd="0" presId="urn:microsoft.com/office/officeart/2005/8/layout/target3"/>
    <dgm:cxn modelId="{751267C4-956A-409F-B691-27A61893E286}" type="presParOf" srcId="{2D933DCE-BBEA-46A5-98BC-CA41A7DBB761}" destId="{056AE7B2-579D-40D1-A57C-4E33BFED76BE}" srcOrd="4" destOrd="0" presId="urn:microsoft.com/office/officeart/2005/8/layout/target3"/>
    <dgm:cxn modelId="{A45774BF-1083-4669-880E-D5C4989F4985}" type="presParOf" srcId="{2D933DCE-BBEA-46A5-98BC-CA41A7DBB761}" destId="{4F0AD45D-7E6A-4C4A-90DF-90E27C4B175D}" srcOrd="5" destOrd="0" presId="urn:microsoft.com/office/officeart/2005/8/layout/target3"/>
    <dgm:cxn modelId="{F029B514-B30F-49BB-860C-54459CF1567F}" type="presParOf" srcId="{2D933DCE-BBEA-46A5-98BC-CA41A7DBB761}" destId="{1804A346-BBD3-438B-AE0F-7BEBB1E2AF96}" srcOrd="6" destOrd="0" presId="urn:microsoft.com/office/officeart/2005/8/layout/target3"/>
    <dgm:cxn modelId="{26A15184-CBBA-4223-A6A0-B3387954FBC9}" type="presParOf" srcId="{2D933DCE-BBEA-46A5-98BC-CA41A7DBB761}" destId="{60CB9877-708D-4C64-AA73-CFD3F3076BC2}" srcOrd="7" destOrd="0" presId="urn:microsoft.com/office/officeart/2005/8/layout/target3"/>
    <dgm:cxn modelId="{232629D7-EF02-4B05-AF42-28D02455E2D0}" type="presParOf" srcId="{2D933DCE-BBEA-46A5-98BC-CA41A7DBB761}" destId="{347D85BD-7382-4413-9298-D06CC996458A}" srcOrd="8" destOrd="0" presId="urn:microsoft.com/office/officeart/2005/8/layout/target3"/>
    <dgm:cxn modelId="{5635DA3C-5D16-449D-9278-39129F5042C8}" type="presParOf" srcId="{2D933DCE-BBEA-46A5-98BC-CA41A7DBB761}" destId="{C4DD5B9C-4D9E-449D-A063-107A759DF3D1}" srcOrd="9" destOrd="0" presId="urn:microsoft.com/office/officeart/2005/8/layout/target3"/>
    <dgm:cxn modelId="{B6FB75B8-8C88-4733-8BBC-C62A11A7E3D2}" type="presParOf" srcId="{2D933DCE-BBEA-46A5-98BC-CA41A7DBB761}" destId="{CD515E15-5457-47F2-8109-A2A59D66C930}" srcOrd="10" destOrd="0" presId="urn:microsoft.com/office/officeart/2005/8/layout/target3"/>
    <dgm:cxn modelId="{82B627A8-305D-4810-87CB-9AF10E89AED2}" type="presParOf" srcId="{2D933DCE-BBEA-46A5-98BC-CA41A7DBB761}" destId="{7DDB6D97-C311-42E1-B77C-B194BAE75773}" srcOrd="11" destOrd="0" presId="urn:microsoft.com/office/officeart/2005/8/layout/target3"/>
    <dgm:cxn modelId="{F6D6D9F2-4C57-43F2-943D-2C11EA0B64C5}" type="presParOf" srcId="{2D933DCE-BBEA-46A5-98BC-CA41A7DBB761}" destId="{DE2B4424-17B1-4404-A13F-04051C43B79D}" srcOrd="12" destOrd="0" presId="urn:microsoft.com/office/officeart/2005/8/layout/target3"/>
    <dgm:cxn modelId="{760777CF-E1F6-4DF9-BB3C-D6891122D9DB}" type="presParOf" srcId="{2D933DCE-BBEA-46A5-98BC-CA41A7DBB761}" destId="{555607BD-8A1D-4EBB-825A-8C74A1FB0FFC}" srcOrd="13" destOrd="0" presId="urn:microsoft.com/office/officeart/2005/8/layout/target3"/>
    <dgm:cxn modelId="{62E2F0E8-62AB-492E-8A68-9BD757005EB0}" type="presParOf" srcId="{2D933DCE-BBEA-46A5-98BC-CA41A7DBB761}" destId="{AAB7E4A6-9D01-402C-9D7A-6D30767F0B58}" srcOrd="14" destOrd="0" presId="urn:microsoft.com/office/officeart/2005/8/layout/target3"/>
    <dgm:cxn modelId="{F11A0557-B7A0-43FB-AD0E-D464A37E9B77}" type="presParOf" srcId="{2D933DCE-BBEA-46A5-98BC-CA41A7DBB761}" destId="{359A210A-E8C9-4FD6-9BC7-434F4455A6B5}" srcOrd="15" destOrd="0" presId="urn:microsoft.com/office/officeart/2005/8/layout/target3"/>
    <dgm:cxn modelId="{2AD7F760-797B-4183-8783-59B2C08F6233}" type="presParOf" srcId="{2D933DCE-BBEA-46A5-98BC-CA41A7DBB761}" destId="{36B74B1E-3C18-4C06-BA03-CB2EB266F8FF}" srcOrd="16" destOrd="0" presId="urn:microsoft.com/office/officeart/2005/8/layout/target3"/>
    <dgm:cxn modelId="{DAB119FE-F19A-4A60-A121-8B6CF28DC5C4}" type="presParOf" srcId="{2D933DCE-BBEA-46A5-98BC-CA41A7DBB761}" destId="{94413E88-B296-45A5-9057-6B5765B63A8F}" srcOrd="17" destOrd="0" presId="urn:microsoft.com/office/officeart/2005/8/layout/target3"/>
    <dgm:cxn modelId="{CF8A291A-FAD3-440D-A331-7541F952BF82}" type="presParOf" srcId="{2D933DCE-BBEA-46A5-98BC-CA41A7DBB761}" destId="{5A434D34-FA65-40B0-A4CE-3A1E2B14A215}" srcOrd="18" destOrd="0" presId="urn:microsoft.com/office/officeart/2005/8/layout/target3"/>
    <dgm:cxn modelId="{8769E600-E465-4099-89BA-FB154EC1221A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786082" cy="278608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393041" y="0"/>
          <a:ext cx="6750891" cy="27860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393041" y="0"/>
        <a:ext cx="6750891" cy="445773"/>
      </dsp:txXfrm>
    </dsp:sp>
    <dsp:sp modelId="{056AE7B2-579D-40D1-A57C-4E33BFED76BE}">
      <dsp:nvSpPr>
        <dsp:cNvPr id="0" name=""/>
        <dsp:cNvSpPr/>
      </dsp:nvSpPr>
      <dsp:spPr>
        <a:xfrm>
          <a:off x="292538" y="445773"/>
          <a:ext cx="2201004" cy="220100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393041" y="445773"/>
          <a:ext cx="6750891" cy="22010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Mgr. Ladislava </a:t>
          </a:r>
          <a:r>
            <a:rPr lang="cs-CZ" sz="1200" kern="1200" dirty="0" smtClean="0"/>
            <a:t>Kobzová </a:t>
          </a:r>
          <a:endParaRPr lang="cs-CZ" sz="1200" kern="1200" dirty="0"/>
        </a:p>
      </dsp:txBody>
      <dsp:txXfrm>
        <a:off x="1393041" y="445773"/>
        <a:ext cx="6750891" cy="445773"/>
      </dsp:txXfrm>
    </dsp:sp>
    <dsp:sp modelId="{60CB9877-708D-4C64-AA73-CFD3F3076BC2}">
      <dsp:nvSpPr>
        <dsp:cNvPr id="0" name=""/>
        <dsp:cNvSpPr/>
      </dsp:nvSpPr>
      <dsp:spPr>
        <a:xfrm>
          <a:off x="585077" y="891546"/>
          <a:ext cx="1615927" cy="161592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393041" y="891546"/>
          <a:ext cx="6750891" cy="1615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VY_32_13_02 Strunatci</a:t>
          </a:r>
          <a:endParaRPr lang="cs-CZ" sz="1200" kern="1200" dirty="0"/>
        </a:p>
      </dsp:txBody>
      <dsp:txXfrm>
        <a:off x="1393041" y="891546"/>
        <a:ext cx="6750891" cy="445773"/>
      </dsp:txXfrm>
    </dsp:sp>
    <dsp:sp modelId="{CD515E15-5457-47F2-8109-A2A59D66C930}">
      <dsp:nvSpPr>
        <dsp:cNvPr id="0" name=""/>
        <dsp:cNvSpPr/>
      </dsp:nvSpPr>
      <dsp:spPr>
        <a:xfrm>
          <a:off x="877615" y="1337319"/>
          <a:ext cx="1030850" cy="103085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390813" y="1293539"/>
          <a:ext cx="6750891" cy="10308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Přírodopis</a:t>
          </a:r>
          <a:r>
            <a:rPr lang="cs-CZ" sz="1200" kern="1200" dirty="0" smtClean="0"/>
            <a:t> 7. ročník  </a:t>
          </a:r>
          <a:endParaRPr lang="cs-CZ" sz="1200" kern="1200" dirty="0"/>
        </a:p>
      </dsp:txBody>
      <dsp:txXfrm>
        <a:off x="1390813" y="1293539"/>
        <a:ext cx="6750891" cy="445773"/>
      </dsp:txXfrm>
    </dsp:sp>
    <dsp:sp modelId="{555607BD-8A1D-4EBB-825A-8C74A1FB0FFC}">
      <dsp:nvSpPr>
        <dsp:cNvPr id="0" name=""/>
        <dsp:cNvSpPr/>
      </dsp:nvSpPr>
      <dsp:spPr>
        <a:xfrm>
          <a:off x="1170154" y="1783092"/>
          <a:ext cx="445773" cy="44577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1376568" y="1778768"/>
          <a:ext cx="6750891" cy="4457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1376568" y="1778768"/>
        <a:ext cx="6750891" cy="4457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8CBAEDA-B760-4C19-BA58-AD002A0C559B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FD30F4-B4F8-44DA-AB77-3D37D0E51D7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9000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78F506-2BC8-48AA-A666-8867DD8FF3EC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1B0F8C-EAC7-4542-BC0B-BD2781B5BB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78F506-2BC8-48AA-A666-8867DD8FF3EC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1B0F8C-EAC7-4542-BC0B-BD2781B5BB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78F506-2BC8-48AA-A666-8867DD8FF3EC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1B0F8C-EAC7-4542-BC0B-BD2781B5BB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78F506-2BC8-48AA-A666-8867DD8FF3EC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1B0F8C-EAC7-4542-BC0B-BD2781B5BB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78F506-2BC8-48AA-A666-8867DD8FF3EC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1B0F8C-EAC7-4542-BC0B-BD2781B5BB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78F506-2BC8-48AA-A666-8867DD8FF3EC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1B0F8C-EAC7-4542-BC0B-BD2781B5BB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78F506-2BC8-48AA-A666-8867DD8FF3EC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1B0F8C-EAC7-4542-BC0B-BD2781B5BB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78F506-2BC8-48AA-A666-8867DD8FF3EC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1B0F8C-EAC7-4542-BC0B-BD2781B5BB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78F506-2BC8-48AA-A666-8867DD8FF3EC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EF1B0F8C-EAC7-4542-BC0B-BD2781B5BB9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78F506-2BC8-48AA-A666-8867DD8FF3EC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1B0F8C-EAC7-4542-BC0B-BD2781B5BB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78F506-2BC8-48AA-A666-8867DD8FF3EC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1B0F8C-EAC7-4542-BC0B-BD2781B5BB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278F506-2BC8-48AA-A666-8867DD8FF3EC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F1B0F8C-EAC7-4542-BC0B-BD2781B5BB9E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4529840"/>
              </p:ext>
            </p:extLst>
          </p:nvPr>
        </p:nvGraphicFramePr>
        <p:xfrm>
          <a:off x="571472" y="500043"/>
          <a:ext cx="8143932" cy="27860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946" y="3717032"/>
            <a:ext cx="8627458" cy="1926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9329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slouží k motivaci na téma: Strunatci</a:t>
            </a:r>
          </a:p>
          <a:p>
            <a:r>
              <a:rPr lang="cs-CZ" dirty="0" smtClean="0"/>
              <a:t>Slide 3 – základní charakteristika strunatců</a:t>
            </a:r>
          </a:p>
          <a:p>
            <a:r>
              <a:rPr lang="cs-CZ" dirty="0" smtClean="0"/>
              <a:t>Slide 4 – Společně s učitelem žáci popíší modelový obrázek se strunatcem na základě výukového rozhovoru</a:t>
            </a:r>
          </a:p>
          <a:p>
            <a:r>
              <a:rPr lang="cs-CZ" dirty="0" smtClean="0"/>
              <a:t>Slide 5 – systematika kmene strunatců</a:t>
            </a:r>
          </a:p>
          <a:p>
            <a:r>
              <a:rPr lang="cs-CZ" dirty="0" smtClean="0"/>
              <a:t>Slide 6 –8 – teorie k strunatcům </a:t>
            </a:r>
          </a:p>
          <a:p>
            <a:r>
              <a:rPr lang="cs-CZ" dirty="0" err="1" smtClean="0"/>
              <a:t>Slide</a:t>
            </a:r>
            <a:r>
              <a:rPr lang="cs-CZ" dirty="0" smtClean="0"/>
              <a:t> 9 </a:t>
            </a:r>
            <a:r>
              <a:rPr lang="cs-CZ" b="1" dirty="0" smtClean="0"/>
              <a:t>Hra: </a:t>
            </a:r>
            <a:r>
              <a:rPr lang="cs-CZ" dirty="0" smtClean="0"/>
              <a:t>Kdo ví víc - motivace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Strunatci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Uvnitř těla pevná opora – </a:t>
            </a:r>
            <a:r>
              <a:rPr lang="cs-CZ" b="1" dirty="0" smtClean="0"/>
              <a:t>STRUNA HŘBETNÍ </a:t>
            </a:r>
          </a:p>
          <a:p>
            <a:r>
              <a:rPr lang="cs-CZ" b="1" dirty="0" smtClean="0"/>
              <a:t>Odlišnosti od bezobratlých živočichů:</a:t>
            </a:r>
          </a:p>
          <a:p>
            <a:pPr lvl="1"/>
            <a:r>
              <a:rPr lang="cs-CZ" b="1" dirty="0" smtClean="0"/>
              <a:t>Srdce uloženo na břišní straně</a:t>
            </a:r>
          </a:p>
          <a:p>
            <a:pPr lvl="1"/>
            <a:r>
              <a:rPr lang="cs-CZ" b="1" dirty="0" smtClean="0"/>
              <a:t>Vytváří se ocas – </a:t>
            </a:r>
            <a:r>
              <a:rPr lang="cs-CZ" dirty="0" smtClean="0"/>
              <a:t>trávicí trubice vyúsťuje před koncem těla</a:t>
            </a:r>
          </a:p>
          <a:p>
            <a:pPr lvl="1"/>
            <a:r>
              <a:rPr lang="cs-CZ" b="1" dirty="0" smtClean="0"/>
              <a:t>Žaberní štěrbiny </a:t>
            </a:r>
            <a:r>
              <a:rPr lang="cs-CZ" dirty="0" smtClean="0"/>
              <a:t>– z hltanu na povrchu těla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Popiš obrázek strunatce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0034" y="6143644"/>
            <a:ext cx="4286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Zdroj: vlastní obrázek </a:t>
            </a:r>
            <a:endParaRPr lang="cs-CZ" dirty="0"/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2214554"/>
            <a:ext cx="8435631" cy="33147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Třídění strunatců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Kmen: </a:t>
            </a:r>
            <a:r>
              <a:rPr lang="cs-CZ" b="1" dirty="0" smtClean="0"/>
              <a:t>STRUNATCI</a:t>
            </a:r>
          </a:p>
          <a:p>
            <a:r>
              <a:rPr lang="cs-CZ" dirty="0" smtClean="0"/>
              <a:t>Podkmen: </a:t>
            </a:r>
            <a:r>
              <a:rPr lang="cs-CZ" b="1" dirty="0" smtClean="0"/>
              <a:t>PLÁŠTĚNCI</a:t>
            </a:r>
            <a:r>
              <a:rPr lang="cs-CZ" dirty="0" smtClean="0"/>
              <a:t> – sumky, salpy</a:t>
            </a:r>
          </a:p>
          <a:p>
            <a:r>
              <a:rPr lang="cs-CZ" dirty="0" smtClean="0"/>
              <a:t>Podkmen: </a:t>
            </a:r>
            <a:r>
              <a:rPr lang="cs-CZ" b="1" dirty="0" smtClean="0"/>
              <a:t>BEZLEBEČNÍ</a:t>
            </a:r>
            <a:r>
              <a:rPr lang="cs-CZ" dirty="0" smtClean="0"/>
              <a:t> – kopinatec plžový</a:t>
            </a:r>
          </a:p>
          <a:p>
            <a:r>
              <a:rPr lang="cs-CZ" dirty="0" smtClean="0"/>
              <a:t>Podkmen: </a:t>
            </a:r>
            <a:r>
              <a:rPr lang="cs-CZ" b="1" dirty="0" smtClean="0"/>
              <a:t>OBRATLOVCI</a:t>
            </a:r>
            <a:r>
              <a:rPr lang="cs-CZ" dirty="0" smtClean="0"/>
              <a:t> – mihule</a:t>
            </a:r>
          </a:p>
          <a:p>
            <a:pPr lvl="1">
              <a:buNone/>
            </a:pPr>
            <a:r>
              <a:rPr lang="cs-CZ" dirty="0" smtClean="0"/>
              <a:t>					       paryby</a:t>
            </a:r>
          </a:p>
          <a:p>
            <a:pPr lvl="1">
              <a:buNone/>
            </a:pPr>
            <a:r>
              <a:rPr lang="cs-CZ" dirty="0" smtClean="0"/>
              <a:t>					       ryby</a:t>
            </a:r>
          </a:p>
          <a:p>
            <a:pPr lvl="1">
              <a:buNone/>
            </a:pPr>
            <a:r>
              <a:rPr lang="cs-CZ" dirty="0" smtClean="0"/>
              <a:t>					       obojživelníci</a:t>
            </a:r>
          </a:p>
          <a:p>
            <a:pPr lvl="1">
              <a:buNone/>
            </a:pPr>
            <a:r>
              <a:rPr lang="cs-CZ" dirty="0" smtClean="0"/>
              <a:t>					       plazi</a:t>
            </a:r>
          </a:p>
          <a:p>
            <a:pPr lvl="1">
              <a:buNone/>
            </a:pPr>
            <a:r>
              <a:rPr lang="cs-CZ" dirty="0" smtClean="0"/>
              <a:t>					       ptáci</a:t>
            </a:r>
          </a:p>
          <a:p>
            <a:pPr lvl="1">
              <a:buNone/>
            </a:pPr>
            <a:r>
              <a:rPr lang="cs-CZ" dirty="0" smtClean="0"/>
              <a:t>					       savci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Pláštěnci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2736304"/>
          </a:xfrm>
        </p:spPr>
        <p:txBody>
          <a:bodyPr>
            <a:normAutofit/>
          </a:bodyPr>
          <a:lstStyle/>
          <a:p>
            <a:r>
              <a:rPr lang="cs-CZ" dirty="0" smtClean="0"/>
              <a:t>Většina druhů vylučuje z pokožku vrstvu rosolu, která je označovaná jako plášť. </a:t>
            </a:r>
          </a:p>
          <a:p>
            <a:r>
              <a:rPr lang="cs-CZ" b="1" dirty="0" smtClean="0"/>
              <a:t>SUMKY</a:t>
            </a:r>
            <a:r>
              <a:rPr lang="cs-CZ" dirty="0" smtClean="0"/>
              <a:t> – přisedlí na mořském dně, struna hřbetní pouze v larválním stádiu</a:t>
            </a:r>
          </a:p>
          <a:p>
            <a:r>
              <a:rPr lang="cs-CZ" b="1" dirty="0" smtClean="0"/>
              <a:t>SALPY</a:t>
            </a:r>
            <a:r>
              <a:rPr lang="cs-CZ" dirty="0" smtClean="0"/>
              <a:t> – dlouhé řetězce volně se vznášejících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964849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Bezlebeční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Kopinatec plžovitý – struna po celý život</a:t>
            </a:r>
          </a:p>
          <a:p>
            <a:pPr lvl="1"/>
            <a:r>
              <a:rPr lang="cs-CZ" dirty="0" smtClean="0"/>
              <a:t>Žije po celý život zahrabán na dně mořského pobřeží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3634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Obratlovci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Páteř složená z obratlů</a:t>
            </a:r>
          </a:p>
          <a:p>
            <a:r>
              <a:rPr lang="cs-CZ" dirty="0" smtClean="0"/>
              <a:t>Ve všech životních prostředích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4366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Hra – kdo ví víc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algn="ctr">
              <a:buNone/>
            </a:pPr>
            <a:r>
              <a:rPr lang="cs-CZ" dirty="0" smtClean="0"/>
              <a:t>1) Rozdělte se do skupin po čtyřech</a:t>
            </a:r>
          </a:p>
          <a:p>
            <a:pPr lvl="1" algn="ctr">
              <a:buNone/>
            </a:pPr>
            <a:r>
              <a:rPr lang="cs-CZ" dirty="0" smtClean="0"/>
              <a:t>					</a:t>
            </a:r>
          </a:p>
          <a:p>
            <a:pPr algn="ctr">
              <a:buNone/>
            </a:pPr>
            <a:endParaRPr lang="cs-CZ" b="1" dirty="0" smtClean="0"/>
          </a:p>
          <a:p>
            <a:pPr algn="ctr">
              <a:buNone/>
            </a:pPr>
            <a:r>
              <a:rPr lang="cs-CZ" b="1" dirty="0" smtClean="0"/>
              <a:t>2) Napište co nejvíce rozdílů mezi bezobratlých živočichů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Rychnovský B., Odstrčil M., Popelková P., Kubešová S., 2008, Přírodopis STRUNATCI, NOVÁ ŠKOLA, 100 s. </a:t>
            </a:r>
          </a:p>
          <a:p>
            <a:r>
              <a:rPr lang="cs-CZ" dirty="0" err="1" smtClean="0"/>
              <a:t>Čabrdová</a:t>
            </a:r>
            <a:r>
              <a:rPr lang="cs-CZ" dirty="0" smtClean="0"/>
              <a:t> V., </a:t>
            </a:r>
            <a:r>
              <a:rPr lang="cs-CZ" dirty="0" err="1" smtClean="0"/>
              <a:t>Hasch</a:t>
            </a:r>
            <a:r>
              <a:rPr lang="cs-CZ" dirty="0" smtClean="0"/>
              <a:t> F., </a:t>
            </a:r>
            <a:r>
              <a:rPr lang="cs-CZ" dirty="0" err="1" smtClean="0"/>
              <a:t>Sejpka</a:t>
            </a:r>
            <a:r>
              <a:rPr lang="cs-CZ" dirty="0" smtClean="0"/>
              <a:t> J., Vaněčková I., 2003, Přírodopis 7 učebnice pro základní školy a víceletá gymnázia, 2005, FRAUS, 128 s.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219</TotalTime>
  <Words>310</Words>
  <Application>Microsoft Office PowerPoint</Application>
  <PresentationFormat>Předvádění na obrazovce (4:3)</PresentationFormat>
  <Paragraphs>52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Prezentace aplikace PowerPoint</vt:lpstr>
      <vt:lpstr>Anotace</vt:lpstr>
      <vt:lpstr>Strunatci </vt:lpstr>
      <vt:lpstr>Popiš obrázek strunatce </vt:lpstr>
      <vt:lpstr>Třídění strunatců</vt:lpstr>
      <vt:lpstr>Pláštěnci </vt:lpstr>
      <vt:lpstr>Bezlebeční </vt:lpstr>
      <vt:lpstr>Obratlovci </vt:lpstr>
      <vt:lpstr>Hra – kdo ví víc</vt:lpstr>
      <vt:lpstr>Zdroj: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Ladka</dc:creator>
  <cp:lastModifiedBy>user</cp:lastModifiedBy>
  <cp:revision>12</cp:revision>
  <dcterms:created xsi:type="dcterms:W3CDTF">2012-07-15T11:32:22Z</dcterms:created>
  <dcterms:modified xsi:type="dcterms:W3CDTF">2012-12-06T13:22:43Z</dcterms:modified>
</cp:coreProperties>
</file>