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60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VY_32_13_05 Obratlovci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7.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8EAF9E-49B6-4AA6-A6D5-F29EDB664514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91D6FC5-E066-4516-9D30-3F1F5A75CFAD}" type="presOf" srcId="{1D895EAB-76A7-41C6-9C6C-7D303AD4C23C}" destId="{347D85BD-7382-4413-9298-D06CC996458A}" srcOrd="0" destOrd="0" presId="urn:microsoft.com/office/officeart/2005/8/layout/target3"/>
    <dgm:cxn modelId="{118D2637-A1E6-44B1-BE03-21ADAAFCB0FE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C9AEEC2-A004-4545-9901-2EEE78CDB87A}" type="presOf" srcId="{1D895EAB-76A7-41C6-9C6C-7D303AD4C23C}" destId="{94413E88-B296-45A5-9057-6B5765B63A8F}" srcOrd="1" destOrd="0" presId="urn:microsoft.com/office/officeart/2005/8/layout/target3"/>
    <dgm:cxn modelId="{597D3B3A-00F2-46DB-AA02-3A73CFD4CD01}" type="presOf" srcId="{ABD4D77B-BA54-4DFB-A762-4C734220F9AA}" destId="{A6703DA5-6D74-4C8B-9C82-31DC93531BC2}" srcOrd="1" destOrd="0" presId="urn:microsoft.com/office/officeart/2005/8/layout/target3"/>
    <dgm:cxn modelId="{14305C2E-C064-44B2-9EE7-3062157F9C2D}" type="presOf" srcId="{D9242A4C-F33A-42E2-BFA4-EC80805DCD32}" destId="{5A434D34-FA65-40B0-A4CE-3A1E2B14A215}" srcOrd="1" destOrd="0" presId="urn:microsoft.com/office/officeart/2005/8/layout/target3"/>
    <dgm:cxn modelId="{0179793C-3BCB-41DB-9ACB-0CA2C0D4CD43}" type="presOf" srcId="{A4836DAF-3E6B-4198-A089-B3C0D0384F2B}" destId="{36B74B1E-3C18-4C06-BA03-CB2EB266F8FF}" srcOrd="1" destOrd="0" presId="urn:microsoft.com/office/officeart/2005/8/layout/target3"/>
    <dgm:cxn modelId="{A7456164-E59E-4D89-B87B-C451278FD87B}" type="presOf" srcId="{A4836DAF-3E6B-4198-A089-B3C0D0384F2B}" destId="{4F0AD45D-7E6A-4C4A-90DF-90E27C4B175D}" srcOrd="0" destOrd="0" presId="urn:microsoft.com/office/officeart/2005/8/layout/target3"/>
    <dgm:cxn modelId="{AF377A3B-3BA8-493F-8BA8-8220844D61B6}" type="presOf" srcId="{FFA013E9-5C5D-404D-8688-08171EA7A387}" destId="{E1DA18CB-4B0A-4D0C-9459-15C4B327891F}" srcOrd="0" destOrd="0" presId="urn:microsoft.com/office/officeart/2005/8/layout/target3"/>
    <dgm:cxn modelId="{D26686D8-A61D-4663-9573-CCB83EDC5F73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4E08D6E-4A8A-4A1F-B633-D7447064709E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0FAB1DD-8995-4832-B45C-F6E879EB8DFD}" type="presParOf" srcId="{2D933DCE-BBEA-46A5-98BC-CA41A7DBB761}" destId="{D3A73299-62A4-4767-8E25-C16133A0B902}" srcOrd="0" destOrd="0" presId="urn:microsoft.com/office/officeart/2005/8/layout/target3"/>
    <dgm:cxn modelId="{2A6B3A13-F8C0-45F2-89C9-E7CB773C04BE}" type="presParOf" srcId="{2D933DCE-BBEA-46A5-98BC-CA41A7DBB761}" destId="{EE30B2AF-DDC9-42DB-9092-5595C6257A57}" srcOrd="1" destOrd="0" presId="urn:microsoft.com/office/officeart/2005/8/layout/target3"/>
    <dgm:cxn modelId="{4FB6191D-957A-4C24-9044-01EDD60C73F8}" type="presParOf" srcId="{2D933DCE-BBEA-46A5-98BC-CA41A7DBB761}" destId="{E1DA18CB-4B0A-4D0C-9459-15C4B327891F}" srcOrd="2" destOrd="0" presId="urn:microsoft.com/office/officeart/2005/8/layout/target3"/>
    <dgm:cxn modelId="{707C561F-5EAB-498A-9BDD-96B27924ED52}" type="presParOf" srcId="{2D933DCE-BBEA-46A5-98BC-CA41A7DBB761}" destId="{29996EEB-8589-4AED-9C98-E2204A026234}" srcOrd="3" destOrd="0" presId="urn:microsoft.com/office/officeart/2005/8/layout/target3"/>
    <dgm:cxn modelId="{B04268C2-7E40-4616-93AA-0E69F5D6440B}" type="presParOf" srcId="{2D933DCE-BBEA-46A5-98BC-CA41A7DBB761}" destId="{056AE7B2-579D-40D1-A57C-4E33BFED76BE}" srcOrd="4" destOrd="0" presId="urn:microsoft.com/office/officeart/2005/8/layout/target3"/>
    <dgm:cxn modelId="{CE119B2D-24A1-4D1C-AAF1-28E0CCB21653}" type="presParOf" srcId="{2D933DCE-BBEA-46A5-98BC-CA41A7DBB761}" destId="{4F0AD45D-7E6A-4C4A-90DF-90E27C4B175D}" srcOrd="5" destOrd="0" presId="urn:microsoft.com/office/officeart/2005/8/layout/target3"/>
    <dgm:cxn modelId="{7C429FA7-0A8C-461A-8CF2-2E6CB5495A5A}" type="presParOf" srcId="{2D933DCE-BBEA-46A5-98BC-CA41A7DBB761}" destId="{1804A346-BBD3-438B-AE0F-7BEBB1E2AF96}" srcOrd="6" destOrd="0" presId="urn:microsoft.com/office/officeart/2005/8/layout/target3"/>
    <dgm:cxn modelId="{F9E435D7-113E-4FFA-B358-0E5A919F823F}" type="presParOf" srcId="{2D933DCE-BBEA-46A5-98BC-CA41A7DBB761}" destId="{60CB9877-708D-4C64-AA73-CFD3F3076BC2}" srcOrd="7" destOrd="0" presId="urn:microsoft.com/office/officeart/2005/8/layout/target3"/>
    <dgm:cxn modelId="{5FD5A4FD-43A0-43F3-958E-B09D19722718}" type="presParOf" srcId="{2D933DCE-BBEA-46A5-98BC-CA41A7DBB761}" destId="{347D85BD-7382-4413-9298-D06CC996458A}" srcOrd="8" destOrd="0" presId="urn:microsoft.com/office/officeart/2005/8/layout/target3"/>
    <dgm:cxn modelId="{462571E9-A6B1-4CB7-AB87-99CFA801A301}" type="presParOf" srcId="{2D933DCE-BBEA-46A5-98BC-CA41A7DBB761}" destId="{C4DD5B9C-4D9E-449D-A063-107A759DF3D1}" srcOrd="9" destOrd="0" presId="urn:microsoft.com/office/officeart/2005/8/layout/target3"/>
    <dgm:cxn modelId="{4B822549-C3F3-4EEE-91B1-A23B4EA9DA99}" type="presParOf" srcId="{2D933DCE-BBEA-46A5-98BC-CA41A7DBB761}" destId="{CD515E15-5457-47F2-8109-A2A59D66C930}" srcOrd="10" destOrd="0" presId="urn:microsoft.com/office/officeart/2005/8/layout/target3"/>
    <dgm:cxn modelId="{E44C6DEC-5609-4C68-9880-75EDF8256017}" type="presParOf" srcId="{2D933DCE-BBEA-46A5-98BC-CA41A7DBB761}" destId="{7DDB6D97-C311-42E1-B77C-B194BAE75773}" srcOrd="11" destOrd="0" presId="urn:microsoft.com/office/officeart/2005/8/layout/target3"/>
    <dgm:cxn modelId="{0E440679-A4DE-45D4-B1FD-80D3D8DF20A5}" type="presParOf" srcId="{2D933DCE-BBEA-46A5-98BC-CA41A7DBB761}" destId="{DE2B4424-17B1-4404-A13F-04051C43B79D}" srcOrd="12" destOrd="0" presId="urn:microsoft.com/office/officeart/2005/8/layout/target3"/>
    <dgm:cxn modelId="{C3112E41-B99F-4F50-8A99-3DECFF6E40D5}" type="presParOf" srcId="{2D933DCE-BBEA-46A5-98BC-CA41A7DBB761}" destId="{555607BD-8A1D-4EBB-825A-8C74A1FB0FFC}" srcOrd="13" destOrd="0" presId="urn:microsoft.com/office/officeart/2005/8/layout/target3"/>
    <dgm:cxn modelId="{A8FD8C94-9142-4CEC-85E0-21F30D63DDBC}" type="presParOf" srcId="{2D933DCE-BBEA-46A5-98BC-CA41A7DBB761}" destId="{AAB7E4A6-9D01-402C-9D7A-6D30767F0B58}" srcOrd="14" destOrd="0" presId="urn:microsoft.com/office/officeart/2005/8/layout/target3"/>
    <dgm:cxn modelId="{A2122C19-C6FB-4722-A5D2-EC4F7ABD6F10}" type="presParOf" srcId="{2D933DCE-BBEA-46A5-98BC-CA41A7DBB761}" destId="{359A210A-E8C9-4FD6-9BC7-434F4455A6B5}" srcOrd="15" destOrd="0" presId="urn:microsoft.com/office/officeart/2005/8/layout/target3"/>
    <dgm:cxn modelId="{C07922A6-6F9C-4185-9971-05FBDBA8DE34}" type="presParOf" srcId="{2D933DCE-BBEA-46A5-98BC-CA41A7DBB761}" destId="{36B74B1E-3C18-4C06-BA03-CB2EB266F8FF}" srcOrd="16" destOrd="0" presId="urn:microsoft.com/office/officeart/2005/8/layout/target3"/>
    <dgm:cxn modelId="{36FF4BE2-137B-424A-A383-37047745F0F4}" type="presParOf" srcId="{2D933DCE-BBEA-46A5-98BC-CA41A7DBB761}" destId="{94413E88-B296-45A5-9057-6B5765B63A8F}" srcOrd="17" destOrd="0" presId="urn:microsoft.com/office/officeart/2005/8/layout/target3"/>
    <dgm:cxn modelId="{E871F6E2-FDEF-4114-BFB4-C8F24D88F93A}" type="presParOf" srcId="{2D933DCE-BBEA-46A5-98BC-CA41A7DBB761}" destId="{5A434D34-FA65-40B0-A4CE-3A1E2B14A215}" srcOrd="18" destOrd="0" presId="urn:microsoft.com/office/officeart/2005/8/layout/target3"/>
    <dgm:cxn modelId="{4C430EC9-DE82-4A8E-B41B-3F2E621016A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VY_32_13_05 Obratlovci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7.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B02694-3A1C-484E-ABCE-DF490B3BBAA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D95520-DA6A-4095-9FA3-A593D273EF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211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0B5FCE4-37C4-48DC-8B08-37127BF0C95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16A9520-DA95-497C-AAEA-3BE6F74EBC4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20179630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výuce na téma: Obratlovci – základní charakteristika</a:t>
            </a:r>
          </a:p>
          <a:p>
            <a:r>
              <a:rPr lang="cs-CZ" dirty="0" smtClean="0"/>
              <a:t>Slide 3 – řazení obratlovců do systému</a:t>
            </a:r>
          </a:p>
          <a:p>
            <a:r>
              <a:rPr lang="cs-CZ" dirty="0" smtClean="0"/>
              <a:t>Slide 4 – základní charakteristika obratlovců</a:t>
            </a:r>
          </a:p>
          <a:p>
            <a:r>
              <a:rPr lang="cs-CZ" dirty="0" smtClean="0"/>
              <a:t>Slide 5 – Opakování – vnější X vnitřní kostra, žáci mají k dispozici nástěnný obraz raka říčního a nějakého obratlovce – ptáka, savce… a snaží se </a:t>
            </a:r>
            <a:r>
              <a:rPr lang="cs-CZ" dirty="0" smtClean="0"/>
              <a:t>popsat, </a:t>
            </a:r>
            <a:r>
              <a:rPr lang="cs-CZ" dirty="0" smtClean="0"/>
              <a:t>jakou kostru mají členovci, jaký je rozdíl mezi kostrou členovce a obratlovce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– řazení do systému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Kmen: </a:t>
            </a:r>
            <a:r>
              <a:rPr lang="cs-CZ" b="1" dirty="0" smtClean="0"/>
              <a:t>STRUNATCI</a:t>
            </a:r>
          </a:p>
          <a:p>
            <a:r>
              <a:rPr lang="cs-CZ" dirty="0" smtClean="0"/>
              <a:t>Podkmen: </a:t>
            </a:r>
            <a:r>
              <a:rPr lang="cs-CZ" b="1" dirty="0" smtClean="0"/>
              <a:t>PLÁŠTĚNCI</a:t>
            </a:r>
            <a:r>
              <a:rPr lang="cs-CZ" dirty="0" smtClean="0"/>
              <a:t> – sumky, salpy</a:t>
            </a:r>
          </a:p>
          <a:p>
            <a:r>
              <a:rPr lang="cs-CZ" dirty="0" smtClean="0"/>
              <a:t>Podkmen: </a:t>
            </a:r>
            <a:r>
              <a:rPr lang="cs-CZ" b="1" dirty="0" smtClean="0"/>
              <a:t>BEZLEBEČNÍ</a:t>
            </a:r>
            <a:r>
              <a:rPr lang="cs-CZ" dirty="0" smtClean="0"/>
              <a:t> – kopinatec plžovitý</a:t>
            </a:r>
          </a:p>
          <a:p>
            <a:r>
              <a:rPr lang="cs-CZ" sz="2800" dirty="0" smtClean="0"/>
              <a:t>Podkmen: </a:t>
            </a:r>
            <a:r>
              <a:rPr lang="cs-CZ" sz="2800" b="1" dirty="0" smtClean="0"/>
              <a:t>OBRATLOVCI</a:t>
            </a:r>
            <a:r>
              <a:rPr lang="cs-CZ" sz="2800" dirty="0" smtClean="0"/>
              <a:t> – mihule</a:t>
            </a:r>
          </a:p>
          <a:p>
            <a:pPr lvl="1">
              <a:buNone/>
            </a:pPr>
            <a:r>
              <a:rPr lang="cs-CZ" sz="2800" dirty="0" smtClean="0"/>
              <a:t>					       paryby</a:t>
            </a:r>
          </a:p>
          <a:p>
            <a:pPr lvl="1">
              <a:buNone/>
            </a:pPr>
            <a:r>
              <a:rPr lang="cs-CZ" sz="2800" dirty="0" smtClean="0"/>
              <a:t>					       ryby</a:t>
            </a:r>
          </a:p>
          <a:p>
            <a:pPr lvl="1">
              <a:buNone/>
            </a:pPr>
            <a:r>
              <a:rPr lang="cs-CZ" sz="2800" dirty="0" smtClean="0"/>
              <a:t>					       obojživelníci</a:t>
            </a:r>
          </a:p>
          <a:p>
            <a:pPr lvl="1">
              <a:buNone/>
            </a:pPr>
            <a:r>
              <a:rPr lang="cs-CZ" sz="2800" dirty="0" smtClean="0"/>
              <a:t>					       plazi</a:t>
            </a:r>
          </a:p>
          <a:p>
            <a:pPr lvl="1">
              <a:buNone/>
            </a:pPr>
            <a:r>
              <a:rPr lang="cs-CZ" sz="2800" dirty="0" smtClean="0"/>
              <a:t>					       ptáci</a:t>
            </a:r>
          </a:p>
          <a:p>
            <a:pPr lvl="1">
              <a:buNone/>
            </a:pPr>
            <a:r>
              <a:rPr lang="cs-CZ" sz="2800" dirty="0" smtClean="0"/>
              <a:t>					       savci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Vodní i suchozemské ekosystémy do rovníku až </a:t>
            </a:r>
            <a:r>
              <a:rPr lang="cs-CZ" dirty="0" smtClean="0"/>
              <a:t>                         k </a:t>
            </a:r>
            <a:r>
              <a:rPr lang="cs-CZ" dirty="0" smtClean="0"/>
              <a:t>pólům</a:t>
            </a:r>
          </a:p>
          <a:p>
            <a:r>
              <a:rPr lang="cs-CZ" b="1" u="sng" dirty="0" smtClean="0"/>
              <a:t>Hlavní znaky:</a:t>
            </a:r>
          </a:p>
          <a:p>
            <a:pPr lvl="1"/>
            <a:r>
              <a:rPr lang="cs-CZ" dirty="0" smtClean="0"/>
              <a:t>Dvoustranně souměrné tělo</a:t>
            </a:r>
          </a:p>
          <a:p>
            <a:pPr lvl="1"/>
            <a:r>
              <a:rPr lang="cs-CZ" dirty="0" smtClean="0"/>
              <a:t>Hlava – trup – párové končetiny</a:t>
            </a:r>
          </a:p>
          <a:p>
            <a:pPr lvl="1"/>
            <a:r>
              <a:rPr lang="cs-CZ" dirty="0" smtClean="0"/>
              <a:t>Většina má ocas</a:t>
            </a:r>
          </a:p>
          <a:p>
            <a:pPr lvl="1"/>
            <a:r>
              <a:rPr lang="cs-CZ" dirty="0" smtClean="0"/>
              <a:t>Z </a:t>
            </a:r>
            <a:r>
              <a:rPr lang="cs-CZ" b="1" dirty="0" smtClean="0"/>
              <a:t>OBRATLŮ</a:t>
            </a:r>
            <a:r>
              <a:rPr lang="cs-CZ" dirty="0" smtClean="0"/>
              <a:t>  je složena </a:t>
            </a:r>
            <a:r>
              <a:rPr lang="cs-CZ" b="1" dirty="0" smtClean="0"/>
              <a:t>PÁTEŘ </a:t>
            </a:r>
            <a:r>
              <a:rPr lang="cs-CZ" dirty="0" smtClean="0"/>
              <a:t>– opora těla</a:t>
            </a:r>
          </a:p>
          <a:p>
            <a:pPr lvl="1"/>
            <a:r>
              <a:rPr lang="cs-CZ" dirty="0" smtClean="0"/>
              <a:t>Tělo pokryto KŮŽÍ – šupiny, peří, srst</a:t>
            </a:r>
          </a:p>
          <a:p>
            <a:pPr lvl="1"/>
            <a:r>
              <a:rPr lang="cs-CZ" dirty="0" smtClean="0"/>
              <a:t>Žábra X plíce</a:t>
            </a:r>
          </a:p>
          <a:p>
            <a:pPr lvl="1"/>
            <a:r>
              <a:rPr lang="cs-CZ" dirty="0" smtClean="0"/>
              <a:t>Mozek a mícha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si…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22793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Jakou kostru a jakým způsobem rostou členovci?</a:t>
            </a:r>
          </a:p>
          <a:p>
            <a:r>
              <a:rPr lang="cs-CZ" dirty="0" smtClean="0"/>
              <a:t>Skupina A: Srovnej členovce a obratlovce v růstu, jaký je zásadní rozdíl?</a:t>
            </a:r>
          </a:p>
          <a:p>
            <a:r>
              <a:rPr lang="cs-CZ" dirty="0" smtClean="0"/>
              <a:t>Skupina B: Vysvětli výhody vnitřní kostry bezobratlých oproti kostře obratlovců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Rychnovský B., Odstrčil M., Popelková P., Kubešová S., 2008, Přírodopis STRUNATCI, NOVÁ ŠKOLA, 100 s. </a:t>
            </a:r>
          </a:p>
          <a:p>
            <a:r>
              <a:rPr lang="cs-CZ" dirty="0" err="1" smtClean="0"/>
              <a:t>Čabrdová</a:t>
            </a:r>
            <a:r>
              <a:rPr lang="cs-CZ" dirty="0" smtClean="0"/>
              <a:t> V., </a:t>
            </a:r>
            <a:r>
              <a:rPr lang="cs-CZ" dirty="0" err="1" smtClean="0"/>
              <a:t>Hasch</a:t>
            </a:r>
            <a:r>
              <a:rPr lang="cs-CZ" dirty="0" smtClean="0"/>
              <a:t> F., </a:t>
            </a:r>
            <a:r>
              <a:rPr lang="cs-CZ" dirty="0" err="1" smtClean="0"/>
              <a:t>Sejpka</a:t>
            </a:r>
            <a:r>
              <a:rPr lang="cs-CZ" dirty="0" smtClean="0"/>
              <a:t> J., Vaněčková I., 2003, Přírodopis 7 učebnice pro základní školy a víceletá gymnázia, 2005, FRAUS, 128 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156</TotalTime>
  <Words>296</Words>
  <Application>Microsoft Office PowerPoint</Application>
  <PresentationFormat>Předvádění na obrazovce (4:3)</PresentationFormat>
  <Paragraphs>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Obratlovci – řazení do systému</vt:lpstr>
      <vt:lpstr>Obratlovci</vt:lpstr>
      <vt:lpstr>Zopakuj si…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Dum</cp:lastModifiedBy>
  <cp:revision>18</cp:revision>
  <dcterms:created xsi:type="dcterms:W3CDTF">2012-07-15T11:59:34Z</dcterms:created>
  <dcterms:modified xsi:type="dcterms:W3CDTF">2012-12-18T14:50:17Z</dcterms:modified>
</cp:coreProperties>
</file>