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0"/>
  </p:notesMasterIdLst>
  <p:sldIdLst>
    <p:sldId id="258" r:id="rId2"/>
    <p:sldId id="263" r:id="rId3"/>
    <p:sldId id="257" r:id="rId4"/>
    <p:sldId id="259" r:id="rId5"/>
    <p:sldId id="260" r:id="rId6"/>
    <p:sldId id="261" r:id="rId7"/>
    <p:sldId id="262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26" autoAdjust="0"/>
    <p:restoredTop sz="94660"/>
  </p:normalViewPr>
  <p:slideViewPr>
    <p:cSldViewPr>
      <p:cViewPr varScale="1">
        <p:scale>
          <a:sx n="70" d="100"/>
          <a:sy n="70" d="100"/>
        </p:scale>
        <p:origin x="-5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AD5A11-3EBC-47AE-AB1C-4F1B938732A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FA013E9-5C5D-404D-8688-08171EA7A387}">
      <dgm:prSet phldrT="[Text]" custT="1"/>
      <dgm:spPr/>
      <dgm:t>
        <a:bodyPr/>
        <a:lstStyle/>
        <a:p>
          <a:pPr algn="l"/>
          <a:r>
            <a:rPr lang="cs-CZ" sz="1200" dirty="0" smtClean="0"/>
            <a:t>NÁZEV ŠKOLY: Základní škola a Mateřská škola Nedvědice, okres Brno – venkov, příspěvková organizace </a:t>
          </a:r>
          <a:endParaRPr lang="cs-CZ" sz="1200" dirty="0"/>
        </a:p>
      </dgm:t>
    </dgm:pt>
    <dgm:pt modelId="{21AEB457-3378-4229-AB40-4E994A8F4ECE}" type="sibTrans" cxnId="{518099A6-7684-423A-A846-BA4BAD340A92}">
      <dgm:prSet/>
      <dgm:spPr/>
      <dgm:t>
        <a:bodyPr/>
        <a:lstStyle/>
        <a:p>
          <a:endParaRPr lang="cs-CZ"/>
        </a:p>
      </dgm:t>
    </dgm:pt>
    <dgm:pt modelId="{1B7DEDFA-99C9-4AB3-BF71-AAD457E2A0F0}" type="parTrans" cxnId="{518099A6-7684-423A-A846-BA4BAD340A92}">
      <dgm:prSet/>
      <dgm:spPr/>
      <dgm:t>
        <a:bodyPr/>
        <a:lstStyle/>
        <a:p>
          <a:endParaRPr lang="cs-CZ"/>
        </a:p>
      </dgm:t>
    </dgm:pt>
    <dgm:pt modelId="{A4836DAF-3E6B-4198-A089-B3C0D0384F2B}">
      <dgm:prSet phldrT="[Text]" custT="1"/>
      <dgm:spPr/>
      <dgm:t>
        <a:bodyPr/>
        <a:lstStyle/>
        <a:p>
          <a:pPr algn="l"/>
          <a:r>
            <a:rPr lang="cs-CZ" sz="1200" dirty="0" smtClean="0"/>
            <a:t>AUTOR: Mgr. Ladislava Kobzová </a:t>
          </a:r>
          <a:endParaRPr lang="cs-CZ" sz="1200" dirty="0"/>
        </a:p>
      </dgm:t>
    </dgm:pt>
    <dgm:pt modelId="{25349BB8-8767-4DFD-A7A6-CAA0F89787D4}" type="parTrans" cxnId="{07F8B321-4601-47F8-9FC7-9285D49D4F39}">
      <dgm:prSet/>
      <dgm:spPr/>
      <dgm:t>
        <a:bodyPr/>
        <a:lstStyle/>
        <a:p>
          <a:endParaRPr lang="cs-CZ"/>
        </a:p>
      </dgm:t>
    </dgm:pt>
    <dgm:pt modelId="{BBC1BC97-A9EC-4C3D-ADAF-532BBD85B7D8}" type="sibTrans" cxnId="{07F8B321-4601-47F8-9FC7-9285D49D4F39}">
      <dgm:prSet/>
      <dgm:spPr/>
      <dgm:t>
        <a:bodyPr/>
        <a:lstStyle/>
        <a:p>
          <a:endParaRPr lang="cs-CZ"/>
        </a:p>
      </dgm:t>
    </dgm:pt>
    <dgm:pt modelId="{1D895EAB-76A7-41C6-9C6C-7D303AD4C23C}">
      <dgm:prSet phldrT="[Text]" custT="1"/>
      <dgm:spPr/>
      <dgm:t>
        <a:bodyPr/>
        <a:lstStyle/>
        <a:p>
          <a:pPr algn="l"/>
          <a:r>
            <a:rPr lang="cs-CZ" sz="1200" dirty="0" smtClean="0"/>
            <a:t>NÁZEV:  </a:t>
          </a:r>
          <a:r>
            <a:rPr lang="cs-CZ" sz="1200" baseline="0" dirty="0" smtClean="0"/>
            <a:t>VY_32_13_01 Co je </a:t>
          </a:r>
          <a:r>
            <a:rPr lang="cs-CZ" sz="1200" baseline="0" dirty="0" smtClean="0"/>
            <a:t>přírodopis?</a:t>
          </a:r>
          <a:endParaRPr lang="cs-CZ" sz="1200" dirty="0"/>
        </a:p>
      </dgm:t>
    </dgm:pt>
    <dgm:pt modelId="{87FE4BC2-61B7-471C-8B78-5D86641E63A8}" type="parTrans" cxnId="{B2C82355-7050-49C5-8F88-162BEDA66003}">
      <dgm:prSet/>
      <dgm:spPr/>
      <dgm:t>
        <a:bodyPr/>
        <a:lstStyle/>
        <a:p>
          <a:endParaRPr lang="cs-CZ"/>
        </a:p>
      </dgm:t>
    </dgm:pt>
    <dgm:pt modelId="{C4D425EA-0E87-49C8-84AC-AC71AFF482DE}" type="sibTrans" cxnId="{B2C82355-7050-49C5-8F88-162BEDA66003}">
      <dgm:prSet/>
      <dgm:spPr/>
      <dgm:t>
        <a:bodyPr/>
        <a:lstStyle/>
        <a:p>
          <a:endParaRPr lang="cs-CZ"/>
        </a:p>
      </dgm:t>
    </dgm:pt>
    <dgm:pt modelId="{D9242A4C-F33A-42E2-BFA4-EC80805DCD32}">
      <dgm:prSet phldrT="[Text]" custT="1"/>
      <dgm:spPr/>
      <dgm:t>
        <a:bodyPr/>
        <a:lstStyle/>
        <a:p>
          <a:pPr algn="l"/>
          <a:r>
            <a:rPr lang="cs-CZ" sz="1200" dirty="0" smtClean="0"/>
            <a:t>TEMA</a:t>
          </a:r>
          <a:r>
            <a:rPr lang="cs-CZ" sz="1000" dirty="0" smtClean="0"/>
            <a:t>: Přírodopis</a:t>
          </a:r>
          <a:r>
            <a:rPr lang="cs-CZ" sz="1200" dirty="0" smtClean="0"/>
            <a:t> 6. ročník  </a:t>
          </a:r>
          <a:endParaRPr lang="cs-CZ" sz="1200" dirty="0"/>
        </a:p>
      </dgm:t>
    </dgm:pt>
    <dgm:pt modelId="{5519F7B6-B010-4CFE-B121-A5CCD896A478}" type="parTrans" cxnId="{FD86FBFE-660C-4329-9810-D4C37BBE3277}">
      <dgm:prSet/>
      <dgm:spPr/>
      <dgm:t>
        <a:bodyPr/>
        <a:lstStyle/>
        <a:p>
          <a:endParaRPr lang="cs-CZ"/>
        </a:p>
      </dgm:t>
    </dgm:pt>
    <dgm:pt modelId="{A72F31FF-F91E-4CC5-B39B-84CB78F86E6F}" type="sibTrans" cxnId="{FD86FBFE-660C-4329-9810-D4C37BBE3277}">
      <dgm:prSet/>
      <dgm:spPr/>
      <dgm:t>
        <a:bodyPr/>
        <a:lstStyle/>
        <a:p>
          <a:endParaRPr lang="cs-CZ"/>
        </a:p>
      </dgm:t>
    </dgm:pt>
    <dgm:pt modelId="{ABD4D77B-BA54-4DFB-A762-4C734220F9AA}">
      <dgm:prSet phldrT="[Text]" custT="1"/>
      <dgm:spPr/>
      <dgm:t>
        <a:bodyPr/>
        <a:lstStyle/>
        <a:p>
          <a:pPr algn="l"/>
          <a:r>
            <a:rPr lang="cs-CZ" sz="1200" dirty="0" smtClean="0"/>
            <a:t>ČÍSLO PROJEKKTU: 2674/21/7.1.4/2011  </a:t>
          </a:r>
          <a:endParaRPr lang="cs-CZ" sz="1200" dirty="0"/>
        </a:p>
      </dgm:t>
    </dgm:pt>
    <dgm:pt modelId="{B23C100F-6F07-4054-865D-A83554B9640D}" type="parTrans" cxnId="{4D19ECE5-F235-4617-A551-7E73DEE1DBCB}">
      <dgm:prSet/>
      <dgm:spPr/>
      <dgm:t>
        <a:bodyPr/>
        <a:lstStyle/>
        <a:p>
          <a:endParaRPr lang="cs-CZ"/>
        </a:p>
      </dgm:t>
    </dgm:pt>
    <dgm:pt modelId="{820AB950-D65D-44AA-960C-BF27BDEDE2CC}" type="sibTrans" cxnId="{4D19ECE5-F235-4617-A551-7E73DEE1DBCB}">
      <dgm:prSet/>
      <dgm:spPr/>
      <dgm:t>
        <a:bodyPr/>
        <a:lstStyle/>
        <a:p>
          <a:endParaRPr lang="cs-CZ"/>
        </a:p>
      </dgm:t>
    </dgm:pt>
    <dgm:pt modelId="{2D933DCE-BBEA-46A5-98BC-CA41A7DBB761}" type="pres">
      <dgm:prSet presAssocID="{DAAD5A11-3EBC-47AE-AB1C-4F1B938732A7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A73299-62A4-4767-8E25-C16133A0B902}" type="pres">
      <dgm:prSet presAssocID="{FFA013E9-5C5D-404D-8688-08171EA7A387}" presName="circle1" presStyleLbl="node1" presStyleIdx="0" presStyleCnt="5"/>
      <dgm:spPr/>
    </dgm:pt>
    <dgm:pt modelId="{EE30B2AF-DDC9-42DB-9092-5595C6257A57}" type="pres">
      <dgm:prSet presAssocID="{FFA013E9-5C5D-404D-8688-08171EA7A387}" presName="space" presStyleCnt="0"/>
      <dgm:spPr/>
    </dgm:pt>
    <dgm:pt modelId="{E1DA18CB-4B0A-4D0C-9459-15C4B327891F}" type="pres">
      <dgm:prSet presAssocID="{FFA013E9-5C5D-404D-8688-08171EA7A387}" presName="rect1" presStyleLbl="alignAcc1" presStyleIdx="0" presStyleCnt="5"/>
      <dgm:spPr/>
      <dgm:t>
        <a:bodyPr/>
        <a:lstStyle/>
        <a:p>
          <a:endParaRPr lang="cs-CZ"/>
        </a:p>
      </dgm:t>
    </dgm:pt>
    <dgm:pt modelId="{29996EEB-8589-4AED-9C98-E2204A026234}" type="pres">
      <dgm:prSet presAssocID="{A4836DAF-3E6B-4198-A089-B3C0D0384F2B}" presName="vertSpace2" presStyleLbl="node1" presStyleIdx="0" presStyleCnt="5"/>
      <dgm:spPr/>
    </dgm:pt>
    <dgm:pt modelId="{056AE7B2-579D-40D1-A57C-4E33BFED76BE}" type="pres">
      <dgm:prSet presAssocID="{A4836DAF-3E6B-4198-A089-B3C0D0384F2B}" presName="circle2" presStyleLbl="node1" presStyleIdx="1" presStyleCnt="5"/>
      <dgm:spPr/>
    </dgm:pt>
    <dgm:pt modelId="{4F0AD45D-7E6A-4C4A-90DF-90E27C4B175D}" type="pres">
      <dgm:prSet presAssocID="{A4836DAF-3E6B-4198-A089-B3C0D0384F2B}" presName="rect2" presStyleLbl="alignAcc1" presStyleIdx="1" presStyleCnt="5"/>
      <dgm:spPr/>
      <dgm:t>
        <a:bodyPr/>
        <a:lstStyle/>
        <a:p>
          <a:endParaRPr lang="cs-CZ"/>
        </a:p>
      </dgm:t>
    </dgm:pt>
    <dgm:pt modelId="{1804A346-BBD3-438B-AE0F-7BEBB1E2AF96}" type="pres">
      <dgm:prSet presAssocID="{1D895EAB-76A7-41C6-9C6C-7D303AD4C23C}" presName="vertSpace3" presStyleLbl="node1" presStyleIdx="1" presStyleCnt="5"/>
      <dgm:spPr/>
    </dgm:pt>
    <dgm:pt modelId="{60CB9877-708D-4C64-AA73-CFD3F3076BC2}" type="pres">
      <dgm:prSet presAssocID="{1D895EAB-76A7-41C6-9C6C-7D303AD4C23C}" presName="circle3" presStyleLbl="node1" presStyleIdx="2" presStyleCnt="5"/>
      <dgm:spPr/>
    </dgm:pt>
    <dgm:pt modelId="{347D85BD-7382-4413-9298-D06CC996458A}" type="pres">
      <dgm:prSet presAssocID="{1D895EAB-76A7-41C6-9C6C-7D303AD4C23C}" presName="rect3" presStyleLbl="alignAcc1" presStyleIdx="2" presStyleCnt="5"/>
      <dgm:spPr/>
      <dgm:t>
        <a:bodyPr/>
        <a:lstStyle/>
        <a:p>
          <a:endParaRPr lang="cs-CZ"/>
        </a:p>
      </dgm:t>
    </dgm:pt>
    <dgm:pt modelId="{C4DD5B9C-4D9E-449D-A063-107A759DF3D1}" type="pres">
      <dgm:prSet presAssocID="{D9242A4C-F33A-42E2-BFA4-EC80805DCD32}" presName="vertSpace4" presStyleLbl="node1" presStyleIdx="2" presStyleCnt="5"/>
      <dgm:spPr/>
    </dgm:pt>
    <dgm:pt modelId="{CD515E15-5457-47F2-8109-A2A59D66C930}" type="pres">
      <dgm:prSet presAssocID="{D9242A4C-F33A-42E2-BFA4-EC80805DCD32}" presName="circle4" presStyleLbl="node1" presStyleIdx="3" presStyleCnt="5"/>
      <dgm:spPr/>
    </dgm:pt>
    <dgm:pt modelId="{7DDB6D97-C311-42E1-B77C-B194BAE75773}" type="pres">
      <dgm:prSet presAssocID="{D9242A4C-F33A-42E2-BFA4-EC80805DCD32}" presName="rect4" presStyleLbl="alignAcc1" presStyleIdx="3" presStyleCnt="5" custLinFactNeighborX="-33" custLinFactNeighborY="-4247"/>
      <dgm:spPr/>
      <dgm:t>
        <a:bodyPr/>
        <a:lstStyle/>
        <a:p>
          <a:endParaRPr lang="cs-CZ"/>
        </a:p>
      </dgm:t>
    </dgm:pt>
    <dgm:pt modelId="{DE2B4424-17B1-4404-A13F-04051C43B79D}" type="pres">
      <dgm:prSet presAssocID="{ABD4D77B-BA54-4DFB-A762-4C734220F9AA}" presName="vertSpace5" presStyleLbl="node1" presStyleIdx="3" presStyleCnt="5"/>
      <dgm:spPr/>
    </dgm:pt>
    <dgm:pt modelId="{555607BD-8A1D-4EBB-825A-8C74A1FB0FFC}" type="pres">
      <dgm:prSet presAssocID="{ABD4D77B-BA54-4DFB-A762-4C734220F9AA}" presName="circle5" presStyleLbl="node1" presStyleIdx="4" presStyleCnt="5"/>
      <dgm:spPr/>
    </dgm:pt>
    <dgm:pt modelId="{AAB7E4A6-9D01-402C-9D7A-6D30767F0B58}" type="pres">
      <dgm:prSet presAssocID="{ABD4D77B-BA54-4DFB-A762-4C734220F9AA}" presName="rect5" presStyleLbl="alignAcc1" presStyleIdx="4" presStyleCnt="5" custLinFactNeighborX="-244" custLinFactNeighborY="-970"/>
      <dgm:spPr/>
      <dgm:t>
        <a:bodyPr/>
        <a:lstStyle/>
        <a:p>
          <a:endParaRPr lang="cs-CZ"/>
        </a:p>
      </dgm:t>
    </dgm:pt>
    <dgm:pt modelId="{359A210A-E8C9-4FD6-9BC7-434F4455A6B5}" type="pres">
      <dgm:prSet presAssocID="{FFA013E9-5C5D-404D-8688-08171EA7A38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6B74B1E-3C18-4C06-BA03-CB2EB266F8FF}" type="pres">
      <dgm:prSet presAssocID="{A4836DAF-3E6B-4198-A089-B3C0D0384F2B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413E88-B296-45A5-9057-6B5765B63A8F}" type="pres">
      <dgm:prSet presAssocID="{1D895EAB-76A7-41C6-9C6C-7D303AD4C23C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434D34-FA65-40B0-A4CE-3A1E2B14A215}" type="pres">
      <dgm:prSet presAssocID="{D9242A4C-F33A-42E2-BFA4-EC80805DCD32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703DA5-6D74-4C8B-9C82-31DC93531BC2}" type="pres">
      <dgm:prSet presAssocID="{ABD4D77B-BA54-4DFB-A762-4C734220F9AA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F4F120B-6A2C-44F7-9C60-D33183403809}" type="presOf" srcId="{D9242A4C-F33A-42E2-BFA4-EC80805DCD32}" destId="{7DDB6D97-C311-42E1-B77C-B194BAE75773}" srcOrd="0" destOrd="0" presId="urn:microsoft.com/office/officeart/2005/8/layout/target3"/>
    <dgm:cxn modelId="{90590D36-A510-40D1-9813-497188781584}" type="presOf" srcId="{DAAD5A11-3EBC-47AE-AB1C-4F1B938732A7}" destId="{2D933DCE-BBEA-46A5-98BC-CA41A7DBB761}" srcOrd="0" destOrd="0" presId="urn:microsoft.com/office/officeart/2005/8/layout/target3"/>
    <dgm:cxn modelId="{92136E75-1CC7-4BB4-8214-B8C16B0EFE8E}" type="presOf" srcId="{D9242A4C-F33A-42E2-BFA4-EC80805DCD32}" destId="{5A434D34-FA65-40B0-A4CE-3A1E2B14A215}" srcOrd="1" destOrd="0" presId="urn:microsoft.com/office/officeart/2005/8/layout/target3"/>
    <dgm:cxn modelId="{07F8B321-4601-47F8-9FC7-9285D49D4F39}" srcId="{DAAD5A11-3EBC-47AE-AB1C-4F1B938732A7}" destId="{A4836DAF-3E6B-4198-A089-B3C0D0384F2B}" srcOrd="1" destOrd="0" parTransId="{25349BB8-8767-4DFD-A7A6-CAA0F89787D4}" sibTransId="{BBC1BC97-A9EC-4C3D-ADAF-532BBD85B7D8}"/>
    <dgm:cxn modelId="{4D19ECE5-F235-4617-A551-7E73DEE1DBCB}" srcId="{DAAD5A11-3EBC-47AE-AB1C-4F1B938732A7}" destId="{ABD4D77B-BA54-4DFB-A762-4C734220F9AA}" srcOrd="4" destOrd="0" parTransId="{B23C100F-6F07-4054-865D-A83554B9640D}" sibTransId="{820AB950-D65D-44AA-960C-BF27BDEDE2CC}"/>
    <dgm:cxn modelId="{4E1809B0-DA5C-4BAA-90AC-499621817E65}" type="presOf" srcId="{FFA013E9-5C5D-404D-8688-08171EA7A387}" destId="{E1DA18CB-4B0A-4D0C-9459-15C4B327891F}" srcOrd="0" destOrd="0" presId="urn:microsoft.com/office/officeart/2005/8/layout/target3"/>
    <dgm:cxn modelId="{F46591B3-F7DD-4E0C-9374-F6490A766AC3}" type="presOf" srcId="{A4836DAF-3E6B-4198-A089-B3C0D0384F2B}" destId="{4F0AD45D-7E6A-4C4A-90DF-90E27C4B175D}" srcOrd="0" destOrd="0" presId="urn:microsoft.com/office/officeart/2005/8/layout/target3"/>
    <dgm:cxn modelId="{04DAE647-183E-49CA-9AF2-DF6750A66517}" type="presOf" srcId="{ABD4D77B-BA54-4DFB-A762-4C734220F9AA}" destId="{AAB7E4A6-9D01-402C-9D7A-6D30767F0B58}" srcOrd="0" destOrd="0" presId="urn:microsoft.com/office/officeart/2005/8/layout/target3"/>
    <dgm:cxn modelId="{518099A6-7684-423A-A846-BA4BAD340A92}" srcId="{DAAD5A11-3EBC-47AE-AB1C-4F1B938732A7}" destId="{FFA013E9-5C5D-404D-8688-08171EA7A387}" srcOrd="0" destOrd="0" parTransId="{1B7DEDFA-99C9-4AB3-BF71-AAD457E2A0F0}" sibTransId="{21AEB457-3378-4229-AB40-4E994A8F4ECE}"/>
    <dgm:cxn modelId="{D783EEC1-5C62-4292-81A0-D4296A021827}" type="presOf" srcId="{A4836DAF-3E6B-4198-A089-B3C0D0384F2B}" destId="{36B74B1E-3C18-4C06-BA03-CB2EB266F8FF}" srcOrd="1" destOrd="0" presId="urn:microsoft.com/office/officeart/2005/8/layout/target3"/>
    <dgm:cxn modelId="{DD781FAC-6B5F-4164-A668-22A2C00E689D}" type="presOf" srcId="{ABD4D77B-BA54-4DFB-A762-4C734220F9AA}" destId="{A6703DA5-6D74-4C8B-9C82-31DC93531BC2}" srcOrd="1" destOrd="0" presId="urn:microsoft.com/office/officeart/2005/8/layout/target3"/>
    <dgm:cxn modelId="{FD86FBFE-660C-4329-9810-D4C37BBE3277}" srcId="{DAAD5A11-3EBC-47AE-AB1C-4F1B938732A7}" destId="{D9242A4C-F33A-42E2-BFA4-EC80805DCD32}" srcOrd="3" destOrd="0" parTransId="{5519F7B6-B010-4CFE-B121-A5CCD896A478}" sibTransId="{A72F31FF-F91E-4CC5-B39B-84CB78F86E6F}"/>
    <dgm:cxn modelId="{F881E871-5DFA-4AF3-8A88-FDE2975453D4}" type="presOf" srcId="{1D895EAB-76A7-41C6-9C6C-7D303AD4C23C}" destId="{94413E88-B296-45A5-9057-6B5765B63A8F}" srcOrd="1" destOrd="0" presId="urn:microsoft.com/office/officeart/2005/8/layout/target3"/>
    <dgm:cxn modelId="{B2C82355-7050-49C5-8F88-162BEDA66003}" srcId="{DAAD5A11-3EBC-47AE-AB1C-4F1B938732A7}" destId="{1D895EAB-76A7-41C6-9C6C-7D303AD4C23C}" srcOrd="2" destOrd="0" parTransId="{87FE4BC2-61B7-471C-8B78-5D86641E63A8}" sibTransId="{C4D425EA-0E87-49C8-84AC-AC71AFF482DE}"/>
    <dgm:cxn modelId="{B9E8F52F-6A5D-45E6-831E-32167ABAEF28}" type="presOf" srcId="{1D895EAB-76A7-41C6-9C6C-7D303AD4C23C}" destId="{347D85BD-7382-4413-9298-D06CC996458A}" srcOrd="0" destOrd="0" presId="urn:microsoft.com/office/officeart/2005/8/layout/target3"/>
    <dgm:cxn modelId="{172EAE83-1EC8-4AB5-8271-6E768A52B725}" type="presOf" srcId="{FFA013E9-5C5D-404D-8688-08171EA7A387}" destId="{359A210A-E8C9-4FD6-9BC7-434F4455A6B5}" srcOrd="1" destOrd="0" presId="urn:microsoft.com/office/officeart/2005/8/layout/target3"/>
    <dgm:cxn modelId="{13E7E942-7C80-4C61-900A-7DE60CEA4CEC}" type="presParOf" srcId="{2D933DCE-BBEA-46A5-98BC-CA41A7DBB761}" destId="{D3A73299-62A4-4767-8E25-C16133A0B902}" srcOrd="0" destOrd="0" presId="urn:microsoft.com/office/officeart/2005/8/layout/target3"/>
    <dgm:cxn modelId="{EFBA386D-4C38-4DEF-AF3F-53D17732DB71}" type="presParOf" srcId="{2D933DCE-BBEA-46A5-98BC-CA41A7DBB761}" destId="{EE30B2AF-DDC9-42DB-9092-5595C6257A57}" srcOrd="1" destOrd="0" presId="urn:microsoft.com/office/officeart/2005/8/layout/target3"/>
    <dgm:cxn modelId="{0B2BFF6C-EC17-4D4C-82C4-097DB2D0E415}" type="presParOf" srcId="{2D933DCE-BBEA-46A5-98BC-CA41A7DBB761}" destId="{E1DA18CB-4B0A-4D0C-9459-15C4B327891F}" srcOrd="2" destOrd="0" presId="urn:microsoft.com/office/officeart/2005/8/layout/target3"/>
    <dgm:cxn modelId="{34C92CB0-A1DF-4C44-A585-6B1B75C58A75}" type="presParOf" srcId="{2D933DCE-BBEA-46A5-98BC-CA41A7DBB761}" destId="{29996EEB-8589-4AED-9C98-E2204A026234}" srcOrd="3" destOrd="0" presId="urn:microsoft.com/office/officeart/2005/8/layout/target3"/>
    <dgm:cxn modelId="{402A7053-E623-4F61-BC96-70A57B3E79BE}" type="presParOf" srcId="{2D933DCE-BBEA-46A5-98BC-CA41A7DBB761}" destId="{056AE7B2-579D-40D1-A57C-4E33BFED76BE}" srcOrd="4" destOrd="0" presId="urn:microsoft.com/office/officeart/2005/8/layout/target3"/>
    <dgm:cxn modelId="{1DAE6901-1C45-422B-BEB8-57764AF99372}" type="presParOf" srcId="{2D933DCE-BBEA-46A5-98BC-CA41A7DBB761}" destId="{4F0AD45D-7E6A-4C4A-90DF-90E27C4B175D}" srcOrd="5" destOrd="0" presId="urn:microsoft.com/office/officeart/2005/8/layout/target3"/>
    <dgm:cxn modelId="{FBDFFEBB-F620-4028-82F1-E73C34B94ED8}" type="presParOf" srcId="{2D933DCE-BBEA-46A5-98BC-CA41A7DBB761}" destId="{1804A346-BBD3-438B-AE0F-7BEBB1E2AF96}" srcOrd="6" destOrd="0" presId="urn:microsoft.com/office/officeart/2005/8/layout/target3"/>
    <dgm:cxn modelId="{3EEA2A78-346A-4764-9FB2-F138472F4F8B}" type="presParOf" srcId="{2D933DCE-BBEA-46A5-98BC-CA41A7DBB761}" destId="{60CB9877-708D-4C64-AA73-CFD3F3076BC2}" srcOrd="7" destOrd="0" presId="urn:microsoft.com/office/officeart/2005/8/layout/target3"/>
    <dgm:cxn modelId="{CDF18F67-974A-451A-B2AF-1FF193AEF523}" type="presParOf" srcId="{2D933DCE-BBEA-46A5-98BC-CA41A7DBB761}" destId="{347D85BD-7382-4413-9298-D06CC996458A}" srcOrd="8" destOrd="0" presId="urn:microsoft.com/office/officeart/2005/8/layout/target3"/>
    <dgm:cxn modelId="{1656EDBC-C21D-4117-AFF3-8353730DD86C}" type="presParOf" srcId="{2D933DCE-BBEA-46A5-98BC-CA41A7DBB761}" destId="{C4DD5B9C-4D9E-449D-A063-107A759DF3D1}" srcOrd="9" destOrd="0" presId="urn:microsoft.com/office/officeart/2005/8/layout/target3"/>
    <dgm:cxn modelId="{D579E397-A845-4898-A183-B60A5A09591D}" type="presParOf" srcId="{2D933DCE-BBEA-46A5-98BC-CA41A7DBB761}" destId="{CD515E15-5457-47F2-8109-A2A59D66C930}" srcOrd="10" destOrd="0" presId="urn:microsoft.com/office/officeart/2005/8/layout/target3"/>
    <dgm:cxn modelId="{D9C3CEBE-65B7-41C3-B2B4-E4A0A3A99A87}" type="presParOf" srcId="{2D933DCE-BBEA-46A5-98BC-CA41A7DBB761}" destId="{7DDB6D97-C311-42E1-B77C-B194BAE75773}" srcOrd="11" destOrd="0" presId="urn:microsoft.com/office/officeart/2005/8/layout/target3"/>
    <dgm:cxn modelId="{DC6F2142-8A43-45A5-BF54-DD27F2D96EAE}" type="presParOf" srcId="{2D933DCE-BBEA-46A5-98BC-CA41A7DBB761}" destId="{DE2B4424-17B1-4404-A13F-04051C43B79D}" srcOrd="12" destOrd="0" presId="urn:microsoft.com/office/officeart/2005/8/layout/target3"/>
    <dgm:cxn modelId="{5EE5E822-A318-48C6-AAE4-F3D9453E13C3}" type="presParOf" srcId="{2D933DCE-BBEA-46A5-98BC-CA41A7DBB761}" destId="{555607BD-8A1D-4EBB-825A-8C74A1FB0FFC}" srcOrd="13" destOrd="0" presId="urn:microsoft.com/office/officeart/2005/8/layout/target3"/>
    <dgm:cxn modelId="{D81D4AB3-9033-46BF-90C0-92E9F14EDBB4}" type="presParOf" srcId="{2D933DCE-BBEA-46A5-98BC-CA41A7DBB761}" destId="{AAB7E4A6-9D01-402C-9D7A-6D30767F0B58}" srcOrd="14" destOrd="0" presId="urn:microsoft.com/office/officeart/2005/8/layout/target3"/>
    <dgm:cxn modelId="{8F59EAF7-12B0-44C1-8C45-DB7177F0C3A9}" type="presParOf" srcId="{2D933DCE-BBEA-46A5-98BC-CA41A7DBB761}" destId="{359A210A-E8C9-4FD6-9BC7-434F4455A6B5}" srcOrd="15" destOrd="0" presId="urn:microsoft.com/office/officeart/2005/8/layout/target3"/>
    <dgm:cxn modelId="{B47FE561-F3D4-4A50-A192-C7FFED06CA54}" type="presParOf" srcId="{2D933DCE-BBEA-46A5-98BC-CA41A7DBB761}" destId="{36B74B1E-3C18-4C06-BA03-CB2EB266F8FF}" srcOrd="16" destOrd="0" presId="urn:microsoft.com/office/officeart/2005/8/layout/target3"/>
    <dgm:cxn modelId="{6CFF476E-F84D-4FAB-8481-420DEBDD2385}" type="presParOf" srcId="{2D933DCE-BBEA-46A5-98BC-CA41A7DBB761}" destId="{94413E88-B296-45A5-9057-6B5765B63A8F}" srcOrd="17" destOrd="0" presId="urn:microsoft.com/office/officeart/2005/8/layout/target3"/>
    <dgm:cxn modelId="{4F5E0260-AB56-4FC8-8E44-483A5CE5D048}" type="presParOf" srcId="{2D933DCE-BBEA-46A5-98BC-CA41A7DBB761}" destId="{5A434D34-FA65-40B0-A4CE-3A1E2B14A215}" srcOrd="18" destOrd="0" presId="urn:microsoft.com/office/officeart/2005/8/layout/target3"/>
    <dgm:cxn modelId="{5C33712F-862C-4F2F-B39D-599E9A27A2C0}" type="presParOf" srcId="{2D933DCE-BBEA-46A5-98BC-CA41A7DBB761}" destId="{A6703DA5-6D74-4C8B-9C82-31DC93531BC2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A73299-62A4-4767-8E25-C16133A0B902}">
      <dsp:nvSpPr>
        <dsp:cNvPr id="0" name=""/>
        <dsp:cNvSpPr/>
      </dsp:nvSpPr>
      <dsp:spPr>
        <a:xfrm>
          <a:off x="0" y="0"/>
          <a:ext cx="2786082" cy="278608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DA18CB-4B0A-4D0C-9459-15C4B327891F}">
      <dsp:nvSpPr>
        <dsp:cNvPr id="0" name=""/>
        <dsp:cNvSpPr/>
      </dsp:nvSpPr>
      <dsp:spPr>
        <a:xfrm>
          <a:off x="1393041" y="0"/>
          <a:ext cx="6750891" cy="278608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 ŠKOLY: Základní škola a Mateřská škola Nedvědice, okres Brno – venkov, příspěvková organizace </a:t>
          </a:r>
          <a:endParaRPr lang="cs-CZ" sz="1200" kern="1200" dirty="0"/>
        </a:p>
      </dsp:txBody>
      <dsp:txXfrm>
        <a:off x="1393041" y="0"/>
        <a:ext cx="6750891" cy="445773"/>
      </dsp:txXfrm>
    </dsp:sp>
    <dsp:sp modelId="{056AE7B2-579D-40D1-A57C-4E33BFED76BE}">
      <dsp:nvSpPr>
        <dsp:cNvPr id="0" name=""/>
        <dsp:cNvSpPr/>
      </dsp:nvSpPr>
      <dsp:spPr>
        <a:xfrm>
          <a:off x="292538" y="445773"/>
          <a:ext cx="2201004" cy="220100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AD45D-7E6A-4C4A-90DF-90E27C4B175D}">
      <dsp:nvSpPr>
        <dsp:cNvPr id="0" name=""/>
        <dsp:cNvSpPr/>
      </dsp:nvSpPr>
      <dsp:spPr>
        <a:xfrm>
          <a:off x="1393041" y="445773"/>
          <a:ext cx="6750891" cy="22010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Mgr. Ladislava Kobzová </a:t>
          </a:r>
          <a:endParaRPr lang="cs-CZ" sz="1200" kern="1200" dirty="0"/>
        </a:p>
      </dsp:txBody>
      <dsp:txXfrm>
        <a:off x="1393041" y="445773"/>
        <a:ext cx="6750891" cy="445773"/>
      </dsp:txXfrm>
    </dsp:sp>
    <dsp:sp modelId="{60CB9877-708D-4C64-AA73-CFD3F3076BC2}">
      <dsp:nvSpPr>
        <dsp:cNvPr id="0" name=""/>
        <dsp:cNvSpPr/>
      </dsp:nvSpPr>
      <dsp:spPr>
        <a:xfrm>
          <a:off x="585077" y="891546"/>
          <a:ext cx="1615927" cy="161592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7D85BD-7382-4413-9298-D06CC996458A}">
      <dsp:nvSpPr>
        <dsp:cNvPr id="0" name=""/>
        <dsp:cNvSpPr/>
      </dsp:nvSpPr>
      <dsp:spPr>
        <a:xfrm>
          <a:off x="1393041" y="891546"/>
          <a:ext cx="6750891" cy="1615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NÁZEV:  </a:t>
          </a:r>
          <a:r>
            <a:rPr lang="cs-CZ" sz="1200" kern="1200" baseline="0" dirty="0" smtClean="0"/>
            <a:t>VY_32_13_01 Co je </a:t>
          </a:r>
          <a:r>
            <a:rPr lang="cs-CZ" sz="1200" kern="1200" baseline="0" dirty="0" smtClean="0"/>
            <a:t>přírodopis?</a:t>
          </a:r>
          <a:endParaRPr lang="cs-CZ" sz="1200" kern="1200" dirty="0"/>
        </a:p>
      </dsp:txBody>
      <dsp:txXfrm>
        <a:off x="1393041" y="891546"/>
        <a:ext cx="6750891" cy="445773"/>
      </dsp:txXfrm>
    </dsp:sp>
    <dsp:sp modelId="{CD515E15-5457-47F2-8109-A2A59D66C930}">
      <dsp:nvSpPr>
        <dsp:cNvPr id="0" name=""/>
        <dsp:cNvSpPr/>
      </dsp:nvSpPr>
      <dsp:spPr>
        <a:xfrm>
          <a:off x="877615" y="1337319"/>
          <a:ext cx="1030850" cy="103085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DB6D97-C311-42E1-B77C-B194BAE75773}">
      <dsp:nvSpPr>
        <dsp:cNvPr id="0" name=""/>
        <dsp:cNvSpPr/>
      </dsp:nvSpPr>
      <dsp:spPr>
        <a:xfrm>
          <a:off x="1390813" y="1293539"/>
          <a:ext cx="6750891" cy="10308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TEMA</a:t>
          </a:r>
          <a:r>
            <a:rPr lang="cs-CZ" sz="1000" kern="1200" dirty="0" smtClean="0"/>
            <a:t>: Přírodopis</a:t>
          </a:r>
          <a:r>
            <a:rPr lang="cs-CZ" sz="1200" kern="1200" dirty="0" smtClean="0"/>
            <a:t> 6. ročník  </a:t>
          </a:r>
          <a:endParaRPr lang="cs-CZ" sz="1200" kern="1200" dirty="0"/>
        </a:p>
      </dsp:txBody>
      <dsp:txXfrm>
        <a:off x="1390813" y="1293539"/>
        <a:ext cx="6750891" cy="445773"/>
      </dsp:txXfrm>
    </dsp:sp>
    <dsp:sp modelId="{555607BD-8A1D-4EBB-825A-8C74A1FB0FFC}">
      <dsp:nvSpPr>
        <dsp:cNvPr id="0" name=""/>
        <dsp:cNvSpPr/>
      </dsp:nvSpPr>
      <dsp:spPr>
        <a:xfrm>
          <a:off x="1170154" y="1783092"/>
          <a:ext cx="445773" cy="44577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7E4A6-9D01-402C-9D7A-6D30767F0B58}">
      <dsp:nvSpPr>
        <dsp:cNvPr id="0" name=""/>
        <dsp:cNvSpPr/>
      </dsp:nvSpPr>
      <dsp:spPr>
        <a:xfrm>
          <a:off x="1376568" y="1778768"/>
          <a:ext cx="6750891" cy="44577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ČÍSLO PROJEKKTU: 2674/21/7.1.4/2011  </a:t>
          </a:r>
          <a:endParaRPr lang="cs-CZ" sz="1200" kern="1200" dirty="0"/>
        </a:p>
      </dsp:txBody>
      <dsp:txXfrm>
        <a:off x="1376568" y="1778768"/>
        <a:ext cx="6750891" cy="4457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E8A936-254A-45C1-BC56-908AA62BA86E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D5A4A0-F1DF-4EB2-87D1-C7071CB88F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60214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Styl výše uvedené tabulky pro doplnění informací k materiálu si můžete zvolit sami. Důležité je dodržet náležitosti v ní uvedené.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EF3795-EFB7-4C9C-A14D-33E323938D8D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8994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19E68-A914-4476-9BA5-983E33840B0D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E2F1-B41C-4056-82FE-FDBCBF092B4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19E68-A914-4476-9BA5-983E33840B0D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E2F1-B41C-4056-82FE-FDBCBF092B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19E68-A914-4476-9BA5-983E33840B0D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E2F1-B41C-4056-82FE-FDBCBF092B4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19E68-A914-4476-9BA5-983E33840B0D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E2F1-B41C-4056-82FE-FDBCBF092B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19E68-A914-4476-9BA5-983E33840B0D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E2F1-B41C-4056-82FE-FDBCBF092B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19E68-A914-4476-9BA5-983E33840B0D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E2F1-B41C-4056-82FE-FDBCBF092B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19E68-A914-4476-9BA5-983E33840B0D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E2F1-B41C-4056-82FE-FDBCBF092B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19E68-A914-4476-9BA5-983E33840B0D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E2F1-B41C-4056-82FE-FDBCBF092B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19E68-A914-4476-9BA5-983E33840B0D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B7CE2F1-B41C-4056-82FE-FDBCBF092B45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19E68-A914-4476-9BA5-983E33840B0D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E2F1-B41C-4056-82FE-FDBCBF092B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19E68-A914-4476-9BA5-983E33840B0D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E2F1-B41C-4056-82FE-FDBCBF092B4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C319E68-A914-4476-9BA5-983E33840B0D}" type="datetimeFigureOut">
              <a:rPr lang="cs-CZ" smtClean="0"/>
              <a:t>14.12.2012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B7CE2F1-B41C-4056-82FE-FDBCBF092B45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026780754"/>
              </p:ext>
            </p:extLst>
          </p:nvPr>
        </p:nvGraphicFramePr>
        <p:xfrm>
          <a:off x="571472" y="500043"/>
          <a:ext cx="8143932" cy="278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7008" y="3717032"/>
            <a:ext cx="7776864" cy="14645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46" y="3717032"/>
            <a:ext cx="8627458" cy="1926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329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slouží k motivaci předmětu přírodopis</a:t>
            </a:r>
          </a:p>
          <a:p>
            <a:r>
              <a:rPr lang="cs-CZ" dirty="0" smtClean="0"/>
              <a:t>Slide 3 – Brainstorming</a:t>
            </a:r>
          </a:p>
          <a:p>
            <a:r>
              <a:rPr lang="cs-CZ" dirty="0" smtClean="0"/>
              <a:t>Slide 4 – Žáci rozlišují pojmy živá a neživá příroda a jsou schopny přiřadit správné zástupce</a:t>
            </a:r>
          </a:p>
          <a:p>
            <a:r>
              <a:rPr lang="cs-CZ" dirty="0" smtClean="0"/>
              <a:t>Slide 5 a 6 – PŘÍRODOPIS  jako vědní obor a jeho dělení - teorie</a:t>
            </a:r>
          </a:p>
          <a:p>
            <a:r>
              <a:rPr lang="cs-CZ" dirty="0" smtClean="0"/>
              <a:t>Slide 7 – skupinová hra na závěr hodiny – KDO VÍ VÍC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3"/>
          <p:cNvSpPr/>
          <p:nvPr/>
        </p:nvSpPr>
        <p:spPr>
          <a:xfrm>
            <a:off x="2857488" y="2071678"/>
            <a:ext cx="3786214" cy="17859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3357554" y="2143116"/>
            <a:ext cx="271464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/>
              <a:t>Co je pro tebe příroda?</a:t>
            </a:r>
            <a:endParaRPr lang="cs-CZ" sz="36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Přírodopis….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cs-CZ" dirty="0" smtClean="0"/>
              <a:t>Soubor věd, které se zabývají </a:t>
            </a:r>
            <a:r>
              <a:rPr lang="cs-CZ" b="1" dirty="0" smtClean="0"/>
              <a:t>ŽIVOU a NEŽIVOU PŘÍRODOU. </a:t>
            </a:r>
          </a:p>
          <a:p>
            <a:r>
              <a:rPr lang="cs-CZ" b="1" dirty="0" smtClean="0"/>
              <a:t>ŽIVÁ PŘÍRODA			NEŽIVÁ PŘÍRODA</a:t>
            </a:r>
          </a:p>
          <a:p>
            <a:endParaRPr lang="cs-CZ" b="1" dirty="0"/>
          </a:p>
        </p:txBody>
      </p:sp>
      <p:sp>
        <p:nvSpPr>
          <p:cNvPr id="4" name="Obdélník 3"/>
          <p:cNvSpPr/>
          <p:nvPr/>
        </p:nvSpPr>
        <p:spPr>
          <a:xfrm>
            <a:off x="642910" y="3357562"/>
            <a:ext cx="3071834" cy="257176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5072066" y="3357562"/>
            <a:ext cx="3286148" cy="264320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214282" y="6286520"/>
            <a:ext cx="8572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Motýl, voda, kyslík, bříza, křemen, jíl, mlok, úhoř, vápencová jeskyně, rajče, déšť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643042" y="857232"/>
            <a:ext cx="6072230" cy="150019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571472" y="3071810"/>
            <a:ext cx="3357586" cy="10001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5143504" y="3071810"/>
            <a:ext cx="3357586" cy="10001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00034" y="5429264"/>
            <a:ext cx="3357586" cy="10001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5214942" y="5500702"/>
            <a:ext cx="3357586" cy="10001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2285984" y="1357298"/>
            <a:ext cx="48577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PŘÍRODOPIS</a:t>
            </a:r>
            <a:endParaRPr lang="cs-CZ" sz="4000" b="1" dirty="0"/>
          </a:p>
        </p:txBody>
      </p:sp>
      <p:sp>
        <p:nvSpPr>
          <p:cNvPr id="15" name="Šipka dolů 14"/>
          <p:cNvSpPr/>
          <p:nvPr/>
        </p:nvSpPr>
        <p:spPr>
          <a:xfrm>
            <a:off x="2000232" y="2214554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Šipka dolů 15"/>
          <p:cNvSpPr/>
          <p:nvPr/>
        </p:nvSpPr>
        <p:spPr>
          <a:xfrm>
            <a:off x="6858016" y="2143116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Šipka dolů 16"/>
          <p:cNvSpPr/>
          <p:nvPr/>
        </p:nvSpPr>
        <p:spPr>
          <a:xfrm>
            <a:off x="2000232" y="4357694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Šipka dolů 17"/>
          <p:cNvSpPr/>
          <p:nvPr/>
        </p:nvSpPr>
        <p:spPr>
          <a:xfrm>
            <a:off x="6786578" y="4357694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857224" y="3286124"/>
            <a:ext cx="2857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ŽIVÁ PŘÍRODA</a:t>
            </a:r>
            <a:endParaRPr lang="cs-CZ" sz="24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5429256" y="3286124"/>
            <a:ext cx="3071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NEŽIVÁ PŘÍRODA</a:t>
            </a:r>
            <a:endParaRPr lang="cs-CZ" sz="24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928662" y="5500702"/>
            <a:ext cx="26432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BIOLOGIE</a:t>
            </a:r>
            <a:r>
              <a:rPr lang="cs-CZ" sz="2000" dirty="0" smtClean="0"/>
              <a:t>  </a:t>
            </a:r>
          </a:p>
          <a:p>
            <a:pPr algn="ctr"/>
            <a:r>
              <a:rPr lang="cs-CZ" dirty="0" smtClean="0"/>
              <a:t>Zabývá se studiem živé přírody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572132" y="5643578"/>
            <a:ext cx="27860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GEOLOGIE</a:t>
            </a:r>
          </a:p>
          <a:p>
            <a:pPr algn="ctr"/>
            <a:r>
              <a:rPr lang="cs-CZ" dirty="0" smtClean="0"/>
              <a:t>Zabývá se studiem neživé přírody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7158" y="928670"/>
            <a:ext cx="1643074" cy="564360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642910" y="1142984"/>
            <a:ext cx="114300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B</a:t>
            </a:r>
          </a:p>
          <a:p>
            <a:r>
              <a:rPr lang="cs-CZ" sz="4400" b="1" dirty="0" smtClean="0"/>
              <a:t>I</a:t>
            </a:r>
          </a:p>
          <a:p>
            <a:r>
              <a:rPr lang="cs-CZ" sz="4400" b="1" dirty="0" smtClean="0"/>
              <a:t>O</a:t>
            </a:r>
          </a:p>
          <a:p>
            <a:r>
              <a:rPr lang="cs-CZ" sz="4400" b="1" dirty="0" smtClean="0"/>
              <a:t>L</a:t>
            </a:r>
          </a:p>
          <a:p>
            <a:r>
              <a:rPr lang="cs-CZ" sz="4400" b="1" dirty="0" smtClean="0"/>
              <a:t>O</a:t>
            </a:r>
          </a:p>
          <a:p>
            <a:r>
              <a:rPr lang="cs-CZ" sz="4400" b="1" dirty="0" smtClean="0"/>
              <a:t>G</a:t>
            </a:r>
          </a:p>
          <a:p>
            <a:r>
              <a:rPr lang="cs-CZ" sz="4400" b="1" dirty="0" smtClean="0"/>
              <a:t>I</a:t>
            </a:r>
          </a:p>
          <a:p>
            <a:r>
              <a:rPr lang="cs-CZ" sz="4400" b="1" dirty="0" smtClean="0"/>
              <a:t>E </a:t>
            </a:r>
            <a:endParaRPr lang="cs-CZ" sz="4400" b="1" dirty="0"/>
          </a:p>
        </p:txBody>
      </p:sp>
      <p:sp>
        <p:nvSpPr>
          <p:cNvPr id="4" name="Obdélník 3"/>
          <p:cNvSpPr/>
          <p:nvPr/>
        </p:nvSpPr>
        <p:spPr>
          <a:xfrm>
            <a:off x="2428860" y="928670"/>
            <a:ext cx="6143668" cy="107157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357422" y="2428868"/>
            <a:ext cx="6143668" cy="107157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2357422" y="3929066"/>
            <a:ext cx="6143668" cy="107157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2357422" y="5429264"/>
            <a:ext cx="6143668" cy="107157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2643174" y="1214422"/>
            <a:ext cx="507209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BOTANIKA</a:t>
            </a:r>
          </a:p>
          <a:p>
            <a:pPr algn="ctr"/>
            <a:r>
              <a:rPr lang="cs-CZ" sz="2400" dirty="0" smtClean="0"/>
              <a:t>Studium rostlin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714612" y="2714620"/>
            <a:ext cx="45720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ZOOLOGIE</a:t>
            </a:r>
          </a:p>
          <a:p>
            <a:pPr algn="ctr"/>
            <a:r>
              <a:rPr lang="cs-CZ" sz="2400" dirty="0" smtClean="0"/>
              <a:t>Studium živočichů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643174" y="4143380"/>
            <a:ext cx="55007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MIKROBIOLOGIE</a:t>
            </a:r>
          </a:p>
          <a:p>
            <a:pPr algn="ctr"/>
            <a:r>
              <a:rPr lang="cs-CZ" sz="2400" dirty="0" smtClean="0"/>
              <a:t>Zabývá se mikroskopickými organismy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571736" y="5429264"/>
            <a:ext cx="58579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EKOLOGIE</a:t>
            </a:r>
          </a:p>
          <a:p>
            <a:pPr algn="ctr"/>
            <a:r>
              <a:rPr lang="cs-CZ" sz="2400" dirty="0" smtClean="0"/>
              <a:t>Zabývá se vzájemnými vztahy mezi organismy a jejich prostředím. </a:t>
            </a:r>
            <a:endParaRPr lang="cs-CZ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HRA: KDO VÍ VÍC…</a:t>
            </a:r>
            <a:r>
              <a:rPr lang="cs-CZ" dirty="0" smtClean="0">
                <a:sym typeface="Wingdings" pitchFamily="2" charset="2"/>
              </a:rPr>
              <a:t>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Rozdělte se na čtyřčlenné skupiny</a:t>
            </a:r>
          </a:p>
          <a:p>
            <a:pPr>
              <a:buNone/>
            </a:pPr>
            <a:endParaRPr lang="cs-CZ" dirty="0" smtClean="0"/>
          </a:p>
          <a:p>
            <a:pPr algn="ctr"/>
            <a:r>
              <a:rPr lang="cs-CZ" sz="2800" b="1" dirty="0" smtClean="0"/>
              <a:t>OTÁZKA: Vypište co nejvíce rozdílů mezi rostlinami a živočichy. </a:t>
            </a:r>
            <a:endParaRPr lang="cs-CZ" sz="2800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err="1" smtClean="0"/>
              <a:t>Čabrdová</a:t>
            </a:r>
            <a:r>
              <a:rPr lang="cs-CZ" dirty="0" smtClean="0"/>
              <a:t> V., </a:t>
            </a:r>
            <a:r>
              <a:rPr lang="cs-CZ" dirty="0" err="1" smtClean="0"/>
              <a:t>Hasch</a:t>
            </a:r>
            <a:r>
              <a:rPr lang="cs-CZ" dirty="0" smtClean="0"/>
              <a:t> F., </a:t>
            </a:r>
            <a:r>
              <a:rPr lang="cs-CZ" dirty="0" err="1" smtClean="0"/>
              <a:t>Sejpka</a:t>
            </a:r>
            <a:r>
              <a:rPr lang="cs-CZ" dirty="0" smtClean="0"/>
              <a:t> J., Vaněčková I., 2003, Přírodopis 6 učebnice pro základní školy a </a:t>
            </a:r>
            <a:r>
              <a:rPr lang="cs-CZ" smtClean="0"/>
              <a:t>víceletá gymnázia, 2003, FRAUS, 120 s. </a:t>
            </a:r>
          </a:p>
          <a:p>
            <a:r>
              <a:rPr lang="cs-CZ" dirty="0" smtClean="0"/>
              <a:t>Musilová E., </a:t>
            </a:r>
            <a:r>
              <a:rPr lang="cs-CZ" dirty="0" err="1" smtClean="0"/>
              <a:t>Konětopský</a:t>
            </a:r>
            <a:r>
              <a:rPr lang="cs-CZ" dirty="0" smtClean="0"/>
              <a:t> A., Vlk R., Úvod do učiva Přírodopisu, 1. díl, 2007, NOVÁ ŠKOLA,71 s. 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58</TotalTime>
  <Words>286</Words>
  <Application>Microsoft Office PowerPoint</Application>
  <PresentationFormat>Předvádění na obrazovce (4:3)</PresentationFormat>
  <Paragraphs>49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Prezentace aplikace PowerPoint</vt:lpstr>
      <vt:lpstr>anotace</vt:lpstr>
      <vt:lpstr>Prezentace aplikace PowerPoint</vt:lpstr>
      <vt:lpstr>Přírodopis….</vt:lpstr>
      <vt:lpstr>Prezentace aplikace PowerPoint</vt:lpstr>
      <vt:lpstr>Prezentace aplikace PowerPoint</vt:lpstr>
      <vt:lpstr>HRA: KDO VÍ VÍC… </vt:lpstr>
      <vt:lpstr>Použitá 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Ladka</dc:creator>
  <cp:lastModifiedBy>user</cp:lastModifiedBy>
  <cp:revision>9</cp:revision>
  <dcterms:created xsi:type="dcterms:W3CDTF">2012-07-03T11:25:10Z</dcterms:created>
  <dcterms:modified xsi:type="dcterms:W3CDTF">2012-12-14T05:59:56Z</dcterms:modified>
</cp:coreProperties>
</file>