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9" r:id="rId3"/>
    <p:sldId id="258" r:id="rId4"/>
    <p:sldId id="260" r:id="rId5"/>
    <p:sldId id="263" r:id="rId6"/>
    <p:sldId id="264" r:id="rId7"/>
    <p:sldId id="265" r:id="rId8"/>
    <p:sldId id="266" r:id="rId9"/>
    <p:sldId id="267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24" autoAdjust="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VY_32_13_ </a:t>
          </a:r>
          <a:r>
            <a:rPr lang="cs-CZ" sz="1200" baseline="0" smtClean="0"/>
            <a:t>09  PRVKY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Přírodopis</a:t>
          </a:r>
          <a:r>
            <a:rPr lang="cs-CZ" sz="1200" dirty="0" smtClean="0"/>
            <a:t> 9.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  <dgm:t>
        <a:bodyPr/>
        <a:lstStyle/>
        <a:p>
          <a:endParaRPr lang="cs-CZ"/>
        </a:p>
      </dgm:t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2B2FF58-845C-405B-9A5C-7F41E9DB3230}" type="presOf" srcId="{D9242A4C-F33A-42E2-BFA4-EC80805DCD32}" destId="{7DDB6D97-C311-42E1-B77C-B194BAE75773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94D41D82-9018-4494-A85C-FB5D9B26DD95}" type="presOf" srcId="{1D895EAB-76A7-41C6-9C6C-7D303AD4C23C}" destId="{347D85BD-7382-4413-9298-D06CC996458A}" srcOrd="0" destOrd="0" presId="urn:microsoft.com/office/officeart/2005/8/layout/target3"/>
    <dgm:cxn modelId="{ADBA3D56-29BA-4274-A204-7A7DCF9CC121}" type="presOf" srcId="{1D895EAB-76A7-41C6-9C6C-7D303AD4C23C}" destId="{94413E88-B296-45A5-9057-6B5765B63A8F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ACC547AE-5868-4D54-A164-F2BEDF941175}" type="presOf" srcId="{D9242A4C-F33A-42E2-BFA4-EC80805DCD32}" destId="{5A434D34-FA65-40B0-A4CE-3A1E2B14A215}" srcOrd="1" destOrd="0" presId="urn:microsoft.com/office/officeart/2005/8/layout/target3"/>
    <dgm:cxn modelId="{230C6E1D-5322-452E-9F83-2F453DD14E9E}" type="presOf" srcId="{DAAD5A11-3EBC-47AE-AB1C-4F1B938732A7}" destId="{2D933DCE-BBEA-46A5-98BC-CA41A7DBB761}" srcOrd="0" destOrd="0" presId="urn:microsoft.com/office/officeart/2005/8/layout/target3"/>
    <dgm:cxn modelId="{2A8D5C47-6D3F-4697-B049-69C75A011CC8}" type="presOf" srcId="{FFA013E9-5C5D-404D-8688-08171EA7A387}" destId="{E1DA18CB-4B0A-4D0C-9459-15C4B327891F}" srcOrd="0" destOrd="0" presId="urn:microsoft.com/office/officeart/2005/8/layout/target3"/>
    <dgm:cxn modelId="{1768D123-2CBA-4FCD-8F65-74D957572664}" type="presOf" srcId="{A4836DAF-3E6B-4198-A089-B3C0D0384F2B}" destId="{36B74B1E-3C18-4C06-BA03-CB2EB266F8FF}" srcOrd="1" destOrd="0" presId="urn:microsoft.com/office/officeart/2005/8/layout/target3"/>
    <dgm:cxn modelId="{90FC29EF-7B9C-451C-9212-C67EDB026363}" type="presOf" srcId="{ABD4D77B-BA54-4DFB-A762-4C734220F9AA}" destId="{A6703DA5-6D74-4C8B-9C82-31DC93531BC2}" srcOrd="1" destOrd="0" presId="urn:microsoft.com/office/officeart/2005/8/layout/target3"/>
    <dgm:cxn modelId="{412A9F57-FF35-4445-A51A-AE60CE9C33F7}" type="presOf" srcId="{FFA013E9-5C5D-404D-8688-08171EA7A387}" destId="{359A210A-E8C9-4FD6-9BC7-434F4455A6B5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5BDDE7A5-E33C-4556-9C4C-A708D3F3D0C0}" type="presOf" srcId="{A4836DAF-3E6B-4198-A089-B3C0D0384F2B}" destId="{4F0AD45D-7E6A-4C4A-90DF-90E27C4B175D}" srcOrd="0" destOrd="0" presId="urn:microsoft.com/office/officeart/2005/8/layout/target3"/>
    <dgm:cxn modelId="{FC4CF01C-FF2B-4851-844C-75A5DB5972D9}" type="presOf" srcId="{ABD4D77B-BA54-4DFB-A762-4C734220F9AA}" destId="{AAB7E4A6-9D01-402C-9D7A-6D30767F0B58}" srcOrd="0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F27FF280-5636-4E5B-AFC3-3092CB78D3B8}" type="presParOf" srcId="{2D933DCE-BBEA-46A5-98BC-CA41A7DBB761}" destId="{D3A73299-62A4-4767-8E25-C16133A0B902}" srcOrd="0" destOrd="0" presId="urn:microsoft.com/office/officeart/2005/8/layout/target3"/>
    <dgm:cxn modelId="{BD868C96-6966-4DE2-900F-ACA740961D01}" type="presParOf" srcId="{2D933DCE-BBEA-46A5-98BC-CA41A7DBB761}" destId="{EE30B2AF-DDC9-42DB-9092-5595C6257A57}" srcOrd="1" destOrd="0" presId="urn:microsoft.com/office/officeart/2005/8/layout/target3"/>
    <dgm:cxn modelId="{AFE7F95F-8C28-44E1-AF94-25FAEADB57B3}" type="presParOf" srcId="{2D933DCE-BBEA-46A5-98BC-CA41A7DBB761}" destId="{E1DA18CB-4B0A-4D0C-9459-15C4B327891F}" srcOrd="2" destOrd="0" presId="urn:microsoft.com/office/officeart/2005/8/layout/target3"/>
    <dgm:cxn modelId="{88A817C6-14DF-45B6-8FD2-0DD198D22CBA}" type="presParOf" srcId="{2D933DCE-BBEA-46A5-98BC-CA41A7DBB761}" destId="{29996EEB-8589-4AED-9C98-E2204A026234}" srcOrd="3" destOrd="0" presId="urn:microsoft.com/office/officeart/2005/8/layout/target3"/>
    <dgm:cxn modelId="{81B78E10-1935-485E-952E-7EC1C11A41E2}" type="presParOf" srcId="{2D933DCE-BBEA-46A5-98BC-CA41A7DBB761}" destId="{056AE7B2-579D-40D1-A57C-4E33BFED76BE}" srcOrd="4" destOrd="0" presId="urn:microsoft.com/office/officeart/2005/8/layout/target3"/>
    <dgm:cxn modelId="{A009A843-5DBF-4474-A4F5-ABA033F617B6}" type="presParOf" srcId="{2D933DCE-BBEA-46A5-98BC-CA41A7DBB761}" destId="{4F0AD45D-7E6A-4C4A-90DF-90E27C4B175D}" srcOrd="5" destOrd="0" presId="urn:microsoft.com/office/officeart/2005/8/layout/target3"/>
    <dgm:cxn modelId="{3060D897-448F-4106-A865-EE74B65E7B2D}" type="presParOf" srcId="{2D933DCE-BBEA-46A5-98BC-CA41A7DBB761}" destId="{1804A346-BBD3-438B-AE0F-7BEBB1E2AF96}" srcOrd="6" destOrd="0" presId="urn:microsoft.com/office/officeart/2005/8/layout/target3"/>
    <dgm:cxn modelId="{F7F8B78A-6897-4899-A970-F91D0D36E659}" type="presParOf" srcId="{2D933DCE-BBEA-46A5-98BC-CA41A7DBB761}" destId="{60CB9877-708D-4C64-AA73-CFD3F3076BC2}" srcOrd="7" destOrd="0" presId="urn:microsoft.com/office/officeart/2005/8/layout/target3"/>
    <dgm:cxn modelId="{8CAF1F38-F3BA-47FB-97F6-01AF6BD826C6}" type="presParOf" srcId="{2D933DCE-BBEA-46A5-98BC-CA41A7DBB761}" destId="{347D85BD-7382-4413-9298-D06CC996458A}" srcOrd="8" destOrd="0" presId="urn:microsoft.com/office/officeart/2005/8/layout/target3"/>
    <dgm:cxn modelId="{FD19EAF5-388C-4F19-861E-63B76819759E}" type="presParOf" srcId="{2D933DCE-BBEA-46A5-98BC-CA41A7DBB761}" destId="{C4DD5B9C-4D9E-449D-A063-107A759DF3D1}" srcOrd="9" destOrd="0" presId="urn:microsoft.com/office/officeart/2005/8/layout/target3"/>
    <dgm:cxn modelId="{13BFB73B-045E-412C-9403-940AF1202114}" type="presParOf" srcId="{2D933DCE-BBEA-46A5-98BC-CA41A7DBB761}" destId="{CD515E15-5457-47F2-8109-A2A59D66C930}" srcOrd="10" destOrd="0" presId="urn:microsoft.com/office/officeart/2005/8/layout/target3"/>
    <dgm:cxn modelId="{2ACD62F0-5DE7-48E6-A7B9-A737B48F508D}" type="presParOf" srcId="{2D933DCE-BBEA-46A5-98BC-CA41A7DBB761}" destId="{7DDB6D97-C311-42E1-B77C-B194BAE75773}" srcOrd="11" destOrd="0" presId="urn:microsoft.com/office/officeart/2005/8/layout/target3"/>
    <dgm:cxn modelId="{C06762DB-EDBD-4876-A7D6-21D354C3DE4A}" type="presParOf" srcId="{2D933DCE-BBEA-46A5-98BC-CA41A7DBB761}" destId="{DE2B4424-17B1-4404-A13F-04051C43B79D}" srcOrd="12" destOrd="0" presId="urn:microsoft.com/office/officeart/2005/8/layout/target3"/>
    <dgm:cxn modelId="{4DD217F1-4544-4E13-A9FE-20D7C7F23B16}" type="presParOf" srcId="{2D933DCE-BBEA-46A5-98BC-CA41A7DBB761}" destId="{555607BD-8A1D-4EBB-825A-8C74A1FB0FFC}" srcOrd="13" destOrd="0" presId="urn:microsoft.com/office/officeart/2005/8/layout/target3"/>
    <dgm:cxn modelId="{0AA431E6-F69A-4C3A-98F8-11F1247D676D}" type="presParOf" srcId="{2D933DCE-BBEA-46A5-98BC-CA41A7DBB761}" destId="{AAB7E4A6-9D01-402C-9D7A-6D30767F0B58}" srcOrd="14" destOrd="0" presId="urn:microsoft.com/office/officeart/2005/8/layout/target3"/>
    <dgm:cxn modelId="{55A72621-B2CD-444E-A195-BB6941DFC438}" type="presParOf" srcId="{2D933DCE-BBEA-46A5-98BC-CA41A7DBB761}" destId="{359A210A-E8C9-4FD6-9BC7-434F4455A6B5}" srcOrd="15" destOrd="0" presId="urn:microsoft.com/office/officeart/2005/8/layout/target3"/>
    <dgm:cxn modelId="{505FBCDC-C0A3-4C14-A492-41C4C3A50468}" type="presParOf" srcId="{2D933DCE-BBEA-46A5-98BC-CA41A7DBB761}" destId="{36B74B1E-3C18-4C06-BA03-CB2EB266F8FF}" srcOrd="16" destOrd="0" presId="urn:microsoft.com/office/officeart/2005/8/layout/target3"/>
    <dgm:cxn modelId="{8C861E00-7E36-4948-AC81-F2102609E3D6}" type="presParOf" srcId="{2D933DCE-BBEA-46A5-98BC-CA41A7DBB761}" destId="{94413E88-B296-45A5-9057-6B5765B63A8F}" srcOrd="17" destOrd="0" presId="urn:microsoft.com/office/officeart/2005/8/layout/target3"/>
    <dgm:cxn modelId="{9FE35084-56E8-4A7A-AA43-23E7A4F1D9AD}" type="presParOf" srcId="{2D933DCE-BBEA-46A5-98BC-CA41A7DBB761}" destId="{5A434D34-FA65-40B0-A4CE-3A1E2B14A215}" srcOrd="18" destOrd="0" presId="urn:microsoft.com/office/officeart/2005/8/layout/target3"/>
    <dgm:cxn modelId="{EE5685B5-9C16-4556-A0ED-CF3D8FF8B6D0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VY_32_13_ </a:t>
          </a:r>
          <a:r>
            <a:rPr lang="cs-CZ" sz="1200" kern="1200" baseline="0" smtClean="0"/>
            <a:t>09  PRVKY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Přírodopis</a:t>
          </a:r>
          <a:r>
            <a:rPr lang="cs-CZ" sz="1200" kern="1200" dirty="0" smtClean="0"/>
            <a:t> 9. ročník  </a:t>
          </a:r>
          <a:endParaRPr lang="cs-CZ" sz="12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E6E8AC-5077-4BA9-8F81-47F3B7134186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40E9CC-0791-4E42-AC39-AAA04D646D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76596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68C0D-2537-449E-A736-459063233257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0C1E7-26F7-4123-B4C4-C13EFFD289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68C0D-2537-449E-A736-459063233257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0C1E7-26F7-4123-B4C4-C13EFFD289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68C0D-2537-449E-A736-459063233257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0C1E7-26F7-4123-B4C4-C13EFFD289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68C0D-2537-449E-A736-459063233257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0C1E7-26F7-4123-B4C4-C13EFFD289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68C0D-2537-449E-A736-459063233257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0C1E7-26F7-4123-B4C4-C13EFFD289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68C0D-2537-449E-A736-459063233257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0C1E7-26F7-4123-B4C4-C13EFFD289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68C0D-2537-449E-A736-459063233257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0C1E7-26F7-4123-B4C4-C13EFFD289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68C0D-2537-449E-A736-459063233257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0C1E7-26F7-4123-B4C4-C13EFFD289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68C0D-2537-449E-A736-459063233257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290C1E7-26F7-4123-B4C4-C13EFFD289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68C0D-2537-449E-A736-459063233257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0C1E7-26F7-4123-B4C4-C13EFFD289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68C0D-2537-449E-A736-459063233257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0C1E7-26F7-4123-B4C4-C13EFFD289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BE68C0D-2537-449E-A736-459063233257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290C1E7-26F7-4123-B4C4-C13EFFD2898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297098406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89329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Prezentace slouží k učivu: 1. mineralogická třída – PRVKY</a:t>
            </a:r>
          </a:p>
          <a:p>
            <a:r>
              <a:rPr lang="cs-CZ" dirty="0" smtClean="0"/>
              <a:t>Slide 3 – dělení prvků, žáci vyhledají v periodické soustavě prvků příklady prvků </a:t>
            </a:r>
          </a:p>
          <a:p>
            <a:r>
              <a:rPr lang="cs-CZ" dirty="0" smtClean="0"/>
              <a:t>Slide 4 – teorie ke kovu ZLATO</a:t>
            </a:r>
          </a:p>
          <a:p>
            <a:r>
              <a:rPr lang="cs-CZ" dirty="0" smtClean="0"/>
              <a:t>Slide 5 – teorie ke kovu STŘÍBRO – žák ukáže na mapě naleziště stříbra v ČR</a:t>
            </a:r>
          </a:p>
          <a:p>
            <a:r>
              <a:rPr lang="cs-CZ" dirty="0" smtClean="0"/>
              <a:t>Slide 6 – teorie k  prvku SÍRA</a:t>
            </a:r>
          </a:p>
          <a:p>
            <a:r>
              <a:rPr lang="cs-CZ" dirty="0" smtClean="0"/>
              <a:t>Slide 7 – teorie ke GRAFITU</a:t>
            </a:r>
          </a:p>
          <a:p>
            <a:r>
              <a:rPr lang="cs-CZ" dirty="0" smtClean="0"/>
              <a:t>Slide 8 – teorie k DIAMANTU</a:t>
            </a:r>
          </a:p>
          <a:p>
            <a:r>
              <a:rPr lang="cs-CZ" dirty="0" smtClean="0"/>
              <a:t>Slide 9 – opakovací slide – co si žáci pamatují….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b="1" dirty="0" smtClean="0"/>
              <a:t>PRVKY</a:t>
            </a:r>
            <a:endParaRPr lang="cs-CZ" sz="7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22079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u="sng" dirty="0" smtClean="0"/>
              <a:t>Minerály jsou složeny z několika prvků</a:t>
            </a:r>
            <a:r>
              <a:rPr lang="cs-CZ" dirty="0" smtClean="0"/>
              <a:t>:</a:t>
            </a:r>
          </a:p>
          <a:p>
            <a:pPr lvl="1"/>
            <a:r>
              <a:rPr lang="cs-CZ" b="1" dirty="0" smtClean="0"/>
              <a:t>Kovové prvky _______________________</a:t>
            </a:r>
            <a:endParaRPr lang="cs-CZ" dirty="0" smtClean="0"/>
          </a:p>
          <a:p>
            <a:pPr lvl="1"/>
            <a:r>
              <a:rPr lang="cs-CZ" b="1" dirty="0" smtClean="0"/>
              <a:t>Nekovové prvky ____________________</a:t>
            </a:r>
            <a:endParaRPr lang="cs-CZ" dirty="0" smtClean="0"/>
          </a:p>
          <a:p>
            <a:pPr lvl="1"/>
            <a:r>
              <a:rPr lang="cs-CZ" b="1" dirty="0" smtClean="0"/>
              <a:t>Polokovy</a:t>
            </a:r>
            <a:r>
              <a:rPr lang="cs-CZ" dirty="0" smtClean="0"/>
              <a:t> __________________________</a:t>
            </a:r>
          </a:p>
        </p:txBody>
      </p:sp>
      <p:sp>
        <p:nvSpPr>
          <p:cNvPr id="4" name="Obdélník 3"/>
          <p:cNvSpPr/>
          <p:nvPr/>
        </p:nvSpPr>
        <p:spPr>
          <a:xfrm>
            <a:off x="428596" y="5214950"/>
            <a:ext cx="1857388" cy="78581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428992" y="5214950"/>
            <a:ext cx="1857388" cy="78581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786578" y="5214950"/>
            <a:ext cx="1857388" cy="78581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2428860" y="5572140"/>
            <a:ext cx="714380" cy="14287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5643570" y="5572140"/>
            <a:ext cx="714380" cy="14287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00034" y="5357826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HORNINA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71868" y="5357826"/>
            <a:ext cx="1714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MINERÁL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29454" y="5429264"/>
            <a:ext cx="1500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PRVKY</a:t>
            </a:r>
            <a:endParaRPr lang="cs-CZ" sz="24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KOVOVÝ PRVEK – zlato - Au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935480"/>
            <a:ext cx="8786874" cy="2493652"/>
          </a:xfrm>
        </p:spPr>
        <p:txBody>
          <a:bodyPr/>
          <a:lstStyle/>
          <a:p>
            <a:r>
              <a:rPr lang="cs-CZ" dirty="0" smtClean="0"/>
              <a:t>Zářivě žlutá barva</a:t>
            </a:r>
          </a:p>
          <a:p>
            <a:r>
              <a:rPr lang="cs-CZ" dirty="0" smtClean="0"/>
              <a:t>Měkké – pro využití nepraktické</a:t>
            </a:r>
          </a:p>
          <a:p>
            <a:r>
              <a:rPr lang="cs-CZ" b="1" dirty="0" smtClean="0"/>
              <a:t>Těžký a nejdokonaleji kujný </a:t>
            </a:r>
            <a:r>
              <a:rPr lang="cs-CZ" dirty="0" smtClean="0"/>
              <a:t>– elektronické mikroprocesory</a:t>
            </a:r>
          </a:p>
          <a:p>
            <a:r>
              <a:rPr lang="cs-CZ" dirty="0" smtClean="0"/>
              <a:t>Čistota zlata v karátech – ryzí zlato 24 karátů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KOVOVÝ PRVEK – stříbro - </a:t>
            </a:r>
            <a:r>
              <a:rPr lang="cs-CZ" b="1" dirty="0" err="1" smtClean="0"/>
              <a:t>Ag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935480"/>
            <a:ext cx="8929718" cy="2993718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V přírodě velmi vzácný</a:t>
            </a:r>
          </a:p>
          <a:p>
            <a:r>
              <a:rPr lang="cs-CZ" dirty="0" smtClean="0"/>
              <a:t>Bílá barva, dokoná kujnost – klenotnictví, mikroelektronika</a:t>
            </a:r>
          </a:p>
          <a:p>
            <a:r>
              <a:rPr lang="cs-CZ" dirty="0" smtClean="0"/>
              <a:t>Nejlepší vodič tepla a elektřiny, </a:t>
            </a:r>
          </a:p>
          <a:p>
            <a:r>
              <a:rPr lang="cs-CZ" dirty="0" smtClean="0"/>
              <a:t>Stříbrné mince – PRAŽSKÉ GROŠE</a:t>
            </a:r>
          </a:p>
          <a:p>
            <a:r>
              <a:rPr lang="cs-CZ" dirty="0" smtClean="0"/>
              <a:t>České království nejbohatší na těžbu stříbra v Evropě – </a:t>
            </a:r>
            <a:r>
              <a:rPr lang="cs-CZ" b="1" dirty="0" smtClean="0"/>
              <a:t>Jihlava, Kutná Hora, Stříbro, Jáchymov, Příbram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NEKOVOVÝ PRVEK – síra - 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Světle žlutá barva, charakteristický zápach</a:t>
            </a:r>
          </a:p>
          <a:p>
            <a:r>
              <a:rPr lang="cs-CZ" dirty="0" smtClean="0"/>
              <a:t>Velmi snadno hoří – vzniká ze sopečných par kolem kráterů sopek</a:t>
            </a:r>
          </a:p>
          <a:p>
            <a:r>
              <a:rPr lang="cs-CZ" dirty="0" smtClean="0"/>
              <a:t>Základní surovina chemického průmyslu – kyselina sírová, střelný prach, hnojiva, prostředky na ochranu rostlin. </a:t>
            </a:r>
          </a:p>
          <a:p>
            <a:r>
              <a:rPr lang="cs-CZ" dirty="0" smtClean="0"/>
              <a:t>K čemu se střelný prach využíval v minulosti </a:t>
            </a:r>
            <a:r>
              <a:rPr lang="cs-CZ" dirty="0" smtClean="0"/>
              <a:t>                                a </a:t>
            </a:r>
            <a:r>
              <a:rPr lang="cs-CZ" dirty="0" smtClean="0"/>
              <a:t>v současné době?</a:t>
            </a:r>
          </a:p>
          <a:p>
            <a:r>
              <a:rPr lang="cs-CZ" dirty="0" smtClean="0"/>
              <a:t>Kde se ve světě v současné době těží síra?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NEKOVOVÝ PRVEK – TUHA - 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rot="21600000">
            <a:off x="457200" y="1935480"/>
            <a:ext cx="8229600" cy="3565222"/>
          </a:xfrm>
        </p:spPr>
        <p:txBody>
          <a:bodyPr/>
          <a:lstStyle/>
          <a:p>
            <a:r>
              <a:rPr lang="cs-CZ" dirty="0" smtClean="0"/>
              <a:t>Kovový lesk, malá tvrdost</a:t>
            </a:r>
          </a:p>
          <a:p>
            <a:r>
              <a:rPr lang="cs-CZ" dirty="0" smtClean="0"/>
              <a:t>Vede elektrický proud</a:t>
            </a:r>
          </a:p>
          <a:p>
            <a:r>
              <a:rPr lang="cs-CZ" dirty="0" smtClean="0"/>
              <a:t>Zanechává černou stropu na papíře – výroba TUŽEK</a:t>
            </a:r>
          </a:p>
          <a:p>
            <a:r>
              <a:rPr lang="cs-CZ" sz="1600" i="1" dirty="0" smtClean="0"/>
              <a:t>Kde se v ČR vyrábí tužky? Jaká je to firma?</a:t>
            </a:r>
          </a:p>
          <a:p>
            <a:r>
              <a:rPr lang="cs-CZ" sz="1600" i="1" dirty="0" smtClean="0"/>
              <a:t>Jak se označují tužky různé tvrdosti?</a:t>
            </a:r>
          </a:p>
          <a:p>
            <a:endParaRPr lang="cs-CZ" sz="1600" i="1" dirty="0" smtClean="0"/>
          </a:p>
          <a:p>
            <a:r>
              <a:rPr lang="cs-CZ" sz="2800" dirty="0" smtClean="0"/>
              <a:t>Výroba žáruvzdorných nádob a materiálů</a:t>
            </a:r>
          </a:p>
          <a:p>
            <a:endParaRPr lang="cs-CZ" sz="1600" i="1" dirty="0" smtClean="0"/>
          </a:p>
          <a:p>
            <a:endParaRPr lang="cs-CZ" sz="2800" i="1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NEKOVOVÝ PRVEK -  diamant - 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Stejné chemické složení jako grafit – JEN </a:t>
            </a:r>
            <a:r>
              <a:rPr lang="cs-CZ" dirty="0" smtClean="0"/>
              <a:t> </a:t>
            </a:r>
            <a:r>
              <a:rPr lang="cs-CZ" dirty="0" smtClean="0"/>
              <a:t>odlišná stavba krystalové mřížky – krychlová soustava – nejtvrdší minerál v přírodě</a:t>
            </a:r>
          </a:p>
          <a:p>
            <a:r>
              <a:rPr lang="cs-CZ" dirty="0" smtClean="0"/>
              <a:t>Křehký</a:t>
            </a:r>
          </a:p>
          <a:p>
            <a:r>
              <a:rPr lang="cs-CZ" dirty="0" smtClean="0"/>
              <a:t>Vzniká v nejhlubších částech horninách za obrovského tlaku a tepla. </a:t>
            </a:r>
          </a:p>
          <a:p>
            <a:r>
              <a:rPr lang="cs-CZ" dirty="0" smtClean="0"/>
              <a:t>Nejčastěji čirý</a:t>
            </a:r>
          </a:p>
          <a:p>
            <a:r>
              <a:rPr lang="cs-CZ" dirty="0" smtClean="0"/>
              <a:t>Vybroušený diamant – BRILIANT</a:t>
            </a:r>
          </a:p>
          <a:p>
            <a:pPr>
              <a:buNone/>
            </a:pPr>
            <a:r>
              <a:rPr lang="cs-CZ" sz="1600" i="1" dirty="0" smtClean="0"/>
              <a:t>Kde ve světě se diamanty těží?</a:t>
            </a:r>
            <a:endParaRPr lang="cs-CZ" sz="1600" i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 jaký prvek se jedná….?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Světle žlutá barva, charakteristický zápach __________</a:t>
            </a:r>
          </a:p>
          <a:p>
            <a:r>
              <a:rPr lang="cs-CZ" dirty="0" smtClean="0"/>
              <a:t>Bílá barva, dokonalá kujnost, nejlepší vodič tepla a elektřiny _______________</a:t>
            </a:r>
          </a:p>
          <a:p>
            <a:r>
              <a:rPr lang="cs-CZ" dirty="0" smtClean="0"/>
              <a:t>Velmi měkký, ale těžký, v podobě plíšků a valounů lze nalézt v řece ______________</a:t>
            </a:r>
          </a:p>
          <a:p>
            <a:r>
              <a:rPr lang="cs-CZ" dirty="0" smtClean="0"/>
              <a:t>Černý a měkký minerál, černá stopa na papíře ,matně kovový lesk  __________</a:t>
            </a:r>
          </a:p>
          <a:p>
            <a:r>
              <a:rPr lang="cs-CZ" dirty="0" smtClean="0"/>
              <a:t>Nejtvrdší minerál v přírodě _____________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Matyášek</a:t>
            </a:r>
            <a:r>
              <a:rPr lang="cs-CZ" dirty="0" smtClean="0"/>
              <a:t> J., Hrubý Z., PŘÍRODOPIS – GEOLOGIE A EKOLOGIE, 2010, NOVÁ ŠKOLA, 132 s.</a:t>
            </a:r>
          </a:p>
          <a:p>
            <a:r>
              <a:rPr lang="cs-CZ" dirty="0" smtClean="0"/>
              <a:t>Švecová M., Matějka D., PŘÍRODOPIS 9 učebnice pro základní školy a víceletá gymnázia, 2007, FRAUS, 128 s.</a:t>
            </a:r>
            <a:endParaRPr lang="cs-CZ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122</TotalTime>
  <Words>503</Words>
  <Application>Microsoft Office PowerPoint</Application>
  <PresentationFormat>Předvádění na obrazovce (4:3)</PresentationFormat>
  <Paragraphs>66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Snímek 1</vt:lpstr>
      <vt:lpstr>Anotace</vt:lpstr>
      <vt:lpstr>PRVKY</vt:lpstr>
      <vt:lpstr>KOVOVÝ PRVEK – zlato - Au</vt:lpstr>
      <vt:lpstr>KOVOVÝ PRVEK – stříbro - Ag</vt:lpstr>
      <vt:lpstr>NEKOVOVÝ PRVEK – síra - S</vt:lpstr>
      <vt:lpstr>NEKOVOVÝ PRVEK – TUHA - C</vt:lpstr>
      <vt:lpstr>NEKOVOVÝ PRVEK -  diamant - C</vt:lpstr>
      <vt:lpstr>O jaký prvek se jedná….?</vt:lpstr>
      <vt:lpstr>Zdroj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Ladka</dc:creator>
  <cp:lastModifiedBy>Dum</cp:lastModifiedBy>
  <cp:revision>16</cp:revision>
  <dcterms:created xsi:type="dcterms:W3CDTF">2012-07-26T12:05:49Z</dcterms:created>
  <dcterms:modified xsi:type="dcterms:W3CDTF">2012-12-18T14:56:38Z</dcterms:modified>
</cp:coreProperties>
</file>