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07863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47855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95655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167973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92185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383611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86635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29765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80779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12167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40394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A244F5-E473-4B78-B37B-0EAFD929D94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2376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Krev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060848"/>
            <a:ext cx="8291264" cy="4065315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dirty="0" smtClean="0">
                <a:latin typeface="Comic Sans MS" pitchFamily="66" charset="0"/>
              </a:rPr>
              <a:t>Cévní soustava</a:t>
            </a:r>
          </a:p>
          <a:p>
            <a:endParaRPr lang="cs-CZ" dirty="0">
              <a:latin typeface="Comic Sans MS" pitchFamily="66" charset="0"/>
            </a:endParaRPr>
          </a:p>
          <a:p>
            <a:pPr marL="0" indent="0" algn="ctr">
              <a:buNone/>
            </a:pPr>
            <a:r>
              <a:rPr lang="cs-CZ" dirty="0" smtClean="0">
                <a:latin typeface="Comic Sans MS" pitchFamily="66" charset="0"/>
              </a:rPr>
              <a:t>Autor: Mgr. Iva Hirschová</a:t>
            </a:r>
            <a:endParaRPr lang="cs-CZ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endParaRPr lang="cs-CZ" dirty="0" smtClean="0">
              <a:latin typeface="Comic Sans MS" pitchFamily="66" charset="0"/>
            </a:endParaRPr>
          </a:p>
          <a:p>
            <a:pPr marL="0" indent="0" algn="ctr">
              <a:buNone/>
            </a:pPr>
            <a:r>
              <a:rPr lang="cs-CZ" dirty="0" smtClean="0">
                <a:latin typeface="Comic Sans MS" pitchFamily="66" charset="0"/>
              </a:rPr>
              <a:t>VY_32_INOVACE_03_Cévy</a:t>
            </a:r>
            <a:endParaRPr lang="cs-CZ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endParaRPr lang="cs-CZ" dirty="0">
              <a:latin typeface="Comic Sans MS" pitchFamily="66" charset="0"/>
            </a:endParaRPr>
          </a:p>
          <a:p>
            <a:endParaRPr lang="cs-CZ" dirty="0">
              <a:latin typeface="Comic Sans MS" pitchFamily="66" charset="0"/>
            </a:endParaRPr>
          </a:p>
          <a:p>
            <a:pPr marL="0" indent="0" algn="ctr">
              <a:buNone/>
            </a:pPr>
            <a:r>
              <a:rPr lang="cs-CZ" sz="1400" dirty="0" smtClean="0">
                <a:latin typeface="Comic Sans MS" pitchFamily="66" charset="0"/>
              </a:rPr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>
                <a:latin typeface="Comic Sans MS" pitchFamily="66" charset="0"/>
              </a:rPr>
              <a:t>OP VK oblast podpory 1.4 s názvem Zlepšení podmínek pro vzdělávání na základních školách.</a:t>
            </a:r>
            <a:endParaRPr lang="cs-CZ" sz="1400" dirty="0">
              <a:latin typeface="Comic Sans MS" pitchFamily="66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476672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b="1" dirty="0"/>
          </a:p>
          <a:p>
            <a:r>
              <a:rPr lang="cs-CZ" b="1" dirty="0" smtClean="0"/>
              <a:t>Céva</a:t>
            </a:r>
            <a:r>
              <a:rPr lang="cs-CZ" dirty="0" smtClean="0"/>
              <a:t> </a:t>
            </a:r>
            <a:r>
              <a:rPr lang="cs-CZ" dirty="0"/>
              <a:t>je trubicovitý útvar, který u živočichů rozvádí po těle tělní </a:t>
            </a:r>
            <a:r>
              <a:rPr lang="cs-CZ" dirty="0" smtClean="0"/>
              <a:t>tekutiny.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 smtClean="0"/>
              <a:t>Céva</a:t>
            </a:r>
            <a:r>
              <a:rPr lang="cs-CZ" dirty="0" smtClean="0"/>
              <a:t> </a:t>
            </a:r>
            <a:r>
              <a:rPr lang="cs-CZ" dirty="0"/>
              <a:t>je trubicovitý útvar, který u živočichů rozvádí po těle tělní tekutiny (krev, mízu</a:t>
            </a:r>
            <a:r>
              <a:rPr lang="cs-CZ" dirty="0" smtClean="0"/>
              <a:t>).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71623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  Tepny               žíly                 vlásečnice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556792"/>
            <a:ext cx="2655231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82118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80728"/>
            <a:ext cx="8229600" cy="4525963"/>
          </a:xfrm>
        </p:spPr>
        <p:txBody>
          <a:bodyPr/>
          <a:lstStyle/>
          <a:p>
            <a:r>
              <a:rPr lang="cs-CZ" b="1" dirty="0"/>
              <a:t>Krevní cévy</a:t>
            </a:r>
          </a:p>
          <a:p>
            <a:r>
              <a:rPr lang="cs-CZ" dirty="0"/>
              <a:t>Krevní cévy rozvádějí po těle živočichů </a:t>
            </a:r>
            <a:r>
              <a:rPr lang="cs-CZ" dirty="0">
                <a:hlinkClick r:id="rId2" action="ppaction://hlinkfile" tooltip="Krev"/>
              </a:rPr>
              <a:t>krev</a:t>
            </a:r>
            <a:r>
              <a:rPr lang="cs-CZ" dirty="0"/>
              <a:t>. Dělí se na</a:t>
            </a:r>
            <a:r>
              <a:rPr lang="cs-CZ" dirty="0" smtClean="0"/>
              <a:t>:</a:t>
            </a:r>
          </a:p>
          <a:p>
            <a:endParaRPr lang="cs-CZ" dirty="0"/>
          </a:p>
          <a:p>
            <a:r>
              <a:rPr lang="cs-CZ" b="1" dirty="0"/>
              <a:t>tepny</a:t>
            </a:r>
            <a:r>
              <a:rPr lang="cs-CZ" dirty="0"/>
              <a:t> </a:t>
            </a:r>
          </a:p>
          <a:p>
            <a:r>
              <a:rPr lang="cs-CZ" b="1" dirty="0" smtClean="0"/>
              <a:t>vlásečnice</a:t>
            </a:r>
            <a:endParaRPr lang="cs-CZ" dirty="0"/>
          </a:p>
          <a:p>
            <a:r>
              <a:rPr lang="cs-CZ" b="1" dirty="0"/>
              <a:t>žíly</a:t>
            </a:r>
            <a:r>
              <a:rPr lang="cs-CZ" dirty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95194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44530" y="692696"/>
            <a:ext cx="8208912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/>
              <a:t>Tepny</a:t>
            </a:r>
          </a:p>
          <a:p>
            <a:r>
              <a:rPr lang="cs-CZ" sz="3200" dirty="0" smtClean="0"/>
              <a:t>  </a:t>
            </a:r>
            <a:r>
              <a:rPr lang="cs-CZ" sz="3200" dirty="0"/>
              <a:t>jsou cévy, které vedou krev směrem od </a:t>
            </a:r>
            <a:r>
              <a:rPr lang="cs-CZ" sz="3200" dirty="0" smtClean="0"/>
              <a:t>srdce.</a:t>
            </a:r>
          </a:p>
          <a:p>
            <a:r>
              <a:rPr lang="cs-CZ" sz="3200" dirty="0" smtClean="0"/>
              <a:t>Stěna tepen je pružná- elastická.</a:t>
            </a:r>
          </a:p>
          <a:p>
            <a:r>
              <a:rPr lang="cs-CZ" sz="3200" dirty="0" smtClean="0"/>
              <a:t>Proto z </a:t>
            </a:r>
            <a:r>
              <a:rPr lang="cs-CZ" sz="3200" dirty="0" smtClean="0"/>
              <a:t>tepen - při poranění - </a:t>
            </a:r>
            <a:r>
              <a:rPr lang="cs-CZ" sz="3200" dirty="0" smtClean="0"/>
              <a:t>krev stříká!</a:t>
            </a:r>
          </a:p>
          <a:p>
            <a:r>
              <a:rPr lang="cs-CZ" sz="3200" b="1" dirty="0"/>
              <a:t>Žíly</a:t>
            </a:r>
          </a:p>
          <a:p>
            <a:r>
              <a:rPr lang="cs-CZ" sz="3200" dirty="0" smtClean="0"/>
              <a:t> </a:t>
            </a:r>
            <a:r>
              <a:rPr lang="cs-CZ" sz="3200" dirty="0"/>
              <a:t>jsou cévy, které vedou krev směrem k </a:t>
            </a:r>
            <a:r>
              <a:rPr lang="cs-CZ" sz="3200" dirty="0" smtClean="0"/>
              <a:t>srdci. </a:t>
            </a:r>
            <a:endParaRPr lang="cs-CZ" sz="3200" dirty="0"/>
          </a:p>
          <a:p>
            <a:r>
              <a:rPr lang="cs-CZ" sz="3200" dirty="0" smtClean="0"/>
              <a:t>Stěna žil není pružná.</a:t>
            </a:r>
          </a:p>
          <a:p>
            <a:r>
              <a:rPr lang="cs-CZ" sz="3200" dirty="0" smtClean="0"/>
              <a:t>Proto ze žil </a:t>
            </a:r>
            <a:r>
              <a:rPr lang="cs-CZ" sz="3200" dirty="0" smtClean="0"/>
              <a:t>krev - </a:t>
            </a:r>
            <a:r>
              <a:rPr lang="cs-CZ" sz="3200" dirty="0" smtClean="0"/>
              <a:t>při </a:t>
            </a:r>
            <a:r>
              <a:rPr lang="cs-CZ" sz="3200" dirty="0" smtClean="0"/>
              <a:t>poraněn í- </a:t>
            </a:r>
            <a:r>
              <a:rPr lang="cs-CZ" sz="3200" dirty="0" smtClean="0"/>
              <a:t>vytéká!</a:t>
            </a:r>
          </a:p>
          <a:p>
            <a:r>
              <a:rPr lang="cs-CZ" sz="3200" b="1" dirty="0"/>
              <a:t>Vlásečnice</a:t>
            </a:r>
          </a:p>
          <a:p>
            <a:r>
              <a:rPr lang="cs-CZ" sz="3200" dirty="0" smtClean="0"/>
              <a:t> </a:t>
            </a:r>
            <a:r>
              <a:rPr lang="cs-CZ" sz="3200" dirty="0"/>
              <a:t>jsou tenkostěnné a jemné cévy, které propojují </a:t>
            </a:r>
            <a:r>
              <a:rPr lang="cs-CZ" sz="3200" dirty="0" smtClean="0"/>
              <a:t>tepny </a:t>
            </a:r>
            <a:r>
              <a:rPr lang="cs-CZ" sz="3200" dirty="0"/>
              <a:t>a </a:t>
            </a:r>
            <a:r>
              <a:rPr lang="cs-CZ" sz="3200" dirty="0" smtClean="0"/>
              <a:t>žíly .</a:t>
            </a:r>
            <a:endParaRPr lang="cs-CZ" sz="3200" dirty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652087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100 tisíc kilometrů cév</a:t>
            </a:r>
            <a:br>
              <a:rPr lang="cs-CZ" dirty="0"/>
            </a:br>
            <a:r>
              <a:rPr lang="cs-CZ" dirty="0"/>
              <a:t>Tolik tepen i nepatrných cév má v sobě každý člověk. Kdyby se narovnaly za sebe, dala by se jimi obmotat zeměkoule podél rovníku celkem dvaapůlkrát.</a:t>
            </a:r>
            <a:br>
              <a:rPr lang="cs-CZ" dirty="0"/>
            </a:br>
            <a:r>
              <a:rPr lang="cs-CZ" dirty="0"/>
              <a:t>Zajímavost: Stejnou vzdálenost procestuje krev na cestě lidským tělem. Ovšem každý </a:t>
            </a:r>
            <a:r>
              <a:rPr lang="cs-CZ" dirty="0" smtClean="0"/>
              <a:t>den!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74473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http://</a:t>
            </a:r>
            <a:r>
              <a:rPr lang="cs-CZ" dirty="0" smtClean="0"/>
              <a:t>maxblog.huu.cz/menu/zajimavosti-o-lidskem-tele/prumerny-clovek/srdce-a-cevy</a:t>
            </a:r>
          </a:p>
          <a:p>
            <a:r>
              <a:rPr lang="cs-CZ" dirty="0" err="1"/>
              <a:t>Soubor:Grafik</a:t>
            </a:r>
            <a:r>
              <a:rPr lang="cs-CZ" dirty="0"/>
              <a:t> blutkreislauf.jpg.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 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22.9.2005, last </a:t>
            </a:r>
            <a:r>
              <a:rPr lang="cs-CZ" dirty="0" err="1"/>
              <a:t>modified</a:t>
            </a:r>
            <a:r>
              <a:rPr lang="cs-CZ" dirty="0"/>
              <a:t> on 22.9.2005 [cit. 2011-11-18]. Dostupné z WWW: &lt;http://cs.wikipedia.org/wiki/</a:t>
            </a:r>
            <a:r>
              <a:rPr lang="cs-CZ" dirty="0" err="1"/>
              <a:t>Soubor:Grafik_blutkreislauf.jpg</a:t>
            </a:r>
            <a:r>
              <a:rPr lang="cs-CZ" dirty="0"/>
              <a:t>&gt;.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93798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85000" lnSpcReduction="10000"/>
          </a:bodyPr>
          <a:lstStyle/>
          <a:p>
            <a:r>
              <a:rPr lang="cs-CZ" dirty="0">
                <a:latin typeface="Comic Sans MS" pitchFamily="66" charset="0"/>
              </a:rPr>
              <a:t>Vytvořeno jako DUM do předmětu </a:t>
            </a:r>
            <a:r>
              <a:rPr lang="cs-CZ" dirty="0" smtClean="0">
                <a:latin typeface="Comic Sans MS" pitchFamily="66" charset="0"/>
              </a:rPr>
              <a:t>přírodopis </a:t>
            </a:r>
            <a:r>
              <a:rPr lang="cs-CZ" dirty="0">
                <a:latin typeface="Comic Sans MS" pitchFamily="66" charset="0"/>
              </a:rPr>
              <a:t>na ZŠ a MŠ 17.listopadu 1325, Mladá Boleslav pro </a:t>
            </a:r>
            <a:r>
              <a:rPr lang="cs-CZ" dirty="0" smtClean="0">
                <a:latin typeface="Comic Sans MS" pitchFamily="66" charset="0"/>
              </a:rPr>
              <a:t>8.ročník </a:t>
            </a:r>
            <a:r>
              <a:rPr lang="cs-CZ" dirty="0">
                <a:latin typeface="Comic Sans MS" pitchFamily="66" charset="0"/>
              </a:rPr>
              <a:t>základní školy.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>
                <a:latin typeface="Comic Sans MS" pitchFamily="66" charset="0"/>
              </a:rPr>
              <a:t>Materiál slouží k doplnění učiva </a:t>
            </a:r>
            <a:r>
              <a:rPr lang="cs-CZ" dirty="0" smtClean="0">
                <a:latin typeface="Comic Sans MS" pitchFamily="66" charset="0"/>
              </a:rPr>
              <a:t>o lidském těle.</a:t>
            </a:r>
            <a:endParaRPr lang="cs-CZ" dirty="0">
              <a:latin typeface="Comic Sans MS" pitchFamily="66" charset="0"/>
            </a:endParaRP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>
                <a:latin typeface="Comic Sans MS" pitchFamily="66" charset="0"/>
              </a:rPr>
              <a:t>Materiál </a:t>
            </a:r>
            <a:r>
              <a:rPr lang="cs-CZ" dirty="0" smtClean="0">
                <a:latin typeface="Comic Sans MS" pitchFamily="66" charset="0"/>
              </a:rPr>
              <a:t>je vhodné </a:t>
            </a:r>
            <a:r>
              <a:rPr lang="cs-CZ" dirty="0">
                <a:latin typeface="Comic Sans MS" pitchFamily="66" charset="0"/>
              </a:rPr>
              <a:t>prezentovat pomocí  interaktivní tabule.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>
                <a:latin typeface="Comic Sans MS" pitchFamily="66" charset="0"/>
              </a:rPr>
              <a:t>Materiál byl vytvořen a pilotován v I. pololetí školního roku 2011/2012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266908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380</TotalTime>
  <Words>254</Words>
  <Application>Microsoft Office PowerPoint</Application>
  <PresentationFormat>Předvádění na obrazovce (4:3)</PresentationFormat>
  <Paragraphs>43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     </vt:lpstr>
      <vt:lpstr>Snímek 2</vt:lpstr>
      <vt:lpstr>  Tepny               žíly                 vlásečnice</vt:lpstr>
      <vt:lpstr>Snímek 4</vt:lpstr>
      <vt:lpstr>Snímek 5</vt:lpstr>
      <vt:lpstr>Snímek 6</vt:lpstr>
      <vt:lpstr>odkazy</vt:lpstr>
      <vt:lpstr>Snímek 8</vt:lpstr>
    </vt:vector>
  </TitlesOfParts>
  <Company>ZS Mladá Boleslav, 17. listopadu 1325, nezisková 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Zdeněk Hanuš</dc:creator>
  <cp:lastModifiedBy>Dum</cp:lastModifiedBy>
  <cp:revision>15</cp:revision>
  <dcterms:created xsi:type="dcterms:W3CDTF">2011-11-03T08:32:54Z</dcterms:created>
  <dcterms:modified xsi:type="dcterms:W3CDTF">2012-12-18T14:58:43Z</dcterms:modified>
</cp:coreProperties>
</file>