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65" r:id="rId4"/>
    <p:sldId id="272" r:id="rId5"/>
    <p:sldId id="266" r:id="rId6"/>
    <p:sldId id="273" r:id="rId7"/>
    <p:sldId id="263" r:id="rId8"/>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Střední styl 2 – zvýraznění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Bez stylu, mřížka tabulky">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1" d="100"/>
          <a:sy n="91" d="100"/>
        </p:scale>
        <p:origin x="-402"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0080B7D5-8AB3-4E2B-8F6E-19D0CDD954B3}" type="datetimeFigureOut">
              <a:rPr lang="cs-CZ" smtClean="0"/>
              <a:pPr/>
              <a:t>18.12.2012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39164282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0080B7D5-8AB3-4E2B-8F6E-19D0CDD954B3}" type="datetimeFigureOut">
              <a:rPr lang="cs-CZ" smtClean="0"/>
              <a:pPr/>
              <a:t>18.12.2012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11462715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0080B7D5-8AB3-4E2B-8F6E-19D0CDD954B3}" type="datetimeFigureOut">
              <a:rPr lang="cs-CZ" smtClean="0"/>
              <a:pPr/>
              <a:t>18.12.2012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321144936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0080B7D5-8AB3-4E2B-8F6E-19D0CDD954B3}" type="datetimeFigureOut">
              <a:rPr lang="cs-CZ" smtClean="0"/>
              <a:pPr/>
              <a:t>18.12.2012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31665125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0080B7D5-8AB3-4E2B-8F6E-19D0CDD954B3}" type="datetimeFigureOut">
              <a:rPr lang="cs-CZ" smtClean="0"/>
              <a:pPr/>
              <a:t>18.12.2012</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36516727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0080B7D5-8AB3-4E2B-8F6E-19D0CDD954B3}" type="datetimeFigureOut">
              <a:rPr lang="cs-CZ" smtClean="0"/>
              <a:pPr/>
              <a:t>18.12.2012</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907369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0080B7D5-8AB3-4E2B-8F6E-19D0CDD954B3}" type="datetimeFigureOut">
              <a:rPr lang="cs-CZ" smtClean="0"/>
              <a:pPr/>
              <a:t>18.12.2012</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402041204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0080B7D5-8AB3-4E2B-8F6E-19D0CDD954B3}" type="datetimeFigureOut">
              <a:rPr lang="cs-CZ" smtClean="0"/>
              <a:pPr/>
              <a:t>18.12.2012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6062334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0080B7D5-8AB3-4E2B-8F6E-19D0CDD954B3}" type="datetimeFigureOut">
              <a:rPr lang="cs-CZ" smtClean="0"/>
              <a:pPr/>
              <a:t>18.12.2012</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42820874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0080B7D5-8AB3-4E2B-8F6E-19D0CDD954B3}" type="datetimeFigureOut">
              <a:rPr lang="cs-CZ" smtClean="0"/>
              <a:pPr/>
              <a:t>18.12.2012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20907382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0080B7D5-8AB3-4E2B-8F6E-19D0CDD954B3}" type="datetimeFigureOut">
              <a:rPr lang="cs-CZ" smtClean="0"/>
              <a:pPr/>
              <a:t>18.12.2012</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5244FD92-0FE5-4C8A-BCD2-88CA5A5D424A}" type="slidenum">
              <a:rPr lang="cs-CZ" smtClean="0"/>
              <a:pPr/>
              <a:t>‹#›</a:t>
            </a:fld>
            <a:endParaRPr lang="cs-CZ"/>
          </a:p>
        </p:txBody>
      </p:sp>
    </p:spTree>
    <p:extLst>
      <p:ext uri="{BB962C8B-B14F-4D97-AF65-F5344CB8AC3E}">
        <p14:creationId xmlns:p14="http://schemas.microsoft.com/office/powerpoint/2010/main" val="12572297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080B7D5-8AB3-4E2B-8F6E-19D0CDD954B3}" type="datetimeFigureOut">
              <a:rPr lang="cs-CZ" smtClean="0"/>
              <a:pPr/>
              <a:t>18.12.2012</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244FD92-0FE5-4C8A-BCD2-88CA5A5D424A}" type="slidenum">
              <a:rPr lang="cs-CZ" smtClean="0"/>
              <a:pPr/>
              <a:t>‹#›</a:t>
            </a:fld>
            <a:endParaRPr lang="cs-CZ"/>
          </a:p>
        </p:txBody>
      </p:sp>
    </p:spTree>
    <p:extLst>
      <p:ext uri="{BB962C8B-B14F-4D97-AF65-F5344CB8AC3E}">
        <p14:creationId xmlns:p14="http://schemas.microsoft.com/office/powerpoint/2010/main" val="3974881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www.office.microsoft.com/" TargetMode="External"/><Relationship Id="rId2" Type="http://schemas.openxmlformats.org/officeDocument/2006/relationships/image" Target="../media/image2.gi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a:xfrm flipV="1">
            <a:off x="-612576" y="7677472"/>
            <a:ext cx="9937104" cy="504056"/>
          </a:xfrm>
        </p:spPr>
        <p:txBody>
          <a:bodyPr>
            <a:normAutofit fontScale="90000"/>
          </a:bodyPr>
          <a:lstStyle/>
          <a:p>
            <a:pPr algn="l"/>
            <a:endParaRPr lang="cs-CZ" sz="3600" dirty="0"/>
          </a:p>
        </p:txBody>
      </p:sp>
      <p:sp>
        <p:nvSpPr>
          <p:cNvPr id="3" name="Podnadpis 2"/>
          <p:cNvSpPr>
            <a:spLocks noGrp="1"/>
          </p:cNvSpPr>
          <p:nvPr>
            <p:ph type="subTitle" idx="1"/>
          </p:nvPr>
        </p:nvSpPr>
        <p:spPr>
          <a:xfrm flipV="1">
            <a:off x="3059832" y="7173416"/>
            <a:ext cx="5680720" cy="504056"/>
          </a:xfrm>
        </p:spPr>
        <p:txBody>
          <a:bodyPr>
            <a:normAutofit fontScale="92500" lnSpcReduction="10000"/>
          </a:bodyPr>
          <a:lstStyle/>
          <a:p>
            <a:endParaRPr lang="cs-CZ"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00166" y="500042"/>
            <a:ext cx="6081713" cy="14859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graphicFrame>
        <p:nvGraphicFramePr>
          <p:cNvPr id="5" name="Tabulka 4"/>
          <p:cNvGraphicFramePr>
            <a:graphicFrameLocks noGrp="1"/>
          </p:cNvGraphicFramePr>
          <p:nvPr>
            <p:extLst>
              <p:ext uri="{D42A27DB-BD31-4B8C-83A1-F6EECF244321}">
                <p14:modId xmlns:p14="http://schemas.microsoft.com/office/powerpoint/2010/main" val="1888776500"/>
              </p:ext>
            </p:extLst>
          </p:nvPr>
        </p:nvGraphicFramePr>
        <p:xfrm>
          <a:off x="928662" y="2357430"/>
          <a:ext cx="7128792" cy="3517236"/>
        </p:xfrm>
        <a:graphic>
          <a:graphicData uri="http://schemas.openxmlformats.org/drawingml/2006/table">
            <a:tbl>
              <a:tblPr firstRow="1" bandRow="1">
                <a:tableStyleId>{5940675A-B579-460E-94D1-54222C63F5DA}</a:tableStyleId>
              </a:tblPr>
              <a:tblGrid>
                <a:gridCol w="7128792"/>
              </a:tblGrid>
              <a:tr h="524178">
                <a:tc>
                  <a:txBody>
                    <a:bodyPr/>
                    <a:lstStyle/>
                    <a:p>
                      <a:pPr algn="l"/>
                      <a:r>
                        <a:rPr lang="cs-CZ" sz="2400" b="1" dirty="0" smtClean="0"/>
                        <a:t>Název</a:t>
                      </a:r>
                      <a:r>
                        <a:rPr lang="cs-CZ" sz="2400" b="1" baseline="0" dirty="0" smtClean="0"/>
                        <a:t> školy: </a:t>
                      </a:r>
                      <a:r>
                        <a:rPr lang="cs-CZ" sz="2400" baseline="0" dirty="0" smtClean="0"/>
                        <a:t>Základní škola a Mateřská škola při dětské           léčebně, Janské Lázně, Horní promenáda 268</a:t>
                      </a:r>
                    </a:p>
                  </a:txBody>
                  <a:tcPr/>
                </a:tc>
              </a:tr>
              <a:tr h="524178">
                <a:tc>
                  <a:txBody>
                    <a:bodyPr/>
                    <a:lstStyle/>
                    <a:p>
                      <a:r>
                        <a:rPr lang="cs-CZ" sz="2400" b="1" dirty="0" smtClean="0"/>
                        <a:t>Autor: </a:t>
                      </a:r>
                      <a:r>
                        <a:rPr lang="cs-CZ" sz="2400" dirty="0" smtClean="0"/>
                        <a:t>Mgr. Lucie Pospíšilová</a:t>
                      </a:r>
                      <a:endParaRPr lang="cs-CZ" sz="2400" baseline="0" dirty="0" smtClean="0"/>
                    </a:p>
                    <a:p>
                      <a:r>
                        <a:rPr lang="cs-CZ" sz="2400" b="1" baseline="0" dirty="0" smtClean="0"/>
                        <a:t>Datum: </a:t>
                      </a:r>
                      <a:r>
                        <a:rPr lang="cs-CZ" sz="2400" b="0" baseline="0" dirty="0" smtClean="0"/>
                        <a:t>10.10.2012</a:t>
                      </a:r>
                    </a:p>
                  </a:txBody>
                  <a:tcPr/>
                </a:tc>
              </a:tr>
              <a:tr h="524178">
                <a:tc>
                  <a:txBody>
                    <a:bodyPr/>
                    <a:lstStyle/>
                    <a:p>
                      <a:r>
                        <a:rPr lang="cs-CZ" sz="2400" b="1" dirty="0" smtClean="0"/>
                        <a:t>Název</a:t>
                      </a:r>
                      <a:r>
                        <a:rPr lang="cs-CZ" sz="2400" b="1" smtClean="0"/>
                        <a:t>: </a:t>
                      </a:r>
                      <a:r>
                        <a:rPr lang="cs-CZ" sz="2400" smtClean="0"/>
                        <a:t>VY_32_INOVACE_08_Anglický </a:t>
                      </a:r>
                      <a:r>
                        <a:rPr lang="cs-CZ" sz="2400" dirty="0" smtClean="0"/>
                        <a:t>jazyk</a:t>
                      </a:r>
                      <a:endParaRPr lang="cs-CZ" sz="2400" dirty="0"/>
                    </a:p>
                  </a:txBody>
                  <a:tcPr/>
                </a:tc>
              </a:tr>
              <a:tr h="524178">
                <a:tc>
                  <a:txBody>
                    <a:bodyPr/>
                    <a:lstStyle/>
                    <a:p>
                      <a:r>
                        <a:rPr lang="cs-CZ" sz="2400" b="1" dirty="0" smtClean="0"/>
                        <a:t>Téma: </a:t>
                      </a:r>
                      <a:r>
                        <a:rPr lang="cs-CZ" sz="2400" b="0" dirty="0" smtClean="0"/>
                        <a:t>Use </a:t>
                      </a:r>
                      <a:r>
                        <a:rPr lang="cs-CZ" sz="2400" b="0" dirty="0" err="1" smtClean="0"/>
                        <a:t>of</a:t>
                      </a:r>
                      <a:r>
                        <a:rPr lang="cs-CZ" sz="2400" b="0" dirty="0" smtClean="0"/>
                        <a:t> </a:t>
                      </a:r>
                      <a:r>
                        <a:rPr lang="cs-CZ" sz="2400" b="0" dirty="0" err="1" smtClean="0"/>
                        <a:t>English</a:t>
                      </a:r>
                      <a:r>
                        <a:rPr lang="cs-CZ" sz="2400" b="0" smtClean="0"/>
                        <a:t>- </a:t>
                      </a:r>
                      <a:r>
                        <a:rPr lang="cs-CZ" sz="2400" smtClean="0"/>
                        <a:t>Question</a:t>
                      </a:r>
                      <a:r>
                        <a:rPr lang="cs-CZ" sz="2400" dirty="0" smtClean="0"/>
                        <a:t> </a:t>
                      </a:r>
                      <a:r>
                        <a:rPr lang="cs-CZ" sz="2400" dirty="0" err="1" smtClean="0"/>
                        <a:t>words</a:t>
                      </a:r>
                      <a:endParaRPr lang="cs-CZ" sz="2400" baseline="0" dirty="0" smtClean="0"/>
                    </a:p>
                    <a:p>
                      <a:r>
                        <a:rPr lang="cs-CZ" sz="2400" b="1" baseline="0" dirty="0" smtClean="0"/>
                        <a:t>Ročník: </a:t>
                      </a:r>
                      <a:r>
                        <a:rPr lang="cs-CZ" sz="2400" baseline="0" dirty="0" smtClean="0"/>
                        <a:t>6.-7.</a:t>
                      </a:r>
                      <a:endParaRPr lang="cs-CZ" sz="2400" dirty="0" smtClean="0"/>
                    </a:p>
                  </a:txBody>
                  <a:tcPr/>
                </a:tc>
              </a:tr>
              <a:tr h="524178">
                <a:tc>
                  <a:txBody>
                    <a:bodyPr/>
                    <a:lstStyle/>
                    <a:p>
                      <a:r>
                        <a:rPr lang="cs-CZ" sz="2400" b="1" dirty="0" smtClean="0"/>
                        <a:t>Číslo projektu: </a:t>
                      </a:r>
                      <a:r>
                        <a:rPr lang="cs-CZ" sz="2400" b="0" dirty="0" smtClean="0"/>
                        <a:t>CZ.1.07/1.4.00/21.2979</a:t>
                      </a:r>
                      <a:endParaRPr lang="cs-CZ" sz="2400" b="1" dirty="0"/>
                    </a:p>
                  </a:txBody>
                  <a:tcPr/>
                </a:tc>
              </a:tr>
            </a:tbl>
          </a:graphicData>
        </a:graphic>
      </p:graphicFrame>
    </p:spTree>
    <p:extLst>
      <p:ext uri="{BB962C8B-B14F-4D97-AF65-F5344CB8AC3E}">
        <p14:creationId xmlns:p14="http://schemas.microsoft.com/office/powerpoint/2010/main" val="3994054989"/>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16000"/>
            <a:lum/>
          </a:blip>
          <a:srcRect/>
          <a:stretch>
            <a:fillRect l="-23000" r="-23000"/>
          </a:stretch>
        </a:blip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500034" y="785794"/>
            <a:ext cx="8229600" cy="1143000"/>
          </a:xfrm>
        </p:spPr>
        <p:txBody>
          <a:bodyPr/>
          <a:lstStyle/>
          <a:p>
            <a:r>
              <a:rPr lang="cs-CZ" b="1" dirty="0" smtClean="0">
                <a:latin typeface="Times New Roman" pitchFamily="18" charset="0"/>
                <a:cs typeface="Times New Roman" pitchFamily="18" charset="0"/>
              </a:rPr>
              <a:t>      </a:t>
            </a:r>
            <a:r>
              <a:rPr lang="cs-CZ" b="1" dirty="0" err="1" smtClean="0">
                <a:latin typeface="Times New Roman" pitchFamily="18" charset="0"/>
                <a:cs typeface="Times New Roman" pitchFamily="18" charset="0"/>
              </a:rPr>
              <a:t>Questin</a:t>
            </a:r>
            <a:r>
              <a:rPr lang="cs-CZ" b="1" dirty="0" smtClean="0">
                <a:latin typeface="Times New Roman" pitchFamily="18" charset="0"/>
                <a:cs typeface="Times New Roman" pitchFamily="18" charset="0"/>
              </a:rPr>
              <a:t> </a:t>
            </a:r>
            <a:r>
              <a:rPr lang="cs-CZ" b="1" dirty="0" err="1" smtClean="0">
                <a:latin typeface="Times New Roman" pitchFamily="18" charset="0"/>
                <a:cs typeface="Times New Roman" pitchFamily="18" charset="0"/>
              </a:rPr>
              <a:t>words</a:t>
            </a:r>
            <a:endParaRPr lang="cs-CZ" b="1" dirty="0">
              <a:latin typeface="Times New Roman" pitchFamily="18" charset="0"/>
              <a:cs typeface="Times New Roman" pitchFamily="18" charset="0"/>
            </a:endParaRPr>
          </a:p>
        </p:txBody>
      </p:sp>
      <p:sp>
        <p:nvSpPr>
          <p:cNvPr id="3" name="Zástupný symbol pro obsah 2"/>
          <p:cNvSpPr>
            <a:spLocks noGrp="1"/>
          </p:cNvSpPr>
          <p:nvPr>
            <p:ph idx="1"/>
          </p:nvPr>
        </p:nvSpPr>
        <p:spPr>
          <a:xfrm>
            <a:off x="428596" y="2500306"/>
            <a:ext cx="7786742" cy="2571768"/>
          </a:xfrm>
        </p:spPr>
        <p:txBody>
          <a:bodyPr>
            <a:normAutofit/>
          </a:bodyPr>
          <a:lstStyle/>
          <a:p>
            <a:pPr algn="ctr">
              <a:buNone/>
            </a:pPr>
            <a:r>
              <a:rPr lang="cs-CZ" b="1" dirty="0" smtClean="0">
                <a:latin typeface="Times New Roman" pitchFamily="18" charset="0"/>
                <a:cs typeface="Times New Roman" pitchFamily="18" charset="0"/>
              </a:rPr>
              <a:t>Tázací slova, která používáme na začátku otázek</a:t>
            </a: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16000"/>
            <a:lum/>
          </a:blip>
          <a:srcRect/>
          <a:stretch>
            <a:fillRect l="-23000" r="-23000"/>
          </a:stretch>
        </a:blip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500034" y="785794"/>
            <a:ext cx="8229600" cy="4500594"/>
          </a:xfrm>
        </p:spPr>
        <p:txBody>
          <a:bodyPr>
            <a:normAutofit/>
          </a:bodyPr>
          <a:lstStyle/>
          <a:p>
            <a:r>
              <a:rPr lang="cs-CZ" sz="3200" b="1" dirty="0" smtClean="0">
                <a:latin typeface="Times New Roman" pitchFamily="18" charset="0"/>
                <a:cs typeface="Times New Roman" pitchFamily="18" charset="0"/>
              </a:rPr>
              <a:t>Znáte tyto tázací slova?</a:t>
            </a:r>
            <a:br>
              <a:rPr lang="cs-CZ" sz="32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2400" b="1" dirty="0" err="1" smtClean="0">
                <a:latin typeface="Times New Roman" pitchFamily="18" charset="0"/>
                <a:cs typeface="Times New Roman" pitchFamily="18" charset="0"/>
              </a:rPr>
              <a:t>Who</a:t>
            </a:r>
            <a:r>
              <a:rPr lang="cs-CZ" sz="2400" b="1" dirty="0" smtClean="0">
                <a:latin typeface="Times New Roman" pitchFamily="18" charset="0"/>
                <a:cs typeface="Times New Roman" pitchFamily="18" charset="0"/>
              </a:rPr>
              <a:t>? </a:t>
            </a:r>
            <a:br>
              <a:rPr lang="cs-CZ" sz="2400" b="1" dirty="0" smtClean="0">
                <a:latin typeface="Times New Roman" pitchFamily="18" charset="0"/>
                <a:cs typeface="Times New Roman" pitchFamily="18" charset="0"/>
              </a:rPr>
            </a:br>
            <a:r>
              <a:rPr lang="cs-CZ" sz="2400" b="1" dirty="0" err="1" smtClean="0">
                <a:latin typeface="Times New Roman" pitchFamily="18" charset="0"/>
                <a:cs typeface="Times New Roman" pitchFamily="18" charset="0"/>
              </a:rPr>
              <a:t>What</a:t>
            </a:r>
            <a:r>
              <a:rPr lang="cs-CZ" sz="2400" b="1" dirty="0" smtClean="0">
                <a:latin typeface="Times New Roman" pitchFamily="18" charset="0"/>
                <a:cs typeface="Times New Roman" pitchFamily="18" charset="0"/>
              </a:rPr>
              <a:t>?</a:t>
            </a:r>
            <a:br>
              <a:rPr lang="cs-CZ" sz="2400" b="1" dirty="0" smtClean="0">
                <a:latin typeface="Times New Roman" pitchFamily="18" charset="0"/>
                <a:cs typeface="Times New Roman" pitchFamily="18" charset="0"/>
              </a:rPr>
            </a:br>
            <a:r>
              <a:rPr lang="cs-CZ" sz="2400" b="1" dirty="0" err="1" smtClean="0">
                <a:latin typeface="Times New Roman" pitchFamily="18" charset="0"/>
                <a:cs typeface="Times New Roman" pitchFamily="18" charset="0"/>
              </a:rPr>
              <a:t>How</a:t>
            </a:r>
            <a:r>
              <a:rPr lang="cs-CZ" sz="2400" b="1" dirty="0" smtClean="0">
                <a:latin typeface="Times New Roman" pitchFamily="18" charset="0"/>
                <a:cs typeface="Times New Roman" pitchFamily="18" charset="0"/>
              </a:rPr>
              <a:t> many?</a:t>
            </a:r>
            <a:br>
              <a:rPr lang="cs-CZ" sz="2400" b="1" dirty="0" smtClean="0">
                <a:latin typeface="Times New Roman" pitchFamily="18" charset="0"/>
                <a:cs typeface="Times New Roman" pitchFamily="18" charset="0"/>
              </a:rPr>
            </a:br>
            <a:r>
              <a:rPr lang="cs-CZ" sz="2400" b="1" dirty="0" err="1" smtClean="0">
                <a:latin typeface="Times New Roman" pitchFamily="18" charset="0"/>
                <a:cs typeface="Times New Roman" pitchFamily="18" charset="0"/>
              </a:rPr>
              <a:t>How</a:t>
            </a:r>
            <a:r>
              <a:rPr lang="cs-CZ" sz="2400" b="1" dirty="0" smtClean="0">
                <a:latin typeface="Times New Roman" pitchFamily="18" charset="0"/>
                <a:cs typeface="Times New Roman" pitchFamily="18" charset="0"/>
              </a:rPr>
              <a:t> much?</a:t>
            </a:r>
            <a:br>
              <a:rPr lang="cs-CZ" sz="2400" b="1" dirty="0" smtClean="0">
                <a:latin typeface="Times New Roman" pitchFamily="18" charset="0"/>
                <a:cs typeface="Times New Roman" pitchFamily="18" charset="0"/>
              </a:rPr>
            </a:br>
            <a:r>
              <a:rPr lang="cs-CZ" sz="2400" b="1" dirty="0" err="1" smtClean="0">
                <a:latin typeface="Times New Roman" pitchFamily="18" charset="0"/>
                <a:cs typeface="Times New Roman" pitchFamily="18" charset="0"/>
              </a:rPr>
              <a:t>Where</a:t>
            </a:r>
            <a:r>
              <a:rPr lang="cs-CZ" sz="2400" b="1" dirty="0" smtClean="0">
                <a:latin typeface="Times New Roman" pitchFamily="18" charset="0"/>
                <a:cs typeface="Times New Roman" pitchFamily="18" charset="0"/>
              </a:rPr>
              <a:t>?</a:t>
            </a:r>
            <a:br>
              <a:rPr lang="cs-CZ" sz="2400" b="1" dirty="0" smtClean="0">
                <a:latin typeface="Times New Roman" pitchFamily="18" charset="0"/>
                <a:cs typeface="Times New Roman" pitchFamily="18" charset="0"/>
              </a:rPr>
            </a:br>
            <a:r>
              <a:rPr lang="cs-CZ" sz="2400" b="1" dirty="0" err="1" smtClean="0">
                <a:latin typeface="Times New Roman" pitchFamily="18" charset="0"/>
                <a:cs typeface="Times New Roman" pitchFamily="18" charset="0"/>
              </a:rPr>
              <a:t>When</a:t>
            </a:r>
            <a:r>
              <a:rPr lang="cs-CZ" sz="2400" b="1" dirty="0" smtClean="0">
                <a:latin typeface="Times New Roman" pitchFamily="18" charset="0"/>
                <a:cs typeface="Times New Roman" pitchFamily="18" charset="0"/>
              </a:rPr>
              <a:t>?</a:t>
            </a:r>
            <a:br>
              <a:rPr lang="cs-CZ" sz="2400" b="1" dirty="0" smtClean="0">
                <a:latin typeface="Times New Roman" pitchFamily="18" charset="0"/>
                <a:cs typeface="Times New Roman" pitchFamily="18" charset="0"/>
              </a:rPr>
            </a:br>
            <a:endParaRPr lang="cs-CZ" b="1"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16000"/>
            <a:lum/>
          </a:blip>
          <a:srcRect/>
          <a:stretch>
            <a:fillRect l="-23000" r="-23000"/>
          </a:stretch>
        </a:blip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500034" y="785794"/>
            <a:ext cx="8229600" cy="4500594"/>
          </a:xfrm>
        </p:spPr>
        <p:txBody>
          <a:bodyPr>
            <a:normAutofit/>
          </a:bodyPr>
          <a:lstStyle/>
          <a:p>
            <a:r>
              <a:rPr lang="cs-CZ" sz="3200" b="1" dirty="0" smtClean="0">
                <a:latin typeface="Times New Roman" pitchFamily="18" charset="0"/>
                <a:cs typeface="Times New Roman" pitchFamily="18" charset="0"/>
              </a:rPr>
              <a:t>Znáte tyto tázací slova - </a:t>
            </a:r>
            <a:r>
              <a:rPr lang="cs-CZ" sz="3200" b="1" dirty="0" smtClean="0">
                <a:solidFill>
                  <a:srgbClr val="FF0000"/>
                </a:solidFill>
                <a:latin typeface="Times New Roman" pitchFamily="18" charset="0"/>
                <a:cs typeface="Times New Roman" pitchFamily="18" charset="0"/>
              </a:rPr>
              <a:t>řešení</a:t>
            </a: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2400" b="1" dirty="0" err="1" smtClean="0">
                <a:latin typeface="Times New Roman" pitchFamily="18" charset="0"/>
                <a:cs typeface="Times New Roman" pitchFamily="18" charset="0"/>
              </a:rPr>
              <a:t>Who</a:t>
            </a:r>
            <a:r>
              <a:rPr lang="cs-CZ" sz="2400" b="1" dirty="0" smtClean="0">
                <a:latin typeface="Times New Roman" pitchFamily="18" charset="0"/>
                <a:cs typeface="Times New Roman" pitchFamily="18" charset="0"/>
              </a:rPr>
              <a:t>? </a:t>
            </a:r>
            <a:r>
              <a:rPr lang="cs-CZ" sz="2400" b="1" dirty="0" smtClean="0">
                <a:solidFill>
                  <a:srgbClr val="FF0000"/>
                </a:solidFill>
                <a:latin typeface="Times New Roman" pitchFamily="18" charset="0"/>
                <a:cs typeface="Times New Roman" pitchFamily="18" charset="0"/>
              </a:rPr>
              <a:t>Kdo?</a:t>
            </a:r>
            <a:r>
              <a:rPr lang="cs-CZ" sz="2400" b="1" dirty="0" smtClean="0">
                <a:latin typeface="Times New Roman" pitchFamily="18" charset="0"/>
                <a:cs typeface="Times New Roman" pitchFamily="18" charset="0"/>
              </a:rPr>
              <a:t/>
            </a:r>
            <a:br>
              <a:rPr lang="cs-CZ" sz="2400" b="1" dirty="0" smtClean="0">
                <a:latin typeface="Times New Roman" pitchFamily="18" charset="0"/>
                <a:cs typeface="Times New Roman" pitchFamily="18" charset="0"/>
              </a:rPr>
            </a:br>
            <a:r>
              <a:rPr lang="cs-CZ" sz="2400" b="1" dirty="0" err="1" smtClean="0">
                <a:latin typeface="Times New Roman" pitchFamily="18" charset="0"/>
                <a:cs typeface="Times New Roman" pitchFamily="18" charset="0"/>
              </a:rPr>
              <a:t>What</a:t>
            </a:r>
            <a:r>
              <a:rPr lang="cs-CZ" sz="2400" b="1" dirty="0" smtClean="0">
                <a:latin typeface="Times New Roman" pitchFamily="18" charset="0"/>
                <a:cs typeface="Times New Roman" pitchFamily="18" charset="0"/>
              </a:rPr>
              <a:t>? </a:t>
            </a:r>
            <a:r>
              <a:rPr lang="cs-CZ" sz="2400" b="1" dirty="0" smtClean="0">
                <a:solidFill>
                  <a:srgbClr val="FF0000"/>
                </a:solidFill>
                <a:latin typeface="Times New Roman" pitchFamily="18" charset="0"/>
                <a:cs typeface="Times New Roman" pitchFamily="18" charset="0"/>
              </a:rPr>
              <a:t>Co?</a:t>
            </a:r>
            <a:r>
              <a:rPr lang="cs-CZ" sz="2400" b="1" dirty="0" smtClean="0">
                <a:latin typeface="Times New Roman" pitchFamily="18" charset="0"/>
                <a:cs typeface="Times New Roman" pitchFamily="18" charset="0"/>
              </a:rPr>
              <a:t/>
            </a:r>
            <a:br>
              <a:rPr lang="cs-CZ" sz="2400" b="1" dirty="0" smtClean="0">
                <a:latin typeface="Times New Roman" pitchFamily="18" charset="0"/>
                <a:cs typeface="Times New Roman" pitchFamily="18" charset="0"/>
              </a:rPr>
            </a:br>
            <a:r>
              <a:rPr lang="cs-CZ" sz="2400" b="1" dirty="0" err="1" smtClean="0">
                <a:latin typeface="Times New Roman" pitchFamily="18" charset="0"/>
                <a:cs typeface="Times New Roman" pitchFamily="18" charset="0"/>
              </a:rPr>
              <a:t>How</a:t>
            </a:r>
            <a:r>
              <a:rPr lang="cs-CZ" sz="2400" b="1" dirty="0" smtClean="0">
                <a:latin typeface="Times New Roman" pitchFamily="18" charset="0"/>
                <a:cs typeface="Times New Roman" pitchFamily="18" charset="0"/>
              </a:rPr>
              <a:t> many? </a:t>
            </a:r>
            <a:r>
              <a:rPr lang="cs-CZ" sz="2400" b="1" dirty="0" smtClean="0">
                <a:solidFill>
                  <a:srgbClr val="FF0000"/>
                </a:solidFill>
                <a:latin typeface="Times New Roman" pitchFamily="18" charset="0"/>
                <a:cs typeface="Times New Roman" pitchFamily="18" charset="0"/>
              </a:rPr>
              <a:t>Kolik?</a:t>
            </a:r>
            <a:r>
              <a:rPr lang="cs-CZ" sz="2400" b="1" dirty="0" smtClean="0">
                <a:latin typeface="Times New Roman" pitchFamily="18" charset="0"/>
                <a:cs typeface="Times New Roman" pitchFamily="18" charset="0"/>
              </a:rPr>
              <a:t> (počitatelná pod.</a:t>
            </a:r>
            <a:r>
              <a:rPr lang="cs-CZ" sz="2400" b="1" dirty="0" err="1" smtClean="0">
                <a:latin typeface="Times New Roman" pitchFamily="18" charset="0"/>
                <a:cs typeface="Times New Roman" pitchFamily="18" charset="0"/>
              </a:rPr>
              <a:t>jm</a:t>
            </a:r>
            <a:r>
              <a:rPr lang="cs-CZ" sz="2400" b="1" dirty="0" smtClean="0">
                <a:latin typeface="Times New Roman" pitchFamily="18" charset="0"/>
                <a:cs typeface="Times New Roman" pitchFamily="18" charset="0"/>
              </a:rPr>
              <a:t>.)</a:t>
            </a:r>
            <a:br>
              <a:rPr lang="cs-CZ" sz="2400" b="1" dirty="0" smtClean="0">
                <a:latin typeface="Times New Roman" pitchFamily="18" charset="0"/>
                <a:cs typeface="Times New Roman" pitchFamily="18" charset="0"/>
              </a:rPr>
            </a:br>
            <a:r>
              <a:rPr lang="cs-CZ" sz="2400" b="1" dirty="0" err="1" smtClean="0">
                <a:latin typeface="Times New Roman" pitchFamily="18" charset="0"/>
                <a:cs typeface="Times New Roman" pitchFamily="18" charset="0"/>
              </a:rPr>
              <a:t>How</a:t>
            </a:r>
            <a:r>
              <a:rPr lang="cs-CZ" sz="2400" b="1" dirty="0" smtClean="0">
                <a:latin typeface="Times New Roman" pitchFamily="18" charset="0"/>
                <a:cs typeface="Times New Roman" pitchFamily="18" charset="0"/>
              </a:rPr>
              <a:t> much? </a:t>
            </a:r>
            <a:r>
              <a:rPr lang="cs-CZ" sz="2400" b="1" dirty="0" smtClean="0">
                <a:solidFill>
                  <a:srgbClr val="FF0000"/>
                </a:solidFill>
                <a:latin typeface="Times New Roman" pitchFamily="18" charset="0"/>
                <a:cs typeface="Times New Roman" pitchFamily="18" charset="0"/>
              </a:rPr>
              <a:t>Kolik?</a:t>
            </a:r>
            <a:r>
              <a:rPr lang="cs-CZ" sz="2400" b="1" dirty="0" smtClean="0">
                <a:latin typeface="Times New Roman" pitchFamily="18" charset="0"/>
                <a:cs typeface="Times New Roman" pitchFamily="18" charset="0"/>
              </a:rPr>
              <a:t> (nepočitatelná pod.</a:t>
            </a:r>
            <a:r>
              <a:rPr lang="cs-CZ" sz="2400" b="1" dirty="0" err="1" smtClean="0">
                <a:latin typeface="Times New Roman" pitchFamily="18" charset="0"/>
                <a:cs typeface="Times New Roman" pitchFamily="18" charset="0"/>
              </a:rPr>
              <a:t>jm</a:t>
            </a:r>
            <a:r>
              <a:rPr lang="cs-CZ" sz="2400" b="1" dirty="0" smtClean="0">
                <a:latin typeface="Times New Roman" pitchFamily="18" charset="0"/>
                <a:cs typeface="Times New Roman" pitchFamily="18" charset="0"/>
              </a:rPr>
              <a:t>.)</a:t>
            </a:r>
            <a:br>
              <a:rPr lang="cs-CZ" sz="2400" b="1" dirty="0" smtClean="0">
                <a:latin typeface="Times New Roman" pitchFamily="18" charset="0"/>
                <a:cs typeface="Times New Roman" pitchFamily="18" charset="0"/>
              </a:rPr>
            </a:br>
            <a:r>
              <a:rPr lang="cs-CZ" sz="2400" b="1" dirty="0" err="1" smtClean="0">
                <a:latin typeface="Times New Roman" pitchFamily="18" charset="0"/>
                <a:cs typeface="Times New Roman" pitchFamily="18" charset="0"/>
              </a:rPr>
              <a:t>Where</a:t>
            </a:r>
            <a:r>
              <a:rPr lang="cs-CZ" sz="2400" b="1" dirty="0" smtClean="0">
                <a:latin typeface="Times New Roman" pitchFamily="18" charset="0"/>
                <a:cs typeface="Times New Roman" pitchFamily="18" charset="0"/>
              </a:rPr>
              <a:t>? </a:t>
            </a:r>
            <a:r>
              <a:rPr lang="cs-CZ" sz="2400" b="1" dirty="0" smtClean="0">
                <a:solidFill>
                  <a:srgbClr val="FF0000"/>
                </a:solidFill>
                <a:latin typeface="Times New Roman" pitchFamily="18" charset="0"/>
                <a:cs typeface="Times New Roman" pitchFamily="18" charset="0"/>
              </a:rPr>
              <a:t>Kde? Kam?</a:t>
            </a:r>
            <a:r>
              <a:rPr lang="cs-CZ" sz="2400" b="1" dirty="0" smtClean="0">
                <a:latin typeface="Times New Roman" pitchFamily="18" charset="0"/>
                <a:cs typeface="Times New Roman" pitchFamily="18" charset="0"/>
              </a:rPr>
              <a:t/>
            </a:r>
            <a:br>
              <a:rPr lang="cs-CZ" sz="2400" b="1" dirty="0" smtClean="0">
                <a:latin typeface="Times New Roman" pitchFamily="18" charset="0"/>
                <a:cs typeface="Times New Roman" pitchFamily="18" charset="0"/>
              </a:rPr>
            </a:br>
            <a:r>
              <a:rPr lang="cs-CZ" sz="2400" b="1" dirty="0" err="1" smtClean="0">
                <a:latin typeface="Times New Roman" pitchFamily="18" charset="0"/>
                <a:cs typeface="Times New Roman" pitchFamily="18" charset="0"/>
              </a:rPr>
              <a:t>When</a:t>
            </a:r>
            <a:r>
              <a:rPr lang="cs-CZ" sz="2400" b="1" dirty="0" smtClean="0">
                <a:latin typeface="Times New Roman" pitchFamily="18" charset="0"/>
                <a:cs typeface="Times New Roman" pitchFamily="18" charset="0"/>
              </a:rPr>
              <a:t>? </a:t>
            </a:r>
            <a:r>
              <a:rPr lang="cs-CZ" sz="2400" b="1" dirty="0" smtClean="0">
                <a:solidFill>
                  <a:srgbClr val="FF0000"/>
                </a:solidFill>
                <a:latin typeface="Times New Roman" pitchFamily="18" charset="0"/>
                <a:cs typeface="Times New Roman" pitchFamily="18" charset="0"/>
              </a:rPr>
              <a:t>Kdy?</a:t>
            </a:r>
            <a:r>
              <a:rPr lang="cs-CZ" sz="2400" b="1" dirty="0" smtClean="0">
                <a:latin typeface="Times New Roman" pitchFamily="18" charset="0"/>
                <a:cs typeface="Times New Roman" pitchFamily="18" charset="0"/>
              </a:rPr>
              <a:t/>
            </a:r>
            <a:br>
              <a:rPr lang="cs-CZ" sz="2400" b="1" dirty="0" smtClean="0">
                <a:latin typeface="Times New Roman" pitchFamily="18" charset="0"/>
                <a:cs typeface="Times New Roman" pitchFamily="18" charset="0"/>
              </a:rPr>
            </a:br>
            <a:endParaRPr lang="cs-CZ" b="1"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16000"/>
            <a:lum/>
          </a:blip>
          <a:srcRect/>
          <a:stretch>
            <a:fillRect l="-23000" r="-23000"/>
          </a:stretch>
        </a:blip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500034" y="785794"/>
            <a:ext cx="8229600" cy="4500594"/>
          </a:xfrm>
        </p:spPr>
        <p:txBody>
          <a:bodyPr>
            <a:normAutofit fontScale="90000"/>
          </a:bodyPr>
          <a:lstStyle/>
          <a:p>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3600" b="1" dirty="0" smtClean="0">
                <a:latin typeface="Times New Roman" pitchFamily="18" charset="0"/>
                <a:cs typeface="Times New Roman" pitchFamily="18" charset="0"/>
              </a:rPr>
              <a:t>Doplňte tázací slovíčka do otázek:</a:t>
            </a:r>
            <a:br>
              <a:rPr lang="cs-CZ" sz="36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2700" b="1" dirty="0" smtClean="0">
                <a:latin typeface="Times New Roman" pitchFamily="18" charset="0"/>
                <a:cs typeface="Times New Roman" pitchFamily="18" charset="0"/>
              </a:rPr>
              <a:t>1. …….. do </a:t>
            </a:r>
            <a:r>
              <a:rPr lang="cs-CZ" sz="2700" b="1" dirty="0" err="1" smtClean="0">
                <a:latin typeface="Times New Roman" pitchFamily="18" charset="0"/>
                <a:cs typeface="Times New Roman" pitchFamily="18" charset="0"/>
              </a:rPr>
              <a:t>you</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have</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breakfast</a:t>
            </a:r>
            <a:r>
              <a:rPr lang="cs-CZ" sz="2700" b="1" dirty="0" smtClean="0">
                <a:latin typeface="Times New Roman" pitchFamily="18" charset="0"/>
                <a:cs typeface="Times New Roman" pitchFamily="18" charset="0"/>
              </a:rPr>
              <a:t>?</a:t>
            </a:r>
            <a:br>
              <a:rPr lang="cs-CZ" sz="2700" b="1" dirty="0" smtClean="0">
                <a:latin typeface="Times New Roman" pitchFamily="18" charset="0"/>
                <a:cs typeface="Times New Roman" pitchFamily="18" charset="0"/>
              </a:rPr>
            </a:br>
            <a:r>
              <a:rPr lang="cs-CZ" sz="2700" b="1" dirty="0" smtClean="0">
                <a:latin typeface="Times New Roman" pitchFamily="18" charset="0"/>
                <a:cs typeface="Times New Roman" pitchFamily="18" charset="0"/>
              </a:rPr>
              <a:t>2. ……. </a:t>
            </a:r>
            <a:r>
              <a:rPr lang="cs-CZ" sz="2700" b="1" dirty="0" err="1" smtClean="0">
                <a:latin typeface="Times New Roman" pitchFamily="18" charset="0"/>
                <a:cs typeface="Times New Roman" pitchFamily="18" charset="0"/>
              </a:rPr>
              <a:t>is</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your</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favourite</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food</a:t>
            </a:r>
            <a:r>
              <a:rPr lang="cs-CZ" sz="2700" b="1" dirty="0" smtClean="0">
                <a:latin typeface="Times New Roman" pitchFamily="18" charset="0"/>
                <a:cs typeface="Times New Roman" pitchFamily="18" charset="0"/>
              </a:rPr>
              <a:t>?</a:t>
            </a:r>
            <a:br>
              <a:rPr lang="cs-CZ" sz="2700" b="1" dirty="0" smtClean="0">
                <a:latin typeface="Times New Roman" pitchFamily="18" charset="0"/>
                <a:cs typeface="Times New Roman" pitchFamily="18" charset="0"/>
              </a:rPr>
            </a:br>
            <a:r>
              <a:rPr lang="cs-CZ" sz="2700" b="1" dirty="0" smtClean="0">
                <a:latin typeface="Times New Roman" pitchFamily="18" charset="0"/>
                <a:cs typeface="Times New Roman" pitchFamily="18" charset="0"/>
              </a:rPr>
              <a:t>3. ……. do </a:t>
            </a:r>
            <a:r>
              <a:rPr lang="cs-CZ" sz="2700" b="1" dirty="0" err="1" smtClean="0">
                <a:latin typeface="Times New Roman" pitchFamily="18" charset="0"/>
                <a:cs typeface="Times New Roman" pitchFamily="18" charset="0"/>
              </a:rPr>
              <a:t>you</a:t>
            </a:r>
            <a:r>
              <a:rPr lang="cs-CZ" sz="2700" b="1" dirty="0" smtClean="0">
                <a:latin typeface="Times New Roman" pitchFamily="18" charset="0"/>
                <a:cs typeface="Times New Roman" pitchFamily="18" charset="0"/>
              </a:rPr>
              <a:t> go to </a:t>
            </a:r>
            <a:r>
              <a:rPr lang="cs-CZ" sz="2700" b="1" dirty="0" err="1" smtClean="0">
                <a:latin typeface="Times New Roman" pitchFamily="18" charset="0"/>
                <a:cs typeface="Times New Roman" pitchFamily="18" charset="0"/>
              </a:rPr>
              <a:t>bed</a:t>
            </a:r>
            <a:r>
              <a:rPr lang="cs-CZ" sz="2700" b="1" dirty="0" smtClean="0">
                <a:latin typeface="Times New Roman" pitchFamily="18" charset="0"/>
                <a:cs typeface="Times New Roman" pitchFamily="18" charset="0"/>
              </a:rPr>
              <a:t>?</a:t>
            </a:r>
            <a:br>
              <a:rPr lang="cs-CZ" sz="2700" b="1" dirty="0" smtClean="0">
                <a:latin typeface="Times New Roman" pitchFamily="18" charset="0"/>
                <a:cs typeface="Times New Roman" pitchFamily="18" charset="0"/>
              </a:rPr>
            </a:br>
            <a:r>
              <a:rPr lang="cs-CZ" sz="2700" b="1" dirty="0" smtClean="0">
                <a:latin typeface="Times New Roman" pitchFamily="18" charset="0"/>
                <a:cs typeface="Times New Roman" pitchFamily="18" charset="0"/>
              </a:rPr>
              <a:t>4. ……. </a:t>
            </a:r>
            <a:r>
              <a:rPr lang="cs-CZ" sz="2700" b="1" dirty="0" err="1" smtClean="0">
                <a:latin typeface="Times New Roman" pitchFamily="18" charset="0"/>
                <a:cs typeface="Times New Roman" pitchFamily="18" charset="0"/>
              </a:rPr>
              <a:t>does</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she</a:t>
            </a:r>
            <a:r>
              <a:rPr lang="cs-CZ" sz="2700" b="1" dirty="0" smtClean="0">
                <a:latin typeface="Times New Roman" pitchFamily="18" charset="0"/>
                <a:cs typeface="Times New Roman" pitchFamily="18" charset="0"/>
              </a:rPr>
              <a:t> live?</a:t>
            </a:r>
            <a:br>
              <a:rPr lang="cs-CZ" sz="2700" b="1" dirty="0" smtClean="0">
                <a:latin typeface="Times New Roman" pitchFamily="18" charset="0"/>
                <a:cs typeface="Times New Roman" pitchFamily="18" charset="0"/>
              </a:rPr>
            </a:br>
            <a:r>
              <a:rPr lang="cs-CZ" sz="2700" b="1" dirty="0" smtClean="0">
                <a:latin typeface="Times New Roman" pitchFamily="18" charset="0"/>
                <a:cs typeface="Times New Roman" pitchFamily="18" charset="0"/>
              </a:rPr>
              <a:t>5. ……. </a:t>
            </a:r>
            <a:r>
              <a:rPr lang="cs-CZ" sz="2700" b="1" dirty="0" err="1" smtClean="0">
                <a:latin typeface="Times New Roman" pitchFamily="18" charset="0"/>
                <a:cs typeface="Times New Roman" pitchFamily="18" charset="0"/>
              </a:rPr>
              <a:t>dolls</a:t>
            </a:r>
            <a:r>
              <a:rPr lang="cs-CZ" sz="2700" b="1" dirty="0" smtClean="0">
                <a:latin typeface="Times New Roman" pitchFamily="18" charset="0"/>
                <a:cs typeface="Times New Roman" pitchFamily="18" charset="0"/>
              </a:rPr>
              <a:t> do </a:t>
            </a:r>
            <a:r>
              <a:rPr lang="cs-CZ" sz="2700" b="1" dirty="0" err="1" smtClean="0">
                <a:latin typeface="Times New Roman" pitchFamily="18" charset="0"/>
                <a:cs typeface="Times New Roman" pitchFamily="18" charset="0"/>
              </a:rPr>
              <a:t>you</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have</a:t>
            </a:r>
            <a:r>
              <a:rPr lang="cs-CZ" sz="2700" b="1" dirty="0" smtClean="0">
                <a:latin typeface="Times New Roman" pitchFamily="18" charset="0"/>
                <a:cs typeface="Times New Roman" pitchFamily="18" charset="0"/>
              </a:rPr>
              <a:t>?</a:t>
            </a:r>
            <a:br>
              <a:rPr lang="cs-CZ" sz="2700" b="1" dirty="0" smtClean="0">
                <a:latin typeface="Times New Roman" pitchFamily="18" charset="0"/>
                <a:cs typeface="Times New Roman" pitchFamily="18" charset="0"/>
              </a:rPr>
            </a:br>
            <a:r>
              <a:rPr lang="cs-CZ" sz="2700" b="1" dirty="0" smtClean="0">
                <a:latin typeface="Times New Roman" pitchFamily="18" charset="0"/>
                <a:cs typeface="Times New Roman" pitchFamily="18" charset="0"/>
              </a:rPr>
              <a:t>6. ……. </a:t>
            </a:r>
            <a:r>
              <a:rPr lang="cs-CZ" sz="2700" b="1" dirty="0" err="1" smtClean="0">
                <a:latin typeface="Times New Roman" pitchFamily="18" charset="0"/>
                <a:cs typeface="Times New Roman" pitchFamily="18" charset="0"/>
              </a:rPr>
              <a:t>is</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your</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best</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friend</a:t>
            </a:r>
            <a:r>
              <a:rPr lang="cs-CZ" sz="2700" b="1" dirty="0" smtClean="0">
                <a:latin typeface="Times New Roman" pitchFamily="18" charset="0"/>
                <a:cs typeface="Times New Roman" pitchFamily="18" charset="0"/>
              </a:rPr>
              <a:t>?</a:t>
            </a:r>
            <a:br>
              <a:rPr lang="cs-CZ" sz="2700" b="1" dirty="0" smtClean="0">
                <a:latin typeface="Times New Roman" pitchFamily="18" charset="0"/>
                <a:cs typeface="Times New Roman" pitchFamily="18" charset="0"/>
              </a:rPr>
            </a:br>
            <a:r>
              <a:rPr lang="cs-CZ" sz="2700" b="1" dirty="0" smtClean="0">
                <a:latin typeface="Times New Roman" pitchFamily="18" charset="0"/>
                <a:cs typeface="Times New Roman" pitchFamily="18" charset="0"/>
              </a:rPr>
              <a:t>7. ……. </a:t>
            </a:r>
            <a:r>
              <a:rPr lang="cs-CZ" sz="2700" b="1" dirty="0" err="1" smtClean="0">
                <a:latin typeface="Times New Roman" pitchFamily="18" charset="0"/>
                <a:cs typeface="Times New Roman" pitchFamily="18" charset="0"/>
              </a:rPr>
              <a:t>is</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this</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postcard</a:t>
            </a:r>
            <a:r>
              <a:rPr lang="cs-CZ" sz="2700" b="1" dirty="0" smtClean="0">
                <a:latin typeface="Times New Roman" pitchFamily="18" charset="0"/>
                <a:cs typeface="Times New Roman" pitchFamily="18" charset="0"/>
              </a:rPr>
              <a:t>? </a:t>
            </a:r>
            <a:br>
              <a:rPr lang="cs-CZ" sz="2700" b="1" dirty="0" smtClean="0">
                <a:latin typeface="Times New Roman" pitchFamily="18" charset="0"/>
                <a:cs typeface="Times New Roman" pitchFamily="18" charset="0"/>
              </a:rPr>
            </a:br>
            <a:r>
              <a:rPr lang="cs-CZ" sz="2700" b="1" dirty="0" smtClean="0">
                <a:latin typeface="Times New Roman" pitchFamily="18" charset="0"/>
                <a:cs typeface="Times New Roman" pitchFamily="18" charset="0"/>
              </a:rPr>
              <a:t>8. …… </a:t>
            </a:r>
            <a:r>
              <a:rPr lang="cs-CZ" sz="2700" b="1" dirty="0" err="1" smtClean="0">
                <a:latin typeface="Times New Roman" pitchFamily="18" charset="0"/>
                <a:cs typeface="Times New Roman" pitchFamily="18" charset="0"/>
              </a:rPr>
              <a:t>is</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your</a:t>
            </a:r>
            <a:r>
              <a:rPr lang="cs-CZ" sz="2700" b="1" dirty="0" smtClean="0">
                <a:latin typeface="Times New Roman" pitchFamily="18" charset="0"/>
                <a:cs typeface="Times New Roman" pitchFamily="18" charset="0"/>
              </a:rPr>
              <a:t> hobby?</a:t>
            </a:r>
            <a:br>
              <a:rPr lang="cs-CZ" sz="2700" b="1" dirty="0" smtClean="0">
                <a:latin typeface="Times New Roman" pitchFamily="18" charset="0"/>
                <a:cs typeface="Times New Roman" pitchFamily="18" charset="0"/>
              </a:rPr>
            </a:br>
            <a:r>
              <a:rPr lang="cs-CZ" sz="2700" b="1" dirty="0" smtClean="0">
                <a:latin typeface="Times New Roman" pitchFamily="18" charset="0"/>
                <a:cs typeface="Times New Roman" pitchFamily="18" charset="0"/>
              </a:rPr>
              <a:t>9. ……. do </a:t>
            </a:r>
            <a:r>
              <a:rPr lang="cs-CZ" sz="2700" b="1" dirty="0" err="1" smtClean="0">
                <a:latin typeface="Times New Roman" pitchFamily="18" charset="0"/>
                <a:cs typeface="Times New Roman" pitchFamily="18" charset="0"/>
              </a:rPr>
              <a:t>you</a:t>
            </a:r>
            <a:r>
              <a:rPr lang="cs-CZ" sz="2700" b="1" dirty="0" smtClean="0">
                <a:latin typeface="Times New Roman" pitchFamily="18" charset="0"/>
                <a:cs typeface="Times New Roman" pitchFamily="18" charset="0"/>
              </a:rPr>
              <a:t> drink in </a:t>
            </a:r>
            <a:r>
              <a:rPr lang="cs-CZ" sz="2700" b="1" dirty="0" err="1" smtClean="0">
                <a:latin typeface="Times New Roman" pitchFamily="18" charset="0"/>
                <a:cs typeface="Times New Roman" pitchFamily="18" charset="0"/>
              </a:rPr>
              <a:t>the</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morning</a:t>
            </a:r>
            <a:r>
              <a:rPr lang="cs-CZ" sz="2700" b="1" dirty="0" smtClean="0">
                <a:latin typeface="Times New Roman" pitchFamily="18" charset="0"/>
                <a:cs typeface="Times New Roman" pitchFamily="18" charset="0"/>
              </a:rPr>
              <a:t>?</a:t>
            </a:r>
            <a:br>
              <a:rPr lang="cs-CZ" sz="2700" b="1" dirty="0" smtClean="0">
                <a:latin typeface="Times New Roman" pitchFamily="18" charset="0"/>
                <a:cs typeface="Times New Roman" pitchFamily="18" charset="0"/>
              </a:rPr>
            </a:br>
            <a:r>
              <a:rPr lang="cs-CZ" sz="2700" b="1" dirty="0" smtClean="0">
                <a:latin typeface="Times New Roman" pitchFamily="18" charset="0"/>
                <a:cs typeface="Times New Roman" pitchFamily="18" charset="0"/>
              </a:rPr>
              <a:t>10. ……. </a:t>
            </a:r>
            <a:r>
              <a:rPr lang="cs-CZ" sz="2700" b="1" dirty="0" err="1" smtClean="0">
                <a:latin typeface="Times New Roman" pitchFamily="18" charset="0"/>
                <a:cs typeface="Times New Roman" pitchFamily="18" charset="0"/>
              </a:rPr>
              <a:t>stars</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can</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you</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see</a:t>
            </a:r>
            <a:r>
              <a:rPr lang="cs-CZ" sz="2700" b="1" dirty="0" smtClean="0">
                <a:latin typeface="Times New Roman" pitchFamily="18" charset="0"/>
                <a:cs typeface="Times New Roman" pitchFamily="18" charset="0"/>
              </a:rPr>
              <a:t>?</a:t>
            </a:r>
            <a:br>
              <a:rPr lang="cs-CZ" sz="2700" b="1" dirty="0" smtClean="0">
                <a:latin typeface="Times New Roman" pitchFamily="18" charset="0"/>
                <a:cs typeface="Times New Roman" pitchFamily="18" charset="0"/>
              </a:rPr>
            </a:br>
            <a:r>
              <a:rPr lang="cs-CZ" sz="2700" b="1" dirty="0" smtClean="0">
                <a:latin typeface="Times New Roman" pitchFamily="18" charset="0"/>
                <a:cs typeface="Times New Roman" pitchFamily="18" charset="0"/>
              </a:rPr>
              <a:t/>
            </a:r>
            <a:br>
              <a:rPr lang="cs-CZ" sz="27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endParaRPr lang="cs-CZ" b="1"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16000"/>
            <a:lum/>
          </a:blip>
          <a:srcRect/>
          <a:stretch>
            <a:fillRect l="-23000" r="-23000"/>
          </a:stretch>
        </a:blip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a:xfrm>
            <a:off x="285720" y="1142984"/>
            <a:ext cx="8229600" cy="4500594"/>
          </a:xfrm>
        </p:spPr>
        <p:txBody>
          <a:bodyPr>
            <a:normAutofit fontScale="90000"/>
          </a:bodyPr>
          <a:lstStyle/>
          <a:p>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3600" b="1" dirty="0" smtClean="0">
                <a:latin typeface="Times New Roman" pitchFamily="18" charset="0"/>
                <a:cs typeface="Times New Roman" pitchFamily="18" charset="0"/>
              </a:rPr>
              <a:t>Doplňte tázací slovíčka do otázek - </a:t>
            </a:r>
            <a:r>
              <a:rPr lang="cs-CZ" sz="3600" b="1" dirty="0" smtClean="0">
                <a:solidFill>
                  <a:srgbClr val="FF0000"/>
                </a:solidFill>
                <a:latin typeface="Times New Roman" pitchFamily="18" charset="0"/>
                <a:cs typeface="Times New Roman" pitchFamily="18" charset="0"/>
              </a:rPr>
              <a:t>řešení</a:t>
            </a:r>
            <a:br>
              <a:rPr lang="cs-CZ" sz="3600" b="1" dirty="0" smtClean="0">
                <a:solidFill>
                  <a:srgbClr val="FF0000"/>
                </a:solidFill>
                <a:latin typeface="Times New Roman" pitchFamily="18" charset="0"/>
                <a:cs typeface="Times New Roman" pitchFamily="18" charset="0"/>
              </a:rPr>
            </a:b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r>
              <a:rPr lang="cs-CZ" sz="2700" b="1" dirty="0" smtClean="0">
                <a:latin typeface="Times New Roman" pitchFamily="18" charset="0"/>
                <a:cs typeface="Times New Roman" pitchFamily="18" charset="0"/>
              </a:rPr>
              <a:t>1. </a:t>
            </a:r>
            <a:r>
              <a:rPr lang="cs-CZ" sz="2700" b="1" dirty="0" err="1" smtClean="0">
                <a:solidFill>
                  <a:srgbClr val="FF0000"/>
                </a:solidFill>
                <a:latin typeface="Times New Roman" pitchFamily="18" charset="0"/>
                <a:cs typeface="Times New Roman" pitchFamily="18" charset="0"/>
              </a:rPr>
              <a:t>When</a:t>
            </a:r>
            <a:r>
              <a:rPr lang="cs-CZ" sz="2700" b="1" dirty="0" smtClean="0">
                <a:latin typeface="Times New Roman" pitchFamily="18" charset="0"/>
                <a:cs typeface="Times New Roman" pitchFamily="18" charset="0"/>
              </a:rPr>
              <a:t> do </a:t>
            </a:r>
            <a:r>
              <a:rPr lang="cs-CZ" sz="2700" b="1" dirty="0" err="1" smtClean="0">
                <a:latin typeface="Times New Roman" pitchFamily="18" charset="0"/>
                <a:cs typeface="Times New Roman" pitchFamily="18" charset="0"/>
              </a:rPr>
              <a:t>you</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have</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breakfast</a:t>
            </a:r>
            <a:r>
              <a:rPr lang="cs-CZ" sz="2700" b="1" dirty="0" smtClean="0">
                <a:latin typeface="Times New Roman" pitchFamily="18" charset="0"/>
                <a:cs typeface="Times New Roman" pitchFamily="18" charset="0"/>
              </a:rPr>
              <a:t>?</a:t>
            </a:r>
            <a:br>
              <a:rPr lang="cs-CZ" sz="2700" b="1" dirty="0" smtClean="0">
                <a:latin typeface="Times New Roman" pitchFamily="18" charset="0"/>
                <a:cs typeface="Times New Roman" pitchFamily="18" charset="0"/>
              </a:rPr>
            </a:br>
            <a:r>
              <a:rPr lang="cs-CZ" sz="2700" b="1" dirty="0" smtClean="0">
                <a:latin typeface="Times New Roman" pitchFamily="18" charset="0"/>
                <a:cs typeface="Times New Roman" pitchFamily="18" charset="0"/>
              </a:rPr>
              <a:t>2. </a:t>
            </a:r>
            <a:r>
              <a:rPr lang="cs-CZ" sz="2700" b="1" dirty="0" err="1" smtClean="0">
                <a:solidFill>
                  <a:srgbClr val="FF0000"/>
                </a:solidFill>
                <a:latin typeface="Times New Roman" pitchFamily="18" charset="0"/>
                <a:cs typeface="Times New Roman" pitchFamily="18" charset="0"/>
              </a:rPr>
              <a:t>What</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is</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your</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favourite</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food</a:t>
            </a:r>
            <a:r>
              <a:rPr lang="cs-CZ" sz="2700" b="1" dirty="0" smtClean="0">
                <a:latin typeface="Times New Roman" pitchFamily="18" charset="0"/>
                <a:cs typeface="Times New Roman" pitchFamily="18" charset="0"/>
              </a:rPr>
              <a:t>?</a:t>
            </a:r>
            <a:br>
              <a:rPr lang="cs-CZ" sz="2700" b="1" dirty="0" smtClean="0">
                <a:latin typeface="Times New Roman" pitchFamily="18" charset="0"/>
                <a:cs typeface="Times New Roman" pitchFamily="18" charset="0"/>
              </a:rPr>
            </a:br>
            <a:r>
              <a:rPr lang="cs-CZ" sz="2700" b="1" dirty="0" smtClean="0">
                <a:latin typeface="Times New Roman" pitchFamily="18" charset="0"/>
                <a:cs typeface="Times New Roman" pitchFamily="18" charset="0"/>
              </a:rPr>
              <a:t>3. </a:t>
            </a:r>
            <a:r>
              <a:rPr lang="cs-CZ" sz="2700" b="1" dirty="0" err="1" smtClean="0">
                <a:solidFill>
                  <a:srgbClr val="FF0000"/>
                </a:solidFill>
                <a:latin typeface="Times New Roman" pitchFamily="18" charset="0"/>
                <a:cs typeface="Times New Roman" pitchFamily="18" charset="0"/>
              </a:rPr>
              <a:t>When</a:t>
            </a:r>
            <a:r>
              <a:rPr lang="cs-CZ" sz="2700" b="1" dirty="0" smtClean="0">
                <a:latin typeface="Times New Roman" pitchFamily="18" charset="0"/>
                <a:cs typeface="Times New Roman" pitchFamily="18" charset="0"/>
              </a:rPr>
              <a:t> do </a:t>
            </a:r>
            <a:r>
              <a:rPr lang="cs-CZ" sz="2700" b="1" dirty="0" err="1" smtClean="0">
                <a:latin typeface="Times New Roman" pitchFamily="18" charset="0"/>
                <a:cs typeface="Times New Roman" pitchFamily="18" charset="0"/>
              </a:rPr>
              <a:t>you</a:t>
            </a:r>
            <a:r>
              <a:rPr lang="cs-CZ" sz="2700" b="1" dirty="0" smtClean="0">
                <a:latin typeface="Times New Roman" pitchFamily="18" charset="0"/>
                <a:cs typeface="Times New Roman" pitchFamily="18" charset="0"/>
              </a:rPr>
              <a:t> go to </a:t>
            </a:r>
            <a:r>
              <a:rPr lang="cs-CZ" sz="2700" b="1" dirty="0" err="1" smtClean="0">
                <a:latin typeface="Times New Roman" pitchFamily="18" charset="0"/>
                <a:cs typeface="Times New Roman" pitchFamily="18" charset="0"/>
              </a:rPr>
              <a:t>bed</a:t>
            </a:r>
            <a:r>
              <a:rPr lang="cs-CZ" sz="2700" b="1" dirty="0" smtClean="0">
                <a:latin typeface="Times New Roman" pitchFamily="18" charset="0"/>
                <a:cs typeface="Times New Roman" pitchFamily="18" charset="0"/>
              </a:rPr>
              <a:t>?</a:t>
            </a:r>
            <a:br>
              <a:rPr lang="cs-CZ" sz="2700" b="1" dirty="0" smtClean="0">
                <a:latin typeface="Times New Roman" pitchFamily="18" charset="0"/>
                <a:cs typeface="Times New Roman" pitchFamily="18" charset="0"/>
              </a:rPr>
            </a:br>
            <a:r>
              <a:rPr lang="cs-CZ" sz="2700" b="1" dirty="0" smtClean="0">
                <a:latin typeface="Times New Roman" pitchFamily="18" charset="0"/>
                <a:cs typeface="Times New Roman" pitchFamily="18" charset="0"/>
              </a:rPr>
              <a:t>4. </a:t>
            </a:r>
            <a:r>
              <a:rPr lang="cs-CZ" sz="2700" b="1" dirty="0" err="1" smtClean="0">
                <a:solidFill>
                  <a:srgbClr val="FF0000"/>
                </a:solidFill>
                <a:latin typeface="Times New Roman" pitchFamily="18" charset="0"/>
                <a:cs typeface="Times New Roman" pitchFamily="18" charset="0"/>
              </a:rPr>
              <a:t>Where</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does</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she</a:t>
            </a:r>
            <a:r>
              <a:rPr lang="cs-CZ" sz="2700" b="1" dirty="0" smtClean="0">
                <a:latin typeface="Times New Roman" pitchFamily="18" charset="0"/>
                <a:cs typeface="Times New Roman" pitchFamily="18" charset="0"/>
              </a:rPr>
              <a:t> live?</a:t>
            </a:r>
            <a:br>
              <a:rPr lang="cs-CZ" sz="2700" b="1" dirty="0" smtClean="0">
                <a:latin typeface="Times New Roman" pitchFamily="18" charset="0"/>
                <a:cs typeface="Times New Roman" pitchFamily="18" charset="0"/>
              </a:rPr>
            </a:br>
            <a:r>
              <a:rPr lang="cs-CZ" sz="2700" b="1" dirty="0" smtClean="0">
                <a:latin typeface="Times New Roman" pitchFamily="18" charset="0"/>
                <a:cs typeface="Times New Roman" pitchFamily="18" charset="0"/>
              </a:rPr>
              <a:t>5. </a:t>
            </a:r>
            <a:r>
              <a:rPr lang="cs-CZ" sz="2700" b="1" dirty="0" err="1" smtClean="0">
                <a:solidFill>
                  <a:srgbClr val="FF0000"/>
                </a:solidFill>
                <a:latin typeface="Times New Roman" pitchFamily="18" charset="0"/>
                <a:cs typeface="Times New Roman" pitchFamily="18" charset="0"/>
              </a:rPr>
              <a:t>How</a:t>
            </a:r>
            <a:r>
              <a:rPr lang="cs-CZ" sz="2700" b="1" dirty="0" smtClean="0">
                <a:solidFill>
                  <a:srgbClr val="FF0000"/>
                </a:solidFill>
                <a:latin typeface="Times New Roman" pitchFamily="18" charset="0"/>
                <a:cs typeface="Times New Roman" pitchFamily="18" charset="0"/>
              </a:rPr>
              <a:t> many </a:t>
            </a:r>
            <a:r>
              <a:rPr lang="cs-CZ" sz="2700" b="1" dirty="0" err="1" smtClean="0">
                <a:latin typeface="Times New Roman" pitchFamily="18" charset="0"/>
                <a:cs typeface="Times New Roman" pitchFamily="18" charset="0"/>
              </a:rPr>
              <a:t>dolls</a:t>
            </a:r>
            <a:r>
              <a:rPr lang="cs-CZ" sz="2700" b="1" dirty="0" smtClean="0">
                <a:latin typeface="Times New Roman" pitchFamily="18" charset="0"/>
                <a:cs typeface="Times New Roman" pitchFamily="18" charset="0"/>
              </a:rPr>
              <a:t> do </a:t>
            </a:r>
            <a:r>
              <a:rPr lang="cs-CZ" sz="2700" b="1" dirty="0" err="1" smtClean="0">
                <a:latin typeface="Times New Roman" pitchFamily="18" charset="0"/>
                <a:cs typeface="Times New Roman" pitchFamily="18" charset="0"/>
              </a:rPr>
              <a:t>you</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have</a:t>
            </a:r>
            <a:r>
              <a:rPr lang="cs-CZ" sz="2700" b="1" dirty="0" smtClean="0">
                <a:latin typeface="Times New Roman" pitchFamily="18" charset="0"/>
                <a:cs typeface="Times New Roman" pitchFamily="18" charset="0"/>
              </a:rPr>
              <a:t>?</a:t>
            </a:r>
            <a:br>
              <a:rPr lang="cs-CZ" sz="2700" b="1" dirty="0" smtClean="0">
                <a:latin typeface="Times New Roman" pitchFamily="18" charset="0"/>
                <a:cs typeface="Times New Roman" pitchFamily="18" charset="0"/>
              </a:rPr>
            </a:br>
            <a:r>
              <a:rPr lang="cs-CZ" sz="2700" b="1" dirty="0" smtClean="0">
                <a:latin typeface="Times New Roman" pitchFamily="18" charset="0"/>
                <a:cs typeface="Times New Roman" pitchFamily="18" charset="0"/>
              </a:rPr>
              <a:t>6. </a:t>
            </a:r>
            <a:r>
              <a:rPr lang="cs-CZ" sz="2700" b="1" dirty="0" err="1" smtClean="0">
                <a:solidFill>
                  <a:srgbClr val="FF0000"/>
                </a:solidFill>
                <a:latin typeface="Times New Roman" pitchFamily="18" charset="0"/>
                <a:cs typeface="Times New Roman" pitchFamily="18" charset="0"/>
              </a:rPr>
              <a:t>Who</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is</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your</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best</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friend</a:t>
            </a:r>
            <a:r>
              <a:rPr lang="cs-CZ" sz="2700" b="1" dirty="0" smtClean="0">
                <a:latin typeface="Times New Roman" pitchFamily="18" charset="0"/>
                <a:cs typeface="Times New Roman" pitchFamily="18" charset="0"/>
              </a:rPr>
              <a:t>?</a:t>
            </a:r>
            <a:br>
              <a:rPr lang="cs-CZ" sz="2700" b="1" dirty="0" smtClean="0">
                <a:latin typeface="Times New Roman" pitchFamily="18" charset="0"/>
                <a:cs typeface="Times New Roman" pitchFamily="18" charset="0"/>
              </a:rPr>
            </a:br>
            <a:r>
              <a:rPr lang="cs-CZ" sz="2700" b="1" dirty="0" smtClean="0">
                <a:latin typeface="Times New Roman" pitchFamily="18" charset="0"/>
                <a:cs typeface="Times New Roman" pitchFamily="18" charset="0"/>
              </a:rPr>
              <a:t>7. </a:t>
            </a:r>
            <a:r>
              <a:rPr lang="cs-CZ" sz="2700" b="1" dirty="0" err="1" smtClean="0">
                <a:solidFill>
                  <a:srgbClr val="FF0000"/>
                </a:solidFill>
                <a:latin typeface="Times New Roman" pitchFamily="18" charset="0"/>
                <a:cs typeface="Times New Roman" pitchFamily="18" charset="0"/>
              </a:rPr>
              <a:t>How</a:t>
            </a:r>
            <a:r>
              <a:rPr lang="cs-CZ" sz="2700" b="1" dirty="0" smtClean="0">
                <a:solidFill>
                  <a:srgbClr val="FF0000"/>
                </a:solidFill>
                <a:latin typeface="Times New Roman" pitchFamily="18" charset="0"/>
                <a:cs typeface="Times New Roman" pitchFamily="18" charset="0"/>
              </a:rPr>
              <a:t> much </a:t>
            </a:r>
            <a:r>
              <a:rPr lang="cs-CZ" sz="2700" b="1" dirty="0" err="1" smtClean="0">
                <a:latin typeface="Times New Roman" pitchFamily="18" charset="0"/>
                <a:cs typeface="Times New Roman" pitchFamily="18" charset="0"/>
              </a:rPr>
              <a:t>is</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this</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postcard</a:t>
            </a:r>
            <a:r>
              <a:rPr lang="cs-CZ" sz="2700" b="1" dirty="0" smtClean="0">
                <a:latin typeface="Times New Roman" pitchFamily="18" charset="0"/>
                <a:cs typeface="Times New Roman" pitchFamily="18" charset="0"/>
              </a:rPr>
              <a:t>? </a:t>
            </a:r>
            <a:br>
              <a:rPr lang="cs-CZ" sz="2700" b="1" dirty="0" smtClean="0">
                <a:latin typeface="Times New Roman" pitchFamily="18" charset="0"/>
                <a:cs typeface="Times New Roman" pitchFamily="18" charset="0"/>
              </a:rPr>
            </a:br>
            <a:r>
              <a:rPr lang="cs-CZ" sz="2700" b="1" dirty="0" smtClean="0">
                <a:latin typeface="Times New Roman" pitchFamily="18" charset="0"/>
                <a:cs typeface="Times New Roman" pitchFamily="18" charset="0"/>
              </a:rPr>
              <a:t>8. </a:t>
            </a:r>
            <a:r>
              <a:rPr lang="cs-CZ" sz="2700" b="1" dirty="0" err="1" smtClean="0">
                <a:solidFill>
                  <a:srgbClr val="FF0000"/>
                </a:solidFill>
                <a:latin typeface="Times New Roman" pitchFamily="18" charset="0"/>
                <a:cs typeface="Times New Roman" pitchFamily="18" charset="0"/>
              </a:rPr>
              <a:t>What</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is</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your</a:t>
            </a:r>
            <a:r>
              <a:rPr lang="cs-CZ" sz="2700" b="1" dirty="0" smtClean="0">
                <a:latin typeface="Times New Roman" pitchFamily="18" charset="0"/>
                <a:cs typeface="Times New Roman" pitchFamily="18" charset="0"/>
              </a:rPr>
              <a:t> hobby?</a:t>
            </a:r>
            <a:br>
              <a:rPr lang="cs-CZ" sz="2700" b="1" dirty="0" smtClean="0">
                <a:latin typeface="Times New Roman" pitchFamily="18" charset="0"/>
                <a:cs typeface="Times New Roman" pitchFamily="18" charset="0"/>
              </a:rPr>
            </a:br>
            <a:r>
              <a:rPr lang="cs-CZ" sz="2700" b="1" dirty="0" smtClean="0">
                <a:latin typeface="Times New Roman" pitchFamily="18" charset="0"/>
                <a:cs typeface="Times New Roman" pitchFamily="18" charset="0"/>
              </a:rPr>
              <a:t>9. </a:t>
            </a:r>
            <a:r>
              <a:rPr lang="cs-CZ" sz="2700" b="1" dirty="0" err="1" smtClean="0">
                <a:solidFill>
                  <a:srgbClr val="FF0000"/>
                </a:solidFill>
                <a:latin typeface="Times New Roman" pitchFamily="18" charset="0"/>
                <a:cs typeface="Times New Roman" pitchFamily="18" charset="0"/>
              </a:rPr>
              <a:t>What</a:t>
            </a:r>
            <a:r>
              <a:rPr lang="cs-CZ" sz="2700" b="1" dirty="0" smtClean="0">
                <a:latin typeface="Times New Roman" pitchFamily="18" charset="0"/>
                <a:cs typeface="Times New Roman" pitchFamily="18" charset="0"/>
              </a:rPr>
              <a:t> do </a:t>
            </a:r>
            <a:r>
              <a:rPr lang="cs-CZ" sz="2700" b="1" dirty="0" err="1" smtClean="0">
                <a:latin typeface="Times New Roman" pitchFamily="18" charset="0"/>
                <a:cs typeface="Times New Roman" pitchFamily="18" charset="0"/>
              </a:rPr>
              <a:t>you</a:t>
            </a:r>
            <a:r>
              <a:rPr lang="cs-CZ" sz="2700" b="1" dirty="0" smtClean="0">
                <a:latin typeface="Times New Roman" pitchFamily="18" charset="0"/>
                <a:cs typeface="Times New Roman" pitchFamily="18" charset="0"/>
              </a:rPr>
              <a:t> drink in </a:t>
            </a:r>
            <a:r>
              <a:rPr lang="cs-CZ" sz="2700" b="1" dirty="0" err="1" smtClean="0">
                <a:latin typeface="Times New Roman" pitchFamily="18" charset="0"/>
                <a:cs typeface="Times New Roman" pitchFamily="18" charset="0"/>
              </a:rPr>
              <a:t>the</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morning</a:t>
            </a:r>
            <a:r>
              <a:rPr lang="cs-CZ" sz="2700" b="1" dirty="0" smtClean="0">
                <a:latin typeface="Times New Roman" pitchFamily="18" charset="0"/>
                <a:cs typeface="Times New Roman" pitchFamily="18" charset="0"/>
              </a:rPr>
              <a:t>?</a:t>
            </a:r>
            <a:br>
              <a:rPr lang="cs-CZ" sz="2700" b="1" dirty="0" smtClean="0">
                <a:latin typeface="Times New Roman" pitchFamily="18" charset="0"/>
                <a:cs typeface="Times New Roman" pitchFamily="18" charset="0"/>
              </a:rPr>
            </a:br>
            <a:r>
              <a:rPr lang="cs-CZ" sz="2700" b="1" dirty="0" smtClean="0">
                <a:latin typeface="Times New Roman" pitchFamily="18" charset="0"/>
                <a:cs typeface="Times New Roman" pitchFamily="18" charset="0"/>
              </a:rPr>
              <a:t>10. </a:t>
            </a:r>
            <a:r>
              <a:rPr lang="cs-CZ" sz="2700" b="1" dirty="0" err="1" smtClean="0">
                <a:solidFill>
                  <a:srgbClr val="FF0000"/>
                </a:solidFill>
                <a:latin typeface="Times New Roman" pitchFamily="18" charset="0"/>
                <a:cs typeface="Times New Roman" pitchFamily="18" charset="0"/>
              </a:rPr>
              <a:t>How</a:t>
            </a:r>
            <a:r>
              <a:rPr lang="cs-CZ" sz="2700" b="1" dirty="0" smtClean="0">
                <a:solidFill>
                  <a:srgbClr val="FF0000"/>
                </a:solidFill>
                <a:latin typeface="Times New Roman" pitchFamily="18" charset="0"/>
                <a:cs typeface="Times New Roman" pitchFamily="18" charset="0"/>
              </a:rPr>
              <a:t> many </a:t>
            </a:r>
            <a:r>
              <a:rPr lang="cs-CZ" sz="2700" b="1" dirty="0" err="1" smtClean="0">
                <a:latin typeface="Times New Roman" pitchFamily="18" charset="0"/>
                <a:cs typeface="Times New Roman" pitchFamily="18" charset="0"/>
              </a:rPr>
              <a:t>stars</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can</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you</a:t>
            </a:r>
            <a:r>
              <a:rPr lang="cs-CZ" sz="2700" b="1" dirty="0" smtClean="0">
                <a:latin typeface="Times New Roman" pitchFamily="18" charset="0"/>
                <a:cs typeface="Times New Roman" pitchFamily="18" charset="0"/>
              </a:rPr>
              <a:t> </a:t>
            </a:r>
            <a:r>
              <a:rPr lang="cs-CZ" sz="2700" b="1" dirty="0" err="1" smtClean="0">
                <a:latin typeface="Times New Roman" pitchFamily="18" charset="0"/>
                <a:cs typeface="Times New Roman" pitchFamily="18" charset="0"/>
              </a:rPr>
              <a:t>see</a:t>
            </a:r>
            <a:r>
              <a:rPr lang="cs-CZ" sz="2700" b="1" dirty="0" smtClean="0">
                <a:latin typeface="Times New Roman" pitchFamily="18" charset="0"/>
                <a:cs typeface="Times New Roman" pitchFamily="18" charset="0"/>
              </a:rPr>
              <a:t>?</a:t>
            </a:r>
            <a:br>
              <a:rPr lang="cs-CZ" sz="2700" b="1" dirty="0" smtClean="0">
                <a:latin typeface="Times New Roman" pitchFamily="18" charset="0"/>
                <a:cs typeface="Times New Roman" pitchFamily="18" charset="0"/>
              </a:rPr>
            </a:br>
            <a:r>
              <a:rPr lang="cs-CZ" sz="2700" b="1" dirty="0" smtClean="0">
                <a:latin typeface="Times New Roman" pitchFamily="18" charset="0"/>
                <a:cs typeface="Times New Roman" pitchFamily="18" charset="0"/>
              </a:rPr>
              <a:t/>
            </a:r>
            <a:br>
              <a:rPr lang="cs-CZ" sz="2700" b="1" dirty="0" smtClean="0">
                <a:latin typeface="Times New Roman" pitchFamily="18" charset="0"/>
                <a:cs typeface="Times New Roman" pitchFamily="18" charset="0"/>
              </a:rPr>
            </a:br>
            <a:r>
              <a:rPr lang="cs-CZ" sz="3200" b="1" dirty="0" smtClean="0">
                <a:latin typeface="Times New Roman" pitchFamily="18" charset="0"/>
                <a:cs typeface="Times New Roman" pitchFamily="18" charset="0"/>
              </a:rPr>
              <a:t/>
            </a:r>
            <a:br>
              <a:rPr lang="cs-CZ" sz="3200" b="1" dirty="0" smtClean="0">
                <a:latin typeface="Times New Roman" pitchFamily="18" charset="0"/>
                <a:cs typeface="Times New Roman" pitchFamily="18" charset="0"/>
              </a:rPr>
            </a:br>
            <a:endParaRPr lang="cs-CZ" b="1" dirty="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2" cstate="print">
            <a:alphaModFix amt="16000"/>
            <a:lum/>
          </a:blip>
          <a:srcRect/>
          <a:stretch>
            <a:fillRect l="-23000" r="-23000"/>
          </a:stretch>
        </a:blipFill>
        <a:effectLst/>
      </p:bgPr>
    </p:bg>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357158" y="428604"/>
            <a:ext cx="7786742" cy="5286412"/>
          </a:xfrm>
        </p:spPr>
        <p:txBody>
          <a:bodyPr>
            <a:normAutofit/>
          </a:bodyPr>
          <a:lstStyle/>
          <a:p>
            <a:pPr>
              <a:buNone/>
            </a:pPr>
            <a:r>
              <a:rPr lang="cs-CZ" dirty="0" smtClean="0">
                <a:latin typeface="Times New Roman" pitchFamily="18" charset="0"/>
                <a:cs typeface="Times New Roman" pitchFamily="18" charset="0"/>
              </a:rPr>
              <a:t>Zdroj:</a:t>
            </a:r>
          </a:p>
          <a:p>
            <a:pPr>
              <a:buNone/>
            </a:pPr>
            <a:r>
              <a:rPr lang="cs-CZ" dirty="0" smtClean="0">
                <a:latin typeface="Times New Roman" pitchFamily="18" charset="0"/>
                <a:cs typeface="Times New Roman" pitchFamily="18" charset="0"/>
              </a:rPr>
              <a:t>    </a:t>
            </a:r>
            <a:r>
              <a:rPr lang="cs-CZ" sz="2800" dirty="0" smtClean="0">
                <a:latin typeface="Times New Roman" pitchFamily="18" charset="0"/>
                <a:cs typeface="Times New Roman" pitchFamily="18" charset="0"/>
              </a:rPr>
              <a:t>Vlastní tvorba</a:t>
            </a:r>
          </a:p>
          <a:p>
            <a:pPr>
              <a:buNone/>
            </a:pPr>
            <a:r>
              <a:rPr lang="cs-CZ" dirty="0" smtClean="0">
                <a:latin typeface="Times New Roman" pitchFamily="18" charset="0"/>
                <a:cs typeface="Times New Roman" pitchFamily="18" charset="0"/>
              </a:rPr>
              <a:t>Obrázek:</a:t>
            </a:r>
          </a:p>
          <a:p>
            <a:pPr>
              <a:buNone/>
            </a:pPr>
            <a:r>
              <a:rPr lang="cs-CZ" sz="2800" dirty="0" smtClean="0">
                <a:latin typeface="Times New Roman" pitchFamily="18" charset="0"/>
                <a:cs typeface="Times New Roman" pitchFamily="18" charset="0"/>
              </a:rPr>
              <a:t>     </a:t>
            </a:r>
            <a:r>
              <a:rPr lang="cs-CZ" sz="2800" dirty="0" smtClean="0">
                <a:latin typeface="Times New Roman" pitchFamily="18" charset="0"/>
                <a:cs typeface="Times New Roman" pitchFamily="18" charset="0"/>
                <a:hlinkClick r:id="rId3"/>
              </a:rPr>
              <a:t>www.office.</a:t>
            </a:r>
            <a:r>
              <a:rPr lang="cs-CZ" sz="2800" dirty="0" err="1" smtClean="0">
                <a:latin typeface="Times New Roman" pitchFamily="18" charset="0"/>
                <a:cs typeface="Times New Roman" pitchFamily="18" charset="0"/>
                <a:hlinkClick r:id="rId3"/>
              </a:rPr>
              <a:t>microsoft.com</a:t>
            </a:r>
            <a:endParaRPr lang="cs-CZ" sz="2800" dirty="0" smtClean="0">
              <a:latin typeface="Times New Roman" pitchFamily="18" charset="0"/>
              <a:cs typeface="Times New Roman" pitchFamily="18" charset="0"/>
            </a:endParaRPr>
          </a:p>
          <a:p>
            <a:pPr>
              <a:buNone/>
            </a:pPr>
            <a:r>
              <a:rPr lang="cs-CZ" dirty="0" smtClean="0">
                <a:latin typeface="Times New Roman" pitchFamily="18" charset="0"/>
                <a:cs typeface="Times New Roman" pitchFamily="18" charset="0"/>
              </a:rPr>
              <a:t>Anotace:</a:t>
            </a:r>
          </a:p>
          <a:p>
            <a:pPr>
              <a:buNone/>
            </a:pPr>
            <a:r>
              <a:rPr lang="cs-CZ" dirty="0" smtClean="0">
                <a:latin typeface="Times New Roman" pitchFamily="18" charset="0"/>
                <a:cs typeface="Times New Roman" pitchFamily="18" charset="0"/>
              </a:rPr>
              <a:t>    </a:t>
            </a:r>
            <a:r>
              <a:rPr lang="cs-CZ" sz="2800" dirty="0" smtClean="0">
                <a:latin typeface="Times New Roman" pitchFamily="18" charset="0"/>
                <a:cs typeface="Times New Roman" pitchFamily="18" charset="0"/>
              </a:rPr>
              <a:t>Žáci doplňují tázací slova do otázek. Jedná se o opakovací cvičení, ve kterém se zaměřujeme na otázku v </a:t>
            </a:r>
            <a:r>
              <a:rPr lang="cs-CZ" sz="2800" smtClean="0">
                <a:latin typeface="Times New Roman" pitchFamily="18" charset="0"/>
                <a:cs typeface="Times New Roman" pitchFamily="18" charset="0"/>
              </a:rPr>
              <a:t>čase přítomném prostém.</a:t>
            </a:r>
            <a:endParaRPr lang="cs-CZ" sz="2800" dirty="0" smtClean="0">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525</TotalTime>
  <Words>106</Words>
  <Application>Microsoft Office PowerPoint</Application>
  <PresentationFormat>Předvádění na obrazovce (4:3)</PresentationFormat>
  <Paragraphs>19</Paragraphs>
  <Slides>7</Slides>
  <Notes>0</Notes>
  <HiddenSlides>0</HiddenSlides>
  <MMClips>0</MMClips>
  <ScaleCrop>false</ScaleCrop>
  <HeadingPairs>
    <vt:vector size="4" baseType="variant">
      <vt:variant>
        <vt:lpstr>Motiv</vt:lpstr>
      </vt:variant>
      <vt:variant>
        <vt:i4>1</vt:i4>
      </vt:variant>
      <vt:variant>
        <vt:lpstr>Nadpisy snímků</vt:lpstr>
      </vt:variant>
      <vt:variant>
        <vt:i4>7</vt:i4>
      </vt:variant>
    </vt:vector>
  </HeadingPairs>
  <TitlesOfParts>
    <vt:vector size="8" baseType="lpstr">
      <vt:lpstr>Motiv systému Office</vt:lpstr>
      <vt:lpstr>Prezentace aplikace PowerPoint</vt:lpstr>
      <vt:lpstr>      Questin words</vt:lpstr>
      <vt:lpstr>Znáte tyto tázací slova?  Who?  What? How many? How much? Where? When? </vt:lpstr>
      <vt:lpstr>Znáte tyto tázací slova - řešení  Who? Kdo? What? Co? How many? Kolik? (počitatelná pod.jm.) How much? Kolik? (nepočitatelná pod.jm.) Where? Kde? Kam? When? Kdy? </vt:lpstr>
      <vt:lpstr>  Doplňte tázací slovíčka do otázek:  1. …….. do you have breakfast? 2. ……. is your favourite food? 3. ……. do you go to bed? 4. ……. does she live? 5. ……. dolls do you have? 6. ……. is your best friend? 7. ……. is this postcard?  8. …… is your hobby? 9. ……. do you drink in the morning? 10. ……. stars can you see?   </vt:lpstr>
      <vt:lpstr>  Doplňte tázací slovíčka do otázek - řešení  1. When do you have breakfast? 2. What is your favourite food? 3. When do you go to bed? 4. Where does she live? 5. How many dolls do you have? 6. Who is your best friend? 7. How much is this postcard?  8. What is your hobby? 9. What do you drink in the morning? 10. How many stars can you see?   </vt:lpstr>
      <vt:lpstr>Prezentace aplikace PowerPoint</vt:lpstr>
    </vt:vector>
  </TitlesOfParts>
  <Company>HP</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Název školy: Autor:</dc:title>
  <dc:creator>NB</dc:creator>
  <cp:lastModifiedBy>Vesna202261</cp:lastModifiedBy>
  <cp:revision>63</cp:revision>
  <dcterms:created xsi:type="dcterms:W3CDTF">2011-12-27T20:15:32Z</dcterms:created>
  <dcterms:modified xsi:type="dcterms:W3CDTF">2012-12-18T12:07:29Z</dcterms:modified>
</cp:coreProperties>
</file>