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73" r:id="rId5"/>
    <p:sldId id="274" r:id="rId6"/>
    <p:sldId id="272" r:id="rId7"/>
    <p:sldId id="267" r:id="rId8"/>
    <p:sldId id="270" r:id="rId9"/>
    <p:sldId id="263"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1" d="100"/>
          <a:sy n="91" d="100"/>
        </p:scale>
        <p:origin x="-40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916428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1462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211449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16651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651672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90736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020412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606233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282087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2090738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25722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44FD92-0FE5-4C8A-BCD2-88CA5A5D424A}" type="slidenum">
              <a:rPr lang="cs-CZ" smtClean="0"/>
              <a:pPr/>
              <a:t>‹#›</a:t>
            </a:fld>
            <a:endParaRPr lang="cs-CZ"/>
          </a:p>
        </p:txBody>
      </p:sp>
    </p:spTree>
    <p:extLst>
      <p:ext uri="{BB962C8B-B14F-4D97-AF65-F5344CB8AC3E}">
        <p14:creationId xmlns:p14="http://schemas.microsoft.com/office/powerpoint/2010/main" val="397488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office.microsoft.com/"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flipV="1">
            <a:off x="-612576" y="7677472"/>
            <a:ext cx="9937104" cy="504056"/>
          </a:xfrm>
        </p:spPr>
        <p:txBody>
          <a:bodyPr>
            <a:normAutofit fontScale="90000"/>
          </a:bodyPr>
          <a:lstStyle/>
          <a:p>
            <a:pPr algn="l"/>
            <a:endParaRPr lang="cs-CZ" sz="3600" dirty="0"/>
          </a:p>
        </p:txBody>
      </p:sp>
      <p:sp>
        <p:nvSpPr>
          <p:cNvPr id="3" name="Podnadpis 2"/>
          <p:cNvSpPr>
            <a:spLocks noGrp="1"/>
          </p:cNvSpPr>
          <p:nvPr>
            <p:ph type="subTitle" idx="1"/>
          </p:nvPr>
        </p:nvSpPr>
        <p:spPr>
          <a:xfrm flipV="1">
            <a:off x="3059832" y="7173416"/>
            <a:ext cx="5680720" cy="504056"/>
          </a:xfrm>
        </p:spPr>
        <p:txBody>
          <a:bodyPr>
            <a:normAutofit fontScale="92500" lnSpcReduction="10000"/>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0166" y="500042"/>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p14="http://schemas.microsoft.com/office/powerpoint/2010/main" val="2846593346"/>
              </p:ext>
            </p:extLst>
          </p:nvPr>
        </p:nvGraphicFramePr>
        <p:xfrm>
          <a:off x="928662" y="2357430"/>
          <a:ext cx="7128792" cy="3517236"/>
        </p:xfrm>
        <a:graphic>
          <a:graphicData uri="http://schemas.openxmlformats.org/drawingml/2006/table">
            <a:tbl>
              <a:tblPr firstRow="1" bandRow="1">
                <a:tableStyleId>{5940675A-B579-460E-94D1-54222C63F5DA}</a:tableStyleId>
              </a:tblPr>
              <a:tblGrid>
                <a:gridCol w="7128792"/>
              </a:tblGrid>
              <a:tr h="524178">
                <a:tc>
                  <a:txBody>
                    <a:bodyPr/>
                    <a:lstStyle/>
                    <a:p>
                      <a:pPr algn="l"/>
                      <a:r>
                        <a:rPr lang="cs-CZ" sz="2400" b="1" dirty="0" smtClean="0"/>
                        <a:t>Název</a:t>
                      </a:r>
                      <a:r>
                        <a:rPr lang="cs-CZ" sz="2400" b="1" baseline="0" dirty="0" smtClean="0"/>
                        <a:t> školy: </a:t>
                      </a:r>
                      <a:r>
                        <a:rPr lang="cs-CZ" sz="2400" baseline="0" dirty="0" smtClean="0"/>
                        <a:t>Základní škola a Mateřská škola při dětské           léčebně, Janské Lázně, Horní promenáda 268</a:t>
                      </a:r>
                    </a:p>
                  </a:txBody>
                  <a:tcPr/>
                </a:tc>
              </a:tr>
              <a:tr h="524178">
                <a:tc>
                  <a:txBody>
                    <a:bodyPr/>
                    <a:lstStyle/>
                    <a:p>
                      <a:r>
                        <a:rPr lang="cs-CZ" sz="2400" b="1" dirty="0" smtClean="0"/>
                        <a:t>Autor: </a:t>
                      </a:r>
                      <a:r>
                        <a:rPr lang="cs-CZ" sz="2400" dirty="0" smtClean="0"/>
                        <a:t>Mgr. Lucie Pospíšilová</a:t>
                      </a:r>
                      <a:endParaRPr lang="cs-CZ" sz="2400" baseline="0" dirty="0" smtClean="0"/>
                    </a:p>
                    <a:p>
                      <a:r>
                        <a:rPr lang="cs-CZ" sz="2400" b="1" baseline="0" dirty="0" smtClean="0"/>
                        <a:t>Datum: </a:t>
                      </a:r>
                      <a:r>
                        <a:rPr lang="cs-CZ" sz="2400" b="0" baseline="0" dirty="0" smtClean="0"/>
                        <a:t>12.10.2012</a:t>
                      </a:r>
                    </a:p>
                  </a:txBody>
                  <a:tcPr/>
                </a:tc>
              </a:tr>
              <a:tr h="524178">
                <a:tc>
                  <a:txBody>
                    <a:bodyPr/>
                    <a:lstStyle/>
                    <a:p>
                      <a:r>
                        <a:rPr lang="cs-CZ" sz="2400" b="1" dirty="0" smtClean="0"/>
                        <a:t>Název</a:t>
                      </a:r>
                      <a:r>
                        <a:rPr lang="cs-CZ" sz="2400" b="1" smtClean="0"/>
                        <a:t>: </a:t>
                      </a:r>
                      <a:r>
                        <a:rPr lang="cs-CZ" sz="2400" smtClean="0"/>
                        <a:t>VY_32_INOVACE_10_Anglický </a:t>
                      </a:r>
                      <a:r>
                        <a:rPr lang="cs-CZ" sz="2400" dirty="0" smtClean="0"/>
                        <a:t>jazyk</a:t>
                      </a:r>
                      <a:endParaRPr lang="cs-CZ" sz="2400" dirty="0"/>
                    </a:p>
                  </a:txBody>
                  <a:tcPr/>
                </a:tc>
              </a:tr>
              <a:tr h="524178">
                <a:tc>
                  <a:txBody>
                    <a:bodyPr/>
                    <a:lstStyle/>
                    <a:p>
                      <a:r>
                        <a:rPr lang="cs-CZ" sz="2400" b="1" dirty="0" smtClean="0"/>
                        <a:t>Téma: </a:t>
                      </a:r>
                      <a:r>
                        <a:rPr lang="cs-CZ" sz="2400" b="1" baseline="0" dirty="0" smtClean="0"/>
                        <a:t> </a:t>
                      </a:r>
                      <a:r>
                        <a:rPr lang="cs-CZ" sz="2400" b="0" dirty="0" smtClean="0"/>
                        <a:t>Use </a:t>
                      </a:r>
                      <a:r>
                        <a:rPr lang="cs-CZ" sz="2400" b="0" dirty="0" err="1" smtClean="0"/>
                        <a:t>of</a:t>
                      </a:r>
                      <a:r>
                        <a:rPr lang="cs-CZ" sz="2400" b="0" dirty="0" smtClean="0"/>
                        <a:t> </a:t>
                      </a:r>
                      <a:r>
                        <a:rPr lang="cs-CZ" sz="2400" b="0" dirty="0" err="1" smtClean="0"/>
                        <a:t>English</a:t>
                      </a:r>
                      <a:r>
                        <a:rPr lang="cs-CZ" sz="2400" b="0" smtClean="0"/>
                        <a:t>- </a:t>
                      </a:r>
                      <a:r>
                        <a:rPr lang="cs-CZ" sz="2400" b="0" baseline="0" smtClean="0"/>
                        <a:t>The</a:t>
                      </a:r>
                      <a:r>
                        <a:rPr lang="cs-CZ" sz="2400" b="0" baseline="0" dirty="0" smtClean="0"/>
                        <a:t> </a:t>
                      </a:r>
                      <a:r>
                        <a:rPr lang="cs-CZ" sz="2400" b="0" baseline="0" dirty="0" err="1" smtClean="0"/>
                        <a:t>c</a:t>
                      </a:r>
                      <a:r>
                        <a:rPr lang="cs-CZ" sz="2400" dirty="0" err="1" smtClean="0"/>
                        <a:t>orrect</a:t>
                      </a:r>
                      <a:r>
                        <a:rPr lang="cs-CZ" sz="2400" dirty="0" smtClean="0"/>
                        <a:t> sentence</a:t>
                      </a:r>
                      <a:endParaRPr lang="cs-CZ" sz="2400" baseline="0" dirty="0" smtClean="0"/>
                    </a:p>
                    <a:p>
                      <a:r>
                        <a:rPr lang="cs-CZ" sz="2400" b="1" baseline="0" dirty="0" smtClean="0"/>
                        <a:t>Ročník: </a:t>
                      </a:r>
                      <a:r>
                        <a:rPr lang="cs-CZ" sz="2400" baseline="0" dirty="0" smtClean="0"/>
                        <a:t>6.-7.</a:t>
                      </a:r>
                      <a:endParaRPr lang="cs-CZ" sz="2400" dirty="0" smtClean="0"/>
                    </a:p>
                  </a:txBody>
                  <a:tcPr/>
                </a:tc>
              </a:tr>
              <a:tr h="524178">
                <a:tc>
                  <a:txBody>
                    <a:bodyPr/>
                    <a:lstStyle/>
                    <a:p>
                      <a:r>
                        <a:rPr lang="cs-CZ" sz="2400" b="1" dirty="0" smtClean="0"/>
                        <a:t>Číslo projektu: </a:t>
                      </a:r>
                      <a:r>
                        <a:rPr lang="cs-CZ" sz="2400" b="0" dirty="0" smtClean="0"/>
                        <a:t>CZ.1.07/1.4.00/21.2979</a:t>
                      </a:r>
                      <a:endParaRPr lang="cs-CZ" sz="2400" b="1" dirty="0"/>
                    </a:p>
                  </a:txBody>
                  <a:tcPr/>
                </a:tc>
              </a:tr>
            </a:tbl>
          </a:graphicData>
        </a:graphic>
      </p:graphicFrame>
    </p:spTree>
    <p:extLst>
      <p:ext uri="{BB962C8B-B14F-4D97-AF65-F5344CB8AC3E}">
        <p14:creationId xmlns:p14="http://schemas.microsoft.com/office/powerpoint/2010/main" val="3994054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1143000"/>
          </a:xfrm>
        </p:spPr>
        <p:txBody>
          <a:bodyPr/>
          <a:lstStyle/>
          <a:p>
            <a:r>
              <a:rPr lang="cs-CZ" b="1" dirty="0" smtClean="0">
                <a:latin typeface="Times New Roman" pitchFamily="18" charset="0"/>
                <a:cs typeface="Times New Roman" pitchFamily="18" charset="0"/>
              </a:rPr>
              <a:t>      </a:t>
            </a:r>
            <a:r>
              <a:rPr lang="cs-CZ" b="1" dirty="0" err="1" smtClean="0">
                <a:latin typeface="Times New Roman" pitchFamily="18" charset="0"/>
                <a:cs typeface="Times New Roman" pitchFamily="18" charset="0"/>
              </a:rPr>
              <a:t>The</a:t>
            </a:r>
            <a:r>
              <a:rPr lang="cs-CZ" b="1" dirty="0" smtClean="0">
                <a:latin typeface="Times New Roman" pitchFamily="18" charset="0"/>
                <a:cs typeface="Times New Roman" pitchFamily="18" charset="0"/>
              </a:rPr>
              <a:t> </a:t>
            </a:r>
            <a:r>
              <a:rPr lang="cs-CZ" b="1" dirty="0" err="1" smtClean="0">
                <a:latin typeface="Times New Roman" pitchFamily="18" charset="0"/>
                <a:cs typeface="Times New Roman" pitchFamily="18" charset="0"/>
              </a:rPr>
              <a:t>correct</a:t>
            </a:r>
            <a:r>
              <a:rPr lang="cs-CZ" b="1" dirty="0" smtClean="0">
                <a:latin typeface="Times New Roman" pitchFamily="18" charset="0"/>
                <a:cs typeface="Times New Roman" pitchFamily="18" charset="0"/>
              </a:rPr>
              <a:t> sentence</a:t>
            </a:r>
            <a:endParaRPr lang="cs-CZ" b="1" dirty="0">
              <a:latin typeface="Times New Roman" pitchFamily="18" charset="0"/>
              <a:cs typeface="Times New Roman" pitchFamily="18" charset="0"/>
            </a:endParaRPr>
          </a:p>
        </p:txBody>
      </p:sp>
      <p:sp>
        <p:nvSpPr>
          <p:cNvPr id="3" name="Zástupný symbol pro obsah 2"/>
          <p:cNvSpPr>
            <a:spLocks noGrp="1"/>
          </p:cNvSpPr>
          <p:nvPr>
            <p:ph idx="1"/>
          </p:nvPr>
        </p:nvSpPr>
        <p:spPr>
          <a:xfrm>
            <a:off x="428596" y="2500306"/>
            <a:ext cx="7786742" cy="2571768"/>
          </a:xfrm>
        </p:spPr>
        <p:txBody>
          <a:bodyPr>
            <a:normAutofit/>
          </a:bodyPr>
          <a:lstStyle/>
          <a:p>
            <a:pPr algn="ctr">
              <a:buNone/>
            </a:pPr>
            <a:r>
              <a:rPr lang="cs-CZ" b="1" dirty="0" smtClean="0">
                <a:latin typeface="Times New Roman" pitchFamily="18" charset="0"/>
                <a:cs typeface="Times New Roman" pitchFamily="18" charset="0"/>
              </a:rPr>
              <a:t>              Která věta je ta správná?</a:t>
            </a:r>
          </a:p>
          <a:p>
            <a:pPr algn="ctr">
              <a:buNone/>
            </a:pPr>
            <a:endParaRPr lang="cs-CZ" b="1" dirty="0" smtClean="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28596" y="1142984"/>
            <a:ext cx="8229600" cy="4500594"/>
          </a:xfrm>
        </p:spPr>
        <p:txBody>
          <a:bodyPr>
            <a:normAutofit fontScale="90000"/>
          </a:bodyPr>
          <a:lstStyle/>
          <a:p>
            <a:r>
              <a:rPr lang="cs-CZ" sz="3200" b="1" dirty="0" smtClean="0">
                <a:latin typeface="Times New Roman" pitchFamily="18" charset="0"/>
                <a:cs typeface="Times New Roman" pitchFamily="18" charset="0"/>
              </a:rPr>
              <a:t>Která z uvedených dvou vět je ta správná?</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1. a) My </a:t>
            </a:r>
            <a:r>
              <a:rPr lang="cs-CZ" sz="3100" dirty="0" err="1" smtClean="0">
                <a:latin typeface="Times New Roman" pitchFamily="18" charset="0"/>
                <a:cs typeface="Times New Roman" pitchFamily="18" charset="0"/>
              </a:rPr>
              <a:t>name</a:t>
            </a:r>
            <a:r>
              <a:rPr lang="cs-CZ" sz="3100" dirty="0" smtClean="0">
                <a:latin typeface="Times New Roman" pitchFamily="18" charset="0"/>
                <a:cs typeface="Times New Roman" pitchFamily="18" charset="0"/>
              </a:rPr>
              <a:t>‘s John.</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b) My </a:t>
            </a:r>
            <a:r>
              <a:rPr lang="cs-CZ" sz="3100" dirty="0" err="1" smtClean="0">
                <a:latin typeface="Times New Roman" pitchFamily="18" charset="0"/>
                <a:cs typeface="Times New Roman" pitchFamily="18" charset="0"/>
              </a:rPr>
              <a:t>name</a:t>
            </a:r>
            <a:r>
              <a:rPr lang="cs-CZ" sz="3100" dirty="0" smtClean="0">
                <a:latin typeface="Times New Roman" pitchFamily="18" charset="0"/>
                <a:cs typeface="Times New Roman" pitchFamily="18" charset="0"/>
              </a:rPr>
              <a:t> John.</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2. a) </a:t>
            </a:r>
            <a:r>
              <a:rPr lang="cs-CZ" sz="3100" dirty="0" err="1" smtClean="0">
                <a:latin typeface="Times New Roman" pitchFamily="18" charset="0"/>
                <a:cs typeface="Times New Roman" pitchFamily="18" charset="0"/>
              </a:rPr>
              <a:t>What</a:t>
            </a:r>
            <a:r>
              <a:rPr lang="cs-CZ" sz="3100" dirty="0" smtClean="0">
                <a:latin typeface="Times New Roman" pitchFamily="18" charset="0"/>
                <a:cs typeface="Times New Roman" pitchFamily="18" charset="0"/>
              </a:rPr>
              <a:t>‘s her </a:t>
            </a:r>
            <a:r>
              <a:rPr lang="cs-CZ" sz="3100" dirty="0" err="1" smtClean="0">
                <a:latin typeface="Times New Roman" pitchFamily="18" charset="0"/>
                <a:cs typeface="Times New Roman" pitchFamily="18" charset="0"/>
              </a:rPr>
              <a:t>name</a:t>
            </a:r>
            <a:r>
              <a:rPr lang="cs-CZ" sz="3100" dirty="0" smtClean="0">
                <a:latin typeface="Times New Roman" pitchFamily="18" charset="0"/>
                <a:cs typeface="Times New Roman" pitchFamily="18" charset="0"/>
              </a:rPr>
              <a:t>?</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b) </a:t>
            </a:r>
            <a:r>
              <a:rPr lang="cs-CZ" sz="3100" dirty="0" err="1" smtClean="0">
                <a:latin typeface="Times New Roman" pitchFamily="18" charset="0"/>
                <a:cs typeface="Times New Roman" pitchFamily="18" charset="0"/>
              </a:rPr>
              <a:t>What</a:t>
            </a:r>
            <a:r>
              <a:rPr lang="cs-CZ" sz="3100" dirty="0" smtClean="0">
                <a:latin typeface="Times New Roman" pitchFamily="18" charset="0"/>
                <a:cs typeface="Times New Roman" pitchFamily="18" charset="0"/>
              </a:rPr>
              <a:t>‘s </a:t>
            </a:r>
            <a:r>
              <a:rPr lang="cs-CZ" sz="3100" dirty="0" err="1" smtClean="0">
                <a:latin typeface="Times New Roman" pitchFamily="18" charset="0"/>
                <a:cs typeface="Times New Roman" pitchFamily="18" charset="0"/>
              </a:rPr>
              <a:t>she</a:t>
            </a:r>
            <a:r>
              <a:rPr lang="cs-CZ" sz="3100" dirty="0" smtClean="0">
                <a:latin typeface="Times New Roman" pitchFamily="18" charset="0"/>
                <a:cs typeface="Times New Roman" pitchFamily="18" charset="0"/>
              </a:rPr>
              <a:t> </a:t>
            </a:r>
            <a:r>
              <a:rPr lang="cs-CZ" sz="3100" dirty="0" err="1" smtClean="0">
                <a:latin typeface="Times New Roman" pitchFamily="18" charset="0"/>
                <a:cs typeface="Times New Roman" pitchFamily="18" charset="0"/>
              </a:rPr>
              <a:t>name</a:t>
            </a:r>
            <a:r>
              <a:rPr lang="cs-CZ" sz="3100" dirty="0" smtClean="0">
                <a:latin typeface="Times New Roman" pitchFamily="18" charset="0"/>
                <a:cs typeface="Times New Roman" pitchFamily="18" charset="0"/>
              </a:rPr>
              <a:t>?</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3. a) He‘s </a:t>
            </a:r>
            <a:r>
              <a:rPr lang="cs-CZ" sz="3100" dirty="0" err="1" smtClean="0">
                <a:latin typeface="Times New Roman" pitchFamily="18" charset="0"/>
                <a:cs typeface="Times New Roman" pitchFamily="18" charset="0"/>
              </a:rPr>
              <a:t>from</a:t>
            </a:r>
            <a:r>
              <a:rPr lang="cs-CZ" sz="3100" dirty="0" smtClean="0">
                <a:latin typeface="Times New Roman" pitchFamily="18" charset="0"/>
                <a:cs typeface="Times New Roman" pitchFamily="18" charset="0"/>
              </a:rPr>
              <a:t> </a:t>
            </a:r>
            <a:r>
              <a:rPr lang="cs-CZ" sz="3100" dirty="0" err="1" smtClean="0">
                <a:latin typeface="Times New Roman" pitchFamily="18" charset="0"/>
                <a:cs typeface="Times New Roman" pitchFamily="18" charset="0"/>
              </a:rPr>
              <a:t>Germany</a:t>
            </a:r>
            <a:r>
              <a:rPr lang="cs-CZ" sz="3100" dirty="0" smtClean="0">
                <a:latin typeface="Times New Roman" pitchFamily="18" charset="0"/>
                <a:cs typeface="Times New Roman" pitchFamily="18" charset="0"/>
              </a:rPr>
              <a:t>.</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b) His </a:t>
            </a:r>
            <a:r>
              <a:rPr lang="cs-CZ" sz="3100" dirty="0" err="1" smtClean="0">
                <a:latin typeface="Times New Roman" pitchFamily="18" charset="0"/>
                <a:cs typeface="Times New Roman" pitchFamily="18" charset="0"/>
              </a:rPr>
              <a:t>from</a:t>
            </a:r>
            <a:r>
              <a:rPr lang="cs-CZ" sz="3100" dirty="0" smtClean="0">
                <a:latin typeface="Times New Roman" pitchFamily="18" charset="0"/>
                <a:cs typeface="Times New Roman" pitchFamily="18" charset="0"/>
              </a:rPr>
              <a:t> </a:t>
            </a:r>
            <a:r>
              <a:rPr lang="cs-CZ" sz="3100" dirty="0" err="1" smtClean="0">
                <a:latin typeface="Times New Roman" pitchFamily="18" charset="0"/>
                <a:cs typeface="Times New Roman" pitchFamily="18" charset="0"/>
              </a:rPr>
              <a:t>Germany</a:t>
            </a:r>
            <a:r>
              <a:rPr lang="cs-CZ" sz="3100" dirty="0" smtClean="0">
                <a:latin typeface="Times New Roman" pitchFamily="18" charset="0"/>
                <a:cs typeface="Times New Roman" pitchFamily="18" charset="0"/>
              </a:rPr>
              <a:t>.</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
            </a:r>
            <a:br>
              <a:rPr lang="cs-CZ" sz="3100" dirty="0" smtClean="0">
                <a:latin typeface="Times New Roman" pitchFamily="18" charset="0"/>
                <a:cs typeface="Times New Roman" pitchFamily="18" charset="0"/>
              </a:rPr>
            </a:br>
            <a:endParaRPr lang="cs-CZ" sz="31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28596" y="1142984"/>
            <a:ext cx="8229600" cy="4500594"/>
          </a:xfrm>
        </p:spPr>
        <p:txBody>
          <a:bodyPr>
            <a:normAutofit fontScale="90000"/>
          </a:bodyPr>
          <a:lstStyle/>
          <a:p>
            <a:r>
              <a:rPr lang="cs-CZ" sz="2400" dirty="0" smtClean="0">
                <a:latin typeface="Times New Roman" pitchFamily="18" charset="0"/>
                <a:cs typeface="Times New Roman" pitchFamily="18" charset="0"/>
              </a:rPr>
              <a:t>4</a:t>
            </a:r>
            <a:r>
              <a:rPr lang="cs-CZ" sz="3100" dirty="0" smtClean="0">
                <a:latin typeface="Times New Roman" pitchFamily="18" charset="0"/>
                <a:cs typeface="Times New Roman" pitchFamily="18" charset="0"/>
              </a:rPr>
              <a:t>. a) </a:t>
            </a:r>
            <a:r>
              <a:rPr lang="cs-CZ" sz="3100" dirty="0" err="1" smtClean="0">
                <a:latin typeface="Times New Roman" pitchFamily="18" charset="0"/>
                <a:cs typeface="Times New Roman" pitchFamily="18" charset="0"/>
              </a:rPr>
              <a:t>She</a:t>
            </a:r>
            <a:r>
              <a:rPr lang="cs-CZ" sz="3100" dirty="0" smtClean="0">
                <a:latin typeface="Times New Roman" pitchFamily="18" charset="0"/>
                <a:cs typeface="Times New Roman" pitchFamily="18" charset="0"/>
              </a:rPr>
              <a:t>‘s </a:t>
            </a:r>
            <a:r>
              <a:rPr lang="cs-CZ" sz="3100" dirty="0" err="1" smtClean="0">
                <a:latin typeface="Times New Roman" pitchFamily="18" charset="0"/>
                <a:cs typeface="Times New Roman" pitchFamily="18" charset="0"/>
              </a:rPr>
              <a:t>name</a:t>
            </a:r>
            <a:r>
              <a:rPr lang="cs-CZ" sz="3100" dirty="0" smtClean="0">
                <a:latin typeface="Times New Roman" pitchFamily="18" charset="0"/>
                <a:cs typeface="Times New Roman" pitchFamily="18" charset="0"/>
              </a:rPr>
              <a:t>‘s Kate.</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b) Her </a:t>
            </a:r>
            <a:r>
              <a:rPr lang="cs-CZ" sz="3100" dirty="0" err="1" smtClean="0">
                <a:latin typeface="Times New Roman" pitchFamily="18" charset="0"/>
                <a:cs typeface="Times New Roman" pitchFamily="18" charset="0"/>
              </a:rPr>
              <a:t>name</a:t>
            </a:r>
            <a:r>
              <a:rPr lang="cs-CZ" sz="3100" dirty="0" smtClean="0">
                <a:latin typeface="Times New Roman" pitchFamily="18" charset="0"/>
                <a:cs typeface="Times New Roman" pitchFamily="18" charset="0"/>
              </a:rPr>
              <a:t>‘s Kate.</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5. a) Are </a:t>
            </a:r>
            <a:r>
              <a:rPr lang="cs-CZ" sz="3100" dirty="0" err="1" smtClean="0">
                <a:latin typeface="Times New Roman" pitchFamily="18" charset="0"/>
                <a:cs typeface="Times New Roman" pitchFamily="18" charset="0"/>
              </a:rPr>
              <a:t>you</a:t>
            </a:r>
            <a:r>
              <a:rPr lang="cs-CZ" sz="3100" dirty="0" smtClean="0">
                <a:latin typeface="Times New Roman" pitchFamily="18" charset="0"/>
                <a:cs typeface="Times New Roman" pitchFamily="18" charset="0"/>
              </a:rPr>
              <a:t> </a:t>
            </a:r>
            <a:r>
              <a:rPr lang="cs-CZ" sz="3100" dirty="0" err="1" smtClean="0">
                <a:latin typeface="Times New Roman" pitchFamily="18" charset="0"/>
                <a:cs typeface="Times New Roman" pitchFamily="18" charset="0"/>
              </a:rPr>
              <a:t>from</a:t>
            </a:r>
            <a:r>
              <a:rPr lang="cs-CZ" sz="3100" dirty="0" smtClean="0">
                <a:latin typeface="Times New Roman" pitchFamily="18" charset="0"/>
                <a:cs typeface="Times New Roman" pitchFamily="18" charset="0"/>
              </a:rPr>
              <a:t> London?</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b) </a:t>
            </a:r>
            <a:r>
              <a:rPr lang="cs-CZ" sz="3100" dirty="0" err="1" smtClean="0">
                <a:latin typeface="Times New Roman" pitchFamily="18" charset="0"/>
                <a:cs typeface="Times New Roman" pitchFamily="18" charset="0"/>
              </a:rPr>
              <a:t>Is</a:t>
            </a:r>
            <a:r>
              <a:rPr lang="cs-CZ" sz="3100" dirty="0" smtClean="0">
                <a:latin typeface="Times New Roman" pitchFamily="18" charset="0"/>
                <a:cs typeface="Times New Roman" pitchFamily="18" charset="0"/>
              </a:rPr>
              <a:t> </a:t>
            </a:r>
            <a:r>
              <a:rPr lang="cs-CZ" sz="3100" dirty="0" err="1" smtClean="0">
                <a:latin typeface="Times New Roman" pitchFamily="18" charset="0"/>
                <a:cs typeface="Times New Roman" pitchFamily="18" charset="0"/>
              </a:rPr>
              <a:t>you</a:t>
            </a:r>
            <a:r>
              <a:rPr lang="cs-CZ" sz="3100" dirty="0" smtClean="0">
                <a:latin typeface="Times New Roman" pitchFamily="18" charset="0"/>
                <a:cs typeface="Times New Roman" pitchFamily="18" charset="0"/>
              </a:rPr>
              <a:t> </a:t>
            </a:r>
            <a:r>
              <a:rPr lang="cs-CZ" sz="3100" dirty="0" err="1" smtClean="0">
                <a:latin typeface="Times New Roman" pitchFamily="18" charset="0"/>
                <a:cs typeface="Times New Roman" pitchFamily="18" charset="0"/>
              </a:rPr>
              <a:t>from</a:t>
            </a:r>
            <a:r>
              <a:rPr lang="cs-CZ" sz="3100" dirty="0" smtClean="0">
                <a:latin typeface="Times New Roman" pitchFamily="18" charset="0"/>
                <a:cs typeface="Times New Roman" pitchFamily="18" charset="0"/>
              </a:rPr>
              <a:t> London?</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6.a) </a:t>
            </a:r>
            <a:r>
              <a:rPr lang="cs-CZ" sz="3100" dirty="0" err="1" smtClean="0">
                <a:latin typeface="Times New Roman" pitchFamily="18" charset="0"/>
                <a:cs typeface="Times New Roman" pitchFamily="18" charset="0"/>
              </a:rPr>
              <a:t>How</a:t>
            </a:r>
            <a:r>
              <a:rPr lang="cs-CZ" sz="3100" dirty="0" smtClean="0">
                <a:latin typeface="Times New Roman" pitchFamily="18" charset="0"/>
                <a:cs typeface="Times New Roman" pitchFamily="18" charset="0"/>
              </a:rPr>
              <a:t> </a:t>
            </a:r>
            <a:r>
              <a:rPr lang="cs-CZ" sz="3100" dirty="0" err="1" smtClean="0">
                <a:latin typeface="Times New Roman" pitchFamily="18" charset="0"/>
                <a:cs typeface="Times New Roman" pitchFamily="18" charset="0"/>
              </a:rPr>
              <a:t>old</a:t>
            </a:r>
            <a:r>
              <a:rPr lang="cs-CZ" sz="3100" dirty="0" smtClean="0">
                <a:latin typeface="Times New Roman" pitchFamily="18" charset="0"/>
                <a:cs typeface="Times New Roman" pitchFamily="18" charset="0"/>
              </a:rPr>
              <a:t> </a:t>
            </a:r>
            <a:r>
              <a:rPr lang="cs-CZ" sz="3100" dirty="0" err="1" smtClean="0">
                <a:latin typeface="Times New Roman" pitchFamily="18" charset="0"/>
                <a:cs typeface="Times New Roman" pitchFamily="18" charset="0"/>
              </a:rPr>
              <a:t>is</a:t>
            </a:r>
            <a:r>
              <a:rPr lang="cs-CZ" sz="3100" dirty="0" smtClean="0">
                <a:latin typeface="Times New Roman" pitchFamily="18" charset="0"/>
                <a:cs typeface="Times New Roman" pitchFamily="18" charset="0"/>
              </a:rPr>
              <a:t> </a:t>
            </a:r>
            <a:r>
              <a:rPr lang="cs-CZ" sz="3100" dirty="0" err="1" smtClean="0">
                <a:latin typeface="Times New Roman" pitchFamily="18" charset="0"/>
                <a:cs typeface="Times New Roman" pitchFamily="18" charset="0"/>
              </a:rPr>
              <a:t>you</a:t>
            </a:r>
            <a:r>
              <a:rPr lang="cs-CZ" sz="3100" dirty="0" smtClean="0">
                <a:latin typeface="Times New Roman" pitchFamily="18" charset="0"/>
                <a:cs typeface="Times New Roman" pitchFamily="18" charset="0"/>
              </a:rPr>
              <a:t>?</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b) </a:t>
            </a:r>
            <a:r>
              <a:rPr lang="cs-CZ" sz="3100" dirty="0" err="1" smtClean="0">
                <a:latin typeface="Times New Roman" pitchFamily="18" charset="0"/>
                <a:cs typeface="Times New Roman" pitchFamily="18" charset="0"/>
              </a:rPr>
              <a:t>How</a:t>
            </a:r>
            <a:r>
              <a:rPr lang="cs-CZ" sz="3100" dirty="0" smtClean="0">
                <a:latin typeface="Times New Roman" pitchFamily="18" charset="0"/>
                <a:cs typeface="Times New Roman" pitchFamily="18" charset="0"/>
              </a:rPr>
              <a:t> </a:t>
            </a:r>
            <a:r>
              <a:rPr lang="cs-CZ" sz="3100" dirty="0" err="1" smtClean="0">
                <a:latin typeface="Times New Roman" pitchFamily="18" charset="0"/>
                <a:cs typeface="Times New Roman" pitchFamily="18" charset="0"/>
              </a:rPr>
              <a:t>old</a:t>
            </a:r>
            <a:r>
              <a:rPr lang="cs-CZ" sz="3100" dirty="0" smtClean="0">
                <a:latin typeface="Times New Roman" pitchFamily="18" charset="0"/>
                <a:cs typeface="Times New Roman" pitchFamily="18" charset="0"/>
              </a:rPr>
              <a:t> are </a:t>
            </a:r>
            <a:r>
              <a:rPr lang="cs-CZ" sz="3100" dirty="0" err="1" smtClean="0">
                <a:latin typeface="Times New Roman" pitchFamily="18" charset="0"/>
                <a:cs typeface="Times New Roman" pitchFamily="18" charset="0"/>
              </a:rPr>
              <a:t>you</a:t>
            </a:r>
            <a:r>
              <a:rPr lang="cs-CZ" sz="3100" dirty="0" smtClean="0">
                <a:latin typeface="Times New Roman" pitchFamily="18" charset="0"/>
                <a:cs typeface="Times New Roman" pitchFamily="18" charset="0"/>
              </a:rPr>
              <a:t>?</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7. a) Live </a:t>
            </a:r>
            <a:r>
              <a:rPr lang="cs-CZ" sz="3100" dirty="0" err="1" smtClean="0">
                <a:latin typeface="Times New Roman" pitchFamily="18" charset="0"/>
                <a:cs typeface="Times New Roman" pitchFamily="18" charset="0"/>
              </a:rPr>
              <a:t>you</a:t>
            </a:r>
            <a:r>
              <a:rPr lang="cs-CZ" sz="3100" dirty="0" smtClean="0">
                <a:latin typeface="Times New Roman" pitchFamily="18" charset="0"/>
                <a:cs typeface="Times New Roman" pitchFamily="18" charset="0"/>
              </a:rPr>
              <a:t> in Brno?</a:t>
            </a:r>
            <a:br>
              <a:rPr lang="cs-CZ" sz="3100" dirty="0" smtClean="0">
                <a:latin typeface="Times New Roman" pitchFamily="18" charset="0"/>
                <a:cs typeface="Times New Roman" pitchFamily="18" charset="0"/>
              </a:rPr>
            </a:br>
            <a:r>
              <a:rPr lang="cs-CZ" sz="3100" dirty="0" smtClean="0">
                <a:latin typeface="Times New Roman" pitchFamily="18" charset="0"/>
                <a:cs typeface="Times New Roman" pitchFamily="18" charset="0"/>
              </a:rPr>
              <a:t>b)  Do </a:t>
            </a:r>
            <a:r>
              <a:rPr lang="cs-CZ" sz="3100" dirty="0" err="1" smtClean="0">
                <a:latin typeface="Times New Roman" pitchFamily="18" charset="0"/>
                <a:cs typeface="Times New Roman" pitchFamily="18" charset="0"/>
              </a:rPr>
              <a:t>you</a:t>
            </a:r>
            <a:r>
              <a:rPr lang="cs-CZ" sz="3100" dirty="0" smtClean="0">
                <a:latin typeface="Times New Roman" pitchFamily="18" charset="0"/>
                <a:cs typeface="Times New Roman" pitchFamily="18" charset="0"/>
              </a:rPr>
              <a:t> live in Brno?</a:t>
            </a:r>
            <a:br>
              <a:rPr lang="cs-CZ" sz="3100" dirty="0" smtClean="0">
                <a:latin typeface="Times New Roman" pitchFamily="18" charset="0"/>
                <a:cs typeface="Times New Roman" pitchFamily="18" charset="0"/>
              </a:rPr>
            </a:br>
            <a:r>
              <a:rPr lang="cs-CZ" sz="2400" dirty="0" smtClean="0">
                <a:latin typeface="Times New Roman" pitchFamily="18" charset="0"/>
                <a:cs typeface="Times New Roman" pitchFamily="18" charset="0"/>
              </a:rPr>
              <a:t/>
            </a:r>
            <a:br>
              <a:rPr lang="cs-CZ" sz="2400" dirty="0" smtClean="0">
                <a:latin typeface="Times New Roman" pitchFamily="18" charset="0"/>
                <a:cs typeface="Times New Roman" pitchFamily="18" charset="0"/>
              </a:rPr>
            </a:br>
            <a:endParaRPr lang="cs-CZ" sz="24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28596" y="1142984"/>
            <a:ext cx="8229600" cy="4500594"/>
          </a:xfrm>
        </p:spPr>
        <p:txBody>
          <a:bodyPr>
            <a:normAutofit/>
          </a:bodyPr>
          <a:lstStyle/>
          <a:p>
            <a:r>
              <a:rPr lang="cs-CZ" sz="2800" dirty="0" smtClean="0">
                <a:latin typeface="Times New Roman" pitchFamily="18" charset="0"/>
                <a:cs typeface="Times New Roman" pitchFamily="18" charset="0"/>
              </a:rPr>
              <a:t>8.a) Do </a:t>
            </a:r>
            <a:r>
              <a:rPr lang="cs-CZ" sz="2800" dirty="0" err="1" smtClean="0">
                <a:latin typeface="Times New Roman" pitchFamily="18" charset="0"/>
                <a:cs typeface="Times New Roman" pitchFamily="18" charset="0"/>
              </a:rPr>
              <a:t>you</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like</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Harry</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Potter</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Yes</a:t>
            </a:r>
            <a:r>
              <a:rPr lang="cs-CZ" sz="2800" dirty="0" smtClean="0">
                <a:latin typeface="Times New Roman" pitchFamily="18" charset="0"/>
                <a:cs typeface="Times New Roman" pitchFamily="18" charset="0"/>
              </a:rPr>
              <a:t>, I </a:t>
            </a:r>
            <a:r>
              <a:rPr lang="cs-CZ" sz="2800" dirty="0" err="1" smtClean="0">
                <a:latin typeface="Times New Roman" pitchFamily="18" charset="0"/>
                <a:cs typeface="Times New Roman" pitchFamily="18" charset="0"/>
              </a:rPr>
              <a:t>like</a:t>
            </a:r>
            <a:r>
              <a:rPr lang="cs-CZ" sz="2800" dirty="0" smtClean="0">
                <a:latin typeface="Times New Roman" pitchFamily="18" charset="0"/>
                <a:cs typeface="Times New Roman" pitchFamily="18" charset="0"/>
              </a:rPr>
              <a:t>.</a:t>
            </a:r>
            <a:br>
              <a:rPr lang="cs-CZ" sz="2800" dirty="0" smtClean="0">
                <a:latin typeface="Times New Roman" pitchFamily="18" charset="0"/>
                <a:cs typeface="Times New Roman" pitchFamily="18" charset="0"/>
              </a:rPr>
            </a:br>
            <a:r>
              <a:rPr lang="cs-CZ" sz="2800" dirty="0" smtClean="0">
                <a:latin typeface="Times New Roman" pitchFamily="18" charset="0"/>
                <a:cs typeface="Times New Roman" pitchFamily="18" charset="0"/>
              </a:rPr>
              <a:t>b) Do </a:t>
            </a:r>
            <a:r>
              <a:rPr lang="cs-CZ" sz="2800" dirty="0" err="1" smtClean="0">
                <a:latin typeface="Times New Roman" pitchFamily="18" charset="0"/>
                <a:cs typeface="Times New Roman" pitchFamily="18" charset="0"/>
              </a:rPr>
              <a:t>you</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like</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Harry</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Potter</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Yes</a:t>
            </a:r>
            <a:r>
              <a:rPr lang="cs-CZ" sz="2800" dirty="0" smtClean="0">
                <a:latin typeface="Times New Roman" pitchFamily="18" charset="0"/>
                <a:cs typeface="Times New Roman" pitchFamily="18" charset="0"/>
              </a:rPr>
              <a:t>, I do.</a:t>
            </a:r>
            <a:br>
              <a:rPr lang="cs-CZ" sz="2800" dirty="0" smtClean="0">
                <a:latin typeface="Times New Roman" pitchFamily="18" charset="0"/>
                <a:cs typeface="Times New Roman" pitchFamily="18" charset="0"/>
              </a:rPr>
            </a:br>
            <a:r>
              <a:rPr lang="cs-CZ" sz="2800" dirty="0" smtClean="0">
                <a:latin typeface="Times New Roman" pitchFamily="18" charset="0"/>
                <a:cs typeface="Times New Roman" pitchFamily="18" charset="0"/>
              </a:rPr>
              <a:t/>
            </a:r>
            <a:br>
              <a:rPr lang="cs-CZ" sz="2800" dirty="0" smtClean="0">
                <a:latin typeface="Times New Roman" pitchFamily="18" charset="0"/>
                <a:cs typeface="Times New Roman" pitchFamily="18" charset="0"/>
              </a:rPr>
            </a:br>
            <a:r>
              <a:rPr lang="cs-CZ" sz="2800" dirty="0" smtClean="0">
                <a:latin typeface="Times New Roman" pitchFamily="18" charset="0"/>
                <a:cs typeface="Times New Roman" pitchFamily="18" charset="0"/>
              </a:rPr>
              <a:t>9. a) </a:t>
            </a:r>
            <a:r>
              <a:rPr lang="cs-CZ" sz="2800" dirty="0" err="1" smtClean="0">
                <a:latin typeface="Times New Roman" pitchFamily="18" charset="0"/>
                <a:cs typeface="Times New Roman" pitchFamily="18" charset="0"/>
              </a:rPr>
              <a:t>She</a:t>
            </a:r>
            <a:r>
              <a:rPr lang="cs-CZ" sz="2800" dirty="0" smtClean="0">
                <a:latin typeface="Times New Roman" pitchFamily="18" charset="0"/>
                <a:cs typeface="Times New Roman" pitchFamily="18" charset="0"/>
              </a:rPr>
              <a:t>‘s a student.</a:t>
            </a:r>
            <a:br>
              <a:rPr lang="cs-CZ" sz="2800" dirty="0" smtClean="0">
                <a:latin typeface="Times New Roman" pitchFamily="18" charset="0"/>
                <a:cs typeface="Times New Roman" pitchFamily="18" charset="0"/>
              </a:rPr>
            </a:br>
            <a:r>
              <a:rPr lang="cs-CZ" sz="2800" dirty="0" smtClean="0">
                <a:latin typeface="Times New Roman" pitchFamily="18" charset="0"/>
                <a:cs typeface="Times New Roman" pitchFamily="18" charset="0"/>
              </a:rPr>
              <a:t>b) </a:t>
            </a:r>
            <a:r>
              <a:rPr lang="cs-CZ" sz="2800" dirty="0" err="1" smtClean="0">
                <a:latin typeface="Times New Roman" pitchFamily="18" charset="0"/>
                <a:cs typeface="Times New Roman" pitchFamily="18" charset="0"/>
              </a:rPr>
              <a:t>She</a:t>
            </a:r>
            <a:r>
              <a:rPr lang="cs-CZ" sz="2800" dirty="0" smtClean="0">
                <a:latin typeface="Times New Roman" pitchFamily="18" charset="0"/>
                <a:cs typeface="Times New Roman" pitchFamily="18" charset="0"/>
              </a:rPr>
              <a:t>‘s </a:t>
            </a:r>
            <a:r>
              <a:rPr lang="cs-CZ" sz="2800" dirty="0" err="1" smtClean="0">
                <a:latin typeface="Times New Roman" pitchFamily="18" charset="0"/>
                <a:cs typeface="Times New Roman" pitchFamily="18" charset="0"/>
              </a:rPr>
              <a:t>an</a:t>
            </a:r>
            <a:r>
              <a:rPr lang="cs-CZ" sz="2800" dirty="0" smtClean="0">
                <a:latin typeface="Times New Roman" pitchFamily="18" charset="0"/>
                <a:cs typeface="Times New Roman" pitchFamily="18" charset="0"/>
              </a:rPr>
              <a:t> student.</a:t>
            </a:r>
            <a:br>
              <a:rPr lang="cs-CZ" sz="2800" dirty="0" smtClean="0">
                <a:latin typeface="Times New Roman" pitchFamily="18" charset="0"/>
                <a:cs typeface="Times New Roman" pitchFamily="18" charset="0"/>
              </a:rPr>
            </a:br>
            <a:r>
              <a:rPr lang="cs-CZ" sz="2800" dirty="0" smtClean="0">
                <a:latin typeface="Times New Roman" pitchFamily="18" charset="0"/>
                <a:cs typeface="Times New Roman" pitchFamily="18" charset="0"/>
              </a:rPr>
              <a:t/>
            </a:r>
            <a:br>
              <a:rPr lang="cs-CZ" sz="2800" dirty="0" smtClean="0">
                <a:latin typeface="Times New Roman" pitchFamily="18" charset="0"/>
                <a:cs typeface="Times New Roman" pitchFamily="18" charset="0"/>
              </a:rPr>
            </a:br>
            <a:r>
              <a:rPr lang="cs-CZ" sz="2800" dirty="0" smtClean="0">
                <a:latin typeface="Times New Roman" pitchFamily="18" charset="0"/>
                <a:cs typeface="Times New Roman" pitchFamily="18" charset="0"/>
              </a:rPr>
              <a:t>10.a) Do </a:t>
            </a:r>
            <a:r>
              <a:rPr lang="cs-CZ" sz="2800" dirty="0" err="1" smtClean="0">
                <a:latin typeface="Times New Roman" pitchFamily="18" charset="0"/>
                <a:cs typeface="Times New Roman" pitchFamily="18" charset="0"/>
              </a:rPr>
              <a:t>you</a:t>
            </a:r>
            <a:r>
              <a:rPr lang="cs-CZ" sz="2800" dirty="0" smtClean="0">
                <a:latin typeface="Times New Roman" pitchFamily="18" charset="0"/>
                <a:cs typeface="Times New Roman" pitchFamily="18" charset="0"/>
              </a:rPr>
              <a:t> go </a:t>
            </a:r>
            <a:r>
              <a:rPr lang="cs-CZ" sz="2800" dirty="0" err="1" smtClean="0">
                <a:latin typeface="Times New Roman" pitchFamily="18" charset="0"/>
                <a:cs typeface="Times New Roman" pitchFamily="18" charset="0"/>
              </a:rPr>
              <a:t>swimming</a:t>
            </a:r>
            <a:r>
              <a:rPr lang="cs-CZ" sz="2800" dirty="0" smtClean="0">
                <a:latin typeface="Times New Roman" pitchFamily="18" charset="0"/>
                <a:cs typeface="Times New Roman" pitchFamily="18" charset="0"/>
              </a:rPr>
              <a:t> on </a:t>
            </a:r>
            <a:r>
              <a:rPr lang="cs-CZ" sz="2800" dirty="0" err="1" smtClean="0">
                <a:latin typeface="Times New Roman" pitchFamily="18" charset="0"/>
                <a:cs typeface="Times New Roman" pitchFamily="18" charset="0"/>
              </a:rPr>
              <a:t>Monday</a:t>
            </a:r>
            <a:r>
              <a:rPr lang="cs-CZ" sz="2800" dirty="0" smtClean="0">
                <a:latin typeface="Times New Roman" pitchFamily="18" charset="0"/>
                <a:cs typeface="Times New Roman" pitchFamily="18" charset="0"/>
              </a:rPr>
              <a:t>?</a:t>
            </a:r>
            <a:br>
              <a:rPr lang="cs-CZ" sz="2800" dirty="0" smtClean="0">
                <a:latin typeface="Times New Roman" pitchFamily="18" charset="0"/>
                <a:cs typeface="Times New Roman" pitchFamily="18" charset="0"/>
              </a:rPr>
            </a:br>
            <a:r>
              <a:rPr lang="cs-CZ" sz="2800" dirty="0" smtClean="0">
                <a:latin typeface="Times New Roman" pitchFamily="18" charset="0"/>
                <a:cs typeface="Times New Roman" pitchFamily="18" charset="0"/>
              </a:rPr>
              <a:t>b) Do </a:t>
            </a:r>
            <a:r>
              <a:rPr lang="cs-CZ" sz="2800" dirty="0" err="1" smtClean="0">
                <a:latin typeface="Times New Roman" pitchFamily="18" charset="0"/>
                <a:cs typeface="Times New Roman" pitchFamily="18" charset="0"/>
              </a:rPr>
              <a:t>you</a:t>
            </a:r>
            <a:r>
              <a:rPr lang="cs-CZ" sz="2800" dirty="0" smtClean="0">
                <a:latin typeface="Times New Roman" pitchFamily="18" charset="0"/>
                <a:cs typeface="Times New Roman" pitchFamily="18" charset="0"/>
              </a:rPr>
              <a:t> go </a:t>
            </a:r>
            <a:r>
              <a:rPr lang="cs-CZ" sz="2800" dirty="0" err="1" smtClean="0">
                <a:latin typeface="Times New Roman" pitchFamily="18" charset="0"/>
                <a:cs typeface="Times New Roman" pitchFamily="18" charset="0"/>
              </a:rPr>
              <a:t>swimming</a:t>
            </a:r>
            <a:r>
              <a:rPr lang="cs-CZ" sz="2800" dirty="0" smtClean="0">
                <a:latin typeface="Times New Roman" pitchFamily="18" charset="0"/>
                <a:cs typeface="Times New Roman" pitchFamily="18" charset="0"/>
              </a:rPr>
              <a:t> in </a:t>
            </a:r>
            <a:r>
              <a:rPr lang="cs-CZ" sz="2800" dirty="0" err="1" smtClean="0">
                <a:latin typeface="Times New Roman" pitchFamily="18" charset="0"/>
                <a:cs typeface="Times New Roman" pitchFamily="18" charset="0"/>
              </a:rPr>
              <a:t>Monday</a:t>
            </a:r>
            <a:r>
              <a:rPr lang="cs-CZ" sz="2800" dirty="0" smtClean="0">
                <a:latin typeface="Times New Roman" pitchFamily="18" charset="0"/>
                <a:cs typeface="Times New Roman" pitchFamily="18" charset="0"/>
              </a:rPr>
              <a:t>?</a:t>
            </a:r>
            <a:br>
              <a:rPr lang="cs-CZ" sz="2800" dirty="0" smtClean="0">
                <a:latin typeface="Times New Roman" pitchFamily="18" charset="0"/>
                <a:cs typeface="Times New Roman" pitchFamily="18" charset="0"/>
              </a:rPr>
            </a:br>
            <a:endParaRPr lang="cs-CZ" sz="28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Která z uvedených dvou vět je ta správná?</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t>
            </a:r>
            <a:r>
              <a:rPr lang="cs-CZ" sz="3600" b="1" dirty="0" smtClean="0">
                <a:solidFill>
                  <a:srgbClr val="FF0000"/>
                </a:solidFill>
                <a:latin typeface="Times New Roman" pitchFamily="18" charset="0"/>
                <a:cs typeface="Times New Roman" pitchFamily="18" charset="0"/>
              </a:rPr>
              <a:t>řešení</a:t>
            </a: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
            </a:r>
            <a:br>
              <a:rPr lang="cs-CZ" sz="3600" b="1" dirty="0" smtClean="0">
                <a:latin typeface="Times New Roman" pitchFamily="18" charset="0"/>
                <a:cs typeface="Times New Roman" pitchFamily="18" charset="0"/>
              </a:rPr>
            </a:br>
            <a:r>
              <a:rPr lang="cs-CZ" sz="3200" dirty="0" smtClean="0">
                <a:solidFill>
                  <a:srgbClr val="FF0000"/>
                </a:solidFill>
                <a:latin typeface="Times New Roman" pitchFamily="18" charset="0"/>
                <a:cs typeface="Times New Roman" pitchFamily="18" charset="0"/>
              </a:rPr>
              <a:t>1. a) My </a:t>
            </a:r>
            <a:r>
              <a:rPr lang="cs-CZ" sz="3200" dirty="0" err="1" smtClean="0">
                <a:solidFill>
                  <a:srgbClr val="FF0000"/>
                </a:solidFill>
                <a:latin typeface="Times New Roman" pitchFamily="18" charset="0"/>
                <a:cs typeface="Times New Roman" pitchFamily="18" charset="0"/>
              </a:rPr>
              <a:t>name</a:t>
            </a:r>
            <a:r>
              <a:rPr lang="cs-CZ" sz="3200" dirty="0" smtClean="0">
                <a:solidFill>
                  <a:srgbClr val="FF0000"/>
                </a:solidFill>
                <a:latin typeface="Times New Roman" pitchFamily="18" charset="0"/>
                <a:cs typeface="Times New Roman" pitchFamily="18" charset="0"/>
              </a:rPr>
              <a:t>‘s John.</a:t>
            </a: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b) My </a:t>
            </a:r>
            <a:r>
              <a:rPr lang="cs-CZ" sz="3200" dirty="0" err="1" smtClean="0">
                <a:latin typeface="Times New Roman" pitchFamily="18" charset="0"/>
                <a:cs typeface="Times New Roman" pitchFamily="18" charset="0"/>
              </a:rPr>
              <a:t>name</a:t>
            </a:r>
            <a:r>
              <a:rPr lang="cs-CZ" sz="3200" dirty="0" smtClean="0">
                <a:latin typeface="Times New Roman" pitchFamily="18" charset="0"/>
                <a:cs typeface="Times New Roman" pitchFamily="18" charset="0"/>
              </a:rPr>
              <a:t> John.</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solidFill>
                  <a:srgbClr val="FF0000"/>
                </a:solidFill>
                <a:latin typeface="Times New Roman" pitchFamily="18" charset="0"/>
                <a:cs typeface="Times New Roman" pitchFamily="18" charset="0"/>
              </a:rPr>
              <a:t>2. a) </a:t>
            </a:r>
            <a:r>
              <a:rPr lang="cs-CZ" sz="3200" dirty="0" err="1" smtClean="0">
                <a:solidFill>
                  <a:srgbClr val="FF0000"/>
                </a:solidFill>
                <a:latin typeface="Times New Roman" pitchFamily="18" charset="0"/>
                <a:cs typeface="Times New Roman" pitchFamily="18" charset="0"/>
              </a:rPr>
              <a:t>What</a:t>
            </a:r>
            <a:r>
              <a:rPr lang="cs-CZ" sz="3200" dirty="0" smtClean="0">
                <a:solidFill>
                  <a:srgbClr val="FF0000"/>
                </a:solidFill>
                <a:latin typeface="Times New Roman" pitchFamily="18" charset="0"/>
                <a:cs typeface="Times New Roman" pitchFamily="18" charset="0"/>
              </a:rPr>
              <a:t>‘s her </a:t>
            </a:r>
            <a:r>
              <a:rPr lang="cs-CZ" sz="3200" dirty="0" err="1" smtClean="0">
                <a:solidFill>
                  <a:srgbClr val="FF0000"/>
                </a:solidFill>
                <a:latin typeface="Times New Roman" pitchFamily="18" charset="0"/>
                <a:cs typeface="Times New Roman" pitchFamily="18" charset="0"/>
              </a:rPr>
              <a:t>name</a:t>
            </a:r>
            <a:r>
              <a:rPr lang="cs-CZ" sz="3200" dirty="0" smtClean="0">
                <a:solidFill>
                  <a:srgbClr val="FF0000"/>
                </a:solidFill>
                <a:latin typeface="Times New Roman" pitchFamily="18" charset="0"/>
                <a:cs typeface="Times New Roman" pitchFamily="18" charset="0"/>
              </a:rPr>
              <a:t>?</a:t>
            </a: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b) </a:t>
            </a:r>
            <a:r>
              <a:rPr lang="cs-CZ" sz="3200" dirty="0" err="1" smtClean="0">
                <a:latin typeface="Times New Roman" pitchFamily="18" charset="0"/>
                <a:cs typeface="Times New Roman" pitchFamily="18" charset="0"/>
              </a:rPr>
              <a:t>What</a:t>
            </a:r>
            <a:r>
              <a:rPr lang="cs-CZ" sz="3200" dirty="0" smtClean="0">
                <a:latin typeface="Times New Roman" pitchFamily="18" charset="0"/>
                <a:cs typeface="Times New Roman" pitchFamily="18" charset="0"/>
              </a:rPr>
              <a:t>‘s </a:t>
            </a:r>
            <a:r>
              <a:rPr lang="cs-CZ" sz="3200" dirty="0" err="1" smtClean="0">
                <a:latin typeface="Times New Roman" pitchFamily="18" charset="0"/>
                <a:cs typeface="Times New Roman" pitchFamily="18" charset="0"/>
              </a:rPr>
              <a:t>she</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name</a:t>
            </a:r>
            <a:r>
              <a:rPr lang="cs-CZ" sz="3200" dirty="0" smtClean="0">
                <a:latin typeface="Times New Roman" pitchFamily="18" charset="0"/>
                <a:cs typeface="Times New Roman" pitchFamily="18" charset="0"/>
              </a:rPr>
              <a:t>?</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solidFill>
                  <a:srgbClr val="FF0000"/>
                </a:solidFill>
                <a:latin typeface="Times New Roman" pitchFamily="18" charset="0"/>
                <a:cs typeface="Times New Roman" pitchFamily="18" charset="0"/>
              </a:rPr>
              <a:t>3. a) He‘s </a:t>
            </a:r>
            <a:r>
              <a:rPr lang="cs-CZ" sz="3200" dirty="0" err="1" smtClean="0">
                <a:solidFill>
                  <a:srgbClr val="FF0000"/>
                </a:solidFill>
                <a:latin typeface="Times New Roman" pitchFamily="18" charset="0"/>
                <a:cs typeface="Times New Roman" pitchFamily="18" charset="0"/>
              </a:rPr>
              <a:t>from</a:t>
            </a:r>
            <a:r>
              <a:rPr lang="cs-CZ" sz="3200" dirty="0" smtClean="0">
                <a:solidFill>
                  <a:srgbClr val="FF0000"/>
                </a:solidFill>
                <a:latin typeface="Times New Roman" pitchFamily="18" charset="0"/>
                <a:cs typeface="Times New Roman" pitchFamily="18" charset="0"/>
              </a:rPr>
              <a:t> </a:t>
            </a:r>
            <a:r>
              <a:rPr lang="cs-CZ" sz="3200" dirty="0" err="1" smtClean="0">
                <a:solidFill>
                  <a:srgbClr val="FF0000"/>
                </a:solidFill>
                <a:latin typeface="Times New Roman" pitchFamily="18" charset="0"/>
                <a:cs typeface="Times New Roman" pitchFamily="18" charset="0"/>
              </a:rPr>
              <a:t>Germany</a:t>
            </a:r>
            <a:r>
              <a:rPr lang="cs-CZ" sz="3200" dirty="0" smtClean="0">
                <a:solidFill>
                  <a:srgbClr val="FF0000"/>
                </a:solidFill>
                <a:latin typeface="Times New Roman" pitchFamily="18" charset="0"/>
                <a:cs typeface="Times New Roman" pitchFamily="18" charset="0"/>
              </a:rPr>
              <a:t>.</a:t>
            </a: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b) His </a:t>
            </a:r>
            <a:r>
              <a:rPr lang="cs-CZ" sz="3200" dirty="0" err="1" smtClean="0">
                <a:latin typeface="Times New Roman" pitchFamily="18" charset="0"/>
                <a:cs typeface="Times New Roman" pitchFamily="18" charset="0"/>
              </a:rPr>
              <a:t>from</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Germany</a:t>
            </a:r>
            <a:r>
              <a:rPr lang="cs-CZ" sz="3200" dirty="0" smtClean="0">
                <a:latin typeface="Times New Roman" pitchFamily="18" charset="0"/>
                <a:cs typeface="Times New Roman" pitchFamily="18" charset="0"/>
              </a:rPr>
              <a:t>.</a:t>
            </a:r>
            <a:br>
              <a:rPr lang="cs-CZ" sz="3200" dirty="0" smtClean="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14356"/>
            <a:ext cx="8229600" cy="4500594"/>
          </a:xfrm>
        </p:spPr>
        <p:txBody>
          <a:bodyPr>
            <a:normAutofit fontScale="90000"/>
          </a:bodyPr>
          <a:lstStyle/>
          <a:p>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dirty="0" smtClean="0">
                <a:solidFill>
                  <a:srgbClr val="FF0000"/>
                </a:solidFill>
                <a:latin typeface="Times New Roman" pitchFamily="18" charset="0"/>
                <a:cs typeface="Times New Roman" pitchFamily="18" charset="0"/>
              </a:rPr>
              <a:t>4.</a:t>
            </a:r>
            <a:r>
              <a:rPr lang="cs-CZ" sz="3200" dirty="0" smtClean="0">
                <a:latin typeface="Times New Roman" pitchFamily="18" charset="0"/>
                <a:cs typeface="Times New Roman" pitchFamily="18" charset="0"/>
              </a:rPr>
              <a:t> a) </a:t>
            </a:r>
            <a:r>
              <a:rPr lang="cs-CZ" sz="3200" dirty="0" err="1" smtClean="0">
                <a:latin typeface="Times New Roman" pitchFamily="18" charset="0"/>
                <a:cs typeface="Times New Roman" pitchFamily="18" charset="0"/>
              </a:rPr>
              <a:t>She</a:t>
            </a:r>
            <a:r>
              <a:rPr lang="cs-CZ" sz="3200" dirty="0" smtClean="0">
                <a:latin typeface="Times New Roman" pitchFamily="18" charset="0"/>
                <a:cs typeface="Times New Roman" pitchFamily="18" charset="0"/>
              </a:rPr>
              <a:t>‘s </a:t>
            </a:r>
            <a:r>
              <a:rPr lang="cs-CZ" sz="3200" dirty="0" err="1" smtClean="0">
                <a:latin typeface="Times New Roman" pitchFamily="18" charset="0"/>
                <a:cs typeface="Times New Roman" pitchFamily="18" charset="0"/>
              </a:rPr>
              <a:t>name</a:t>
            </a:r>
            <a:r>
              <a:rPr lang="cs-CZ" sz="3200" dirty="0" smtClean="0">
                <a:latin typeface="Times New Roman" pitchFamily="18" charset="0"/>
                <a:cs typeface="Times New Roman" pitchFamily="18" charset="0"/>
              </a:rPr>
              <a:t>‘s Kate.</a:t>
            </a:r>
            <a:br>
              <a:rPr lang="cs-CZ" sz="3200" dirty="0" smtClean="0">
                <a:latin typeface="Times New Roman" pitchFamily="18" charset="0"/>
                <a:cs typeface="Times New Roman" pitchFamily="18" charset="0"/>
              </a:rPr>
            </a:br>
            <a:r>
              <a:rPr lang="cs-CZ" sz="3200" dirty="0" smtClean="0">
                <a:solidFill>
                  <a:srgbClr val="FF0000"/>
                </a:solidFill>
                <a:latin typeface="Times New Roman" pitchFamily="18" charset="0"/>
                <a:cs typeface="Times New Roman" pitchFamily="18" charset="0"/>
              </a:rPr>
              <a:t>b) Her </a:t>
            </a:r>
            <a:r>
              <a:rPr lang="cs-CZ" sz="3200" dirty="0" err="1" smtClean="0">
                <a:solidFill>
                  <a:srgbClr val="FF0000"/>
                </a:solidFill>
                <a:latin typeface="Times New Roman" pitchFamily="18" charset="0"/>
                <a:cs typeface="Times New Roman" pitchFamily="18" charset="0"/>
              </a:rPr>
              <a:t>name</a:t>
            </a:r>
            <a:r>
              <a:rPr lang="cs-CZ" sz="3200" dirty="0" smtClean="0">
                <a:solidFill>
                  <a:srgbClr val="FF0000"/>
                </a:solidFill>
                <a:latin typeface="Times New Roman" pitchFamily="18" charset="0"/>
                <a:cs typeface="Times New Roman" pitchFamily="18" charset="0"/>
              </a:rPr>
              <a:t>‘s Kate.</a:t>
            </a: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solidFill>
                  <a:srgbClr val="FF0000"/>
                </a:solidFill>
                <a:latin typeface="Times New Roman" pitchFamily="18" charset="0"/>
                <a:cs typeface="Times New Roman" pitchFamily="18" charset="0"/>
              </a:rPr>
              <a:t>5. a) Are </a:t>
            </a:r>
            <a:r>
              <a:rPr lang="cs-CZ" sz="3200" dirty="0" err="1" smtClean="0">
                <a:solidFill>
                  <a:srgbClr val="FF0000"/>
                </a:solidFill>
                <a:latin typeface="Times New Roman" pitchFamily="18" charset="0"/>
                <a:cs typeface="Times New Roman" pitchFamily="18" charset="0"/>
              </a:rPr>
              <a:t>you</a:t>
            </a:r>
            <a:r>
              <a:rPr lang="cs-CZ" sz="3200" dirty="0" smtClean="0">
                <a:solidFill>
                  <a:srgbClr val="FF0000"/>
                </a:solidFill>
                <a:latin typeface="Times New Roman" pitchFamily="18" charset="0"/>
                <a:cs typeface="Times New Roman" pitchFamily="18" charset="0"/>
              </a:rPr>
              <a:t> </a:t>
            </a:r>
            <a:r>
              <a:rPr lang="cs-CZ" sz="3200" dirty="0" err="1" smtClean="0">
                <a:solidFill>
                  <a:srgbClr val="FF0000"/>
                </a:solidFill>
                <a:latin typeface="Times New Roman" pitchFamily="18" charset="0"/>
                <a:cs typeface="Times New Roman" pitchFamily="18" charset="0"/>
              </a:rPr>
              <a:t>from</a:t>
            </a:r>
            <a:r>
              <a:rPr lang="cs-CZ" sz="3200" dirty="0" smtClean="0">
                <a:solidFill>
                  <a:srgbClr val="FF0000"/>
                </a:solidFill>
                <a:latin typeface="Times New Roman" pitchFamily="18" charset="0"/>
                <a:cs typeface="Times New Roman" pitchFamily="18" charset="0"/>
              </a:rPr>
              <a:t> London?</a:t>
            </a:r>
            <a:br>
              <a:rPr lang="cs-CZ" sz="3200" dirty="0" smtClean="0">
                <a:solidFill>
                  <a:srgbClr val="FF0000"/>
                </a:solidFill>
                <a:latin typeface="Times New Roman" pitchFamily="18" charset="0"/>
                <a:cs typeface="Times New Roman" pitchFamily="18" charset="0"/>
              </a:rPr>
            </a:br>
            <a:r>
              <a:rPr lang="cs-CZ" sz="3200" dirty="0" smtClean="0">
                <a:latin typeface="Times New Roman" pitchFamily="18" charset="0"/>
                <a:cs typeface="Times New Roman" pitchFamily="18" charset="0"/>
              </a:rPr>
              <a:t>b) </a:t>
            </a:r>
            <a:r>
              <a:rPr lang="cs-CZ" sz="3200" dirty="0" err="1" smtClean="0">
                <a:latin typeface="Times New Roman" pitchFamily="18" charset="0"/>
                <a:cs typeface="Times New Roman" pitchFamily="18" charset="0"/>
              </a:rPr>
              <a:t>Is</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you</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from</a:t>
            </a:r>
            <a:r>
              <a:rPr lang="cs-CZ" sz="3200" dirty="0" smtClean="0">
                <a:latin typeface="Times New Roman" pitchFamily="18" charset="0"/>
                <a:cs typeface="Times New Roman" pitchFamily="18" charset="0"/>
              </a:rPr>
              <a:t> London?</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solidFill>
                  <a:srgbClr val="FF0000"/>
                </a:solidFill>
                <a:latin typeface="Times New Roman" pitchFamily="18" charset="0"/>
                <a:cs typeface="Times New Roman" pitchFamily="18" charset="0"/>
              </a:rPr>
              <a:t>6</a:t>
            </a:r>
            <a:r>
              <a:rPr lang="cs-CZ" sz="3200" dirty="0" smtClean="0">
                <a:latin typeface="Times New Roman" pitchFamily="18" charset="0"/>
                <a:cs typeface="Times New Roman" pitchFamily="18" charset="0"/>
              </a:rPr>
              <a:t>.a) </a:t>
            </a:r>
            <a:r>
              <a:rPr lang="cs-CZ" sz="3200" dirty="0" err="1" smtClean="0">
                <a:latin typeface="Times New Roman" pitchFamily="18" charset="0"/>
                <a:cs typeface="Times New Roman" pitchFamily="18" charset="0"/>
              </a:rPr>
              <a:t>How</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old</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is</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you</a:t>
            </a:r>
            <a:r>
              <a:rPr lang="cs-CZ" sz="3200" dirty="0" smtClean="0">
                <a:latin typeface="Times New Roman" pitchFamily="18" charset="0"/>
                <a:cs typeface="Times New Roman" pitchFamily="18" charset="0"/>
              </a:rPr>
              <a:t>?</a:t>
            </a:r>
            <a:br>
              <a:rPr lang="cs-CZ" sz="3200" dirty="0" smtClean="0">
                <a:latin typeface="Times New Roman" pitchFamily="18" charset="0"/>
                <a:cs typeface="Times New Roman" pitchFamily="18" charset="0"/>
              </a:rPr>
            </a:br>
            <a:r>
              <a:rPr lang="cs-CZ" sz="3200" dirty="0" smtClean="0">
                <a:solidFill>
                  <a:srgbClr val="FF0000"/>
                </a:solidFill>
                <a:latin typeface="Times New Roman" pitchFamily="18" charset="0"/>
                <a:cs typeface="Times New Roman" pitchFamily="18" charset="0"/>
              </a:rPr>
              <a:t>b) </a:t>
            </a:r>
            <a:r>
              <a:rPr lang="cs-CZ" sz="3200" dirty="0" err="1" smtClean="0">
                <a:solidFill>
                  <a:srgbClr val="FF0000"/>
                </a:solidFill>
                <a:latin typeface="Times New Roman" pitchFamily="18" charset="0"/>
                <a:cs typeface="Times New Roman" pitchFamily="18" charset="0"/>
              </a:rPr>
              <a:t>How</a:t>
            </a:r>
            <a:r>
              <a:rPr lang="cs-CZ" sz="3200" dirty="0" smtClean="0">
                <a:solidFill>
                  <a:srgbClr val="FF0000"/>
                </a:solidFill>
                <a:latin typeface="Times New Roman" pitchFamily="18" charset="0"/>
                <a:cs typeface="Times New Roman" pitchFamily="18" charset="0"/>
              </a:rPr>
              <a:t> </a:t>
            </a:r>
            <a:r>
              <a:rPr lang="cs-CZ" sz="3200" dirty="0" err="1" smtClean="0">
                <a:solidFill>
                  <a:srgbClr val="FF0000"/>
                </a:solidFill>
                <a:latin typeface="Times New Roman" pitchFamily="18" charset="0"/>
                <a:cs typeface="Times New Roman" pitchFamily="18" charset="0"/>
              </a:rPr>
              <a:t>old</a:t>
            </a:r>
            <a:r>
              <a:rPr lang="cs-CZ" sz="3200" dirty="0" smtClean="0">
                <a:solidFill>
                  <a:srgbClr val="FF0000"/>
                </a:solidFill>
                <a:latin typeface="Times New Roman" pitchFamily="18" charset="0"/>
                <a:cs typeface="Times New Roman" pitchFamily="18" charset="0"/>
              </a:rPr>
              <a:t> are </a:t>
            </a:r>
            <a:r>
              <a:rPr lang="cs-CZ" sz="3200" dirty="0" err="1" smtClean="0">
                <a:solidFill>
                  <a:srgbClr val="FF0000"/>
                </a:solidFill>
                <a:latin typeface="Times New Roman" pitchFamily="18" charset="0"/>
                <a:cs typeface="Times New Roman" pitchFamily="18" charset="0"/>
              </a:rPr>
              <a:t>you</a:t>
            </a:r>
            <a:r>
              <a:rPr lang="cs-CZ" sz="3200" dirty="0" smtClean="0">
                <a:solidFill>
                  <a:srgbClr val="FF0000"/>
                </a:solidFill>
                <a:latin typeface="Times New Roman" pitchFamily="18" charset="0"/>
                <a:cs typeface="Times New Roman" pitchFamily="18" charset="0"/>
              </a:rPr>
              <a:t>?</a:t>
            </a:r>
            <a:br>
              <a:rPr lang="cs-CZ" sz="3200" dirty="0" smtClean="0">
                <a:solidFill>
                  <a:srgbClr val="FF0000"/>
                </a:solidFill>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solidFill>
                  <a:srgbClr val="FF0000"/>
                </a:solidFill>
                <a:latin typeface="Times New Roman" pitchFamily="18" charset="0"/>
                <a:cs typeface="Times New Roman" pitchFamily="18" charset="0"/>
              </a:rPr>
              <a:t>7</a:t>
            </a:r>
            <a:r>
              <a:rPr lang="cs-CZ" sz="3200" dirty="0" smtClean="0">
                <a:latin typeface="Times New Roman" pitchFamily="18" charset="0"/>
                <a:cs typeface="Times New Roman" pitchFamily="18" charset="0"/>
              </a:rPr>
              <a:t>. a) Live </a:t>
            </a:r>
            <a:r>
              <a:rPr lang="cs-CZ" sz="3200" dirty="0" err="1" smtClean="0">
                <a:latin typeface="Times New Roman" pitchFamily="18" charset="0"/>
                <a:cs typeface="Times New Roman" pitchFamily="18" charset="0"/>
              </a:rPr>
              <a:t>you</a:t>
            </a:r>
            <a:r>
              <a:rPr lang="cs-CZ" sz="3200" dirty="0" smtClean="0">
                <a:latin typeface="Times New Roman" pitchFamily="18" charset="0"/>
                <a:cs typeface="Times New Roman" pitchFamily="18" charset="0"/>
              </a:rPr>
              <a:t> in Brno?</a:t>
            </a:r>
            <a:br>
              <a:rPr lang="cs-CZ" sz="3200" dirty="0" smtClean="0">
                <a:latin typeface="Times New Roman" pitchFamily="18" charset="0"/>
                <a:cs typeface="Times New Roman" pitchFamily="18" charset="0"/>
              </a:rPr>
            </a:br>
            <a:r>
              <a:rPr lang="cs-CZ" sz="3200" dirty="0" smtClean="0">
                <a:solidFill>
                  <a:srgbClr val="FF0000"/>
                </a:solidFill>
                <a:latin typeface="Times New Roman" pitchFamily="18" charset="0"/>
                <a:cs typeface="Times New Roman" pitchFamily="18" charset="0"/>
              </a:rPr>
              <a:t>b)</a:t>
            </a:r>
            <a:r>
              <a:rPr lang="cs-CZ" sz="3200" dirty="0" smtClean="0">
                <a:latin typeface="Times New Roman" pitchFamily="18" charset="0"/>
                <a:cs typeface="Times New Roman" pitchFamily="18" charset="0"/>
              </a:rPr>
              <a:t>  </a:t>
            </a:r>
            <a:r>
              <a:rPr lang="cs-CZ" sz="3200" dirty="0" smtClean="0">
                <a:solidFill>
                  <a:srgbClr val="FF0000"/>
                </a:solidFill>
                <a:latin typeface="Times New Roman" pitchFamily="18" charset="0"/>
                <a:cs typeface="Times New Roman" pitchFamily="18" charset="0"/>
              </a:rPr>
              <a:t>Do </a:t>
            </a:r>
            <a:r>
              <a:rPr lang="cs-CZ" sz="3200" dirty="0" err="1" smtClean="0">
                <a:solidFill>
                  <a:srgbClr val="FF0000"/>
                </a:solidFill>
                <a:latin typeface="Times New Roman" pitchFamily="18" charset="0"/>
                <a:cs typeface="Times New Roman" pitchFamily="18" charset="0"/>
              </a:rPr>
              <a:t>you</a:t>
            </a:r>
            <a:r>
              <a:rPr lang="cs-CZ" sz="3200" dirty="0" smtClean="0">
                <a:solidFill>
                  <a:srgbClr val="FF0000"/>
                </a:solidFill>
                <a:latin typeface="Times New Roman" pitchFamily="18" charset="0"/>
                <a:cs typeface="Times New Roman" pitchFamily="18" charset="0"/>
              </a:rPr>
              <a:t> live in Brno?</a:t>
            </a: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endParaRPr lang="cs-CZ" sz="24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2800" dirty="0" smtClean="0">
                <a:solidFill>
                  <a:srgbClr val="FF0000"/>
                </a:solidFill>
                <a:latin typeface="Times New Roman" pitchFamily="18" charset="0"/>
                <a:cs typeface="Times New Roman" pitchFamily="18" charset="0"/>
              </a:rPr>
              <a:t>8</a:t>
            </a:r>
            <a:r>
              <a:rPr lang="cs-CZ" sz="2800" dirty="0" smtClean="0">
                <a:latin typeface="Times New Roman" pitchFamily="18" charset="0"/>
                <a:cs typeface="Times New Roman" pitchFamily="18" charset="0"/>
              </a:rPr>
              <a:t>.a) Do </a:t>
            </a:r>
            <a:r>
              <a:rPr lang="cs-CZ" sz="2800" dirty="0" err="1" smtClean="0">
                <a:latin typeface="Times New Roman" pitchFamily="18" charset="0"/>
                <a:cs typeface="Times New Roman" pitchFamily="18" charset="0"/>
              </a:rPr>
              <a:t>you</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like</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Harry</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Potter</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Yes</a:t>
            </a:r>
            <a:r>
              <a:rPr lang="cs-CZ" sz="2800" dirty="0" smtClean="0">
                <a:latin typeface="Times New Roman" pitchFamily="18" charset="0"/>
                <a:cs typeface="Times New Roman" pitchFamily="18" charset="0"/>
              </a:rPr>
              <a:t>, I </a:t>
            </a:r>
            <a:r>
              <a:rPr lang="cs-CZ" sz="2800" dirty="0" err="1" smtClean="0">
                <a:latin typeface="Times New Roman" pitchFamily="18" charset="0"/>
                <a:cs typeface="Times New Roman" pitchFamily="18" charset="0"/>
              </a:rPr>
              <a:t>like</a:t>
            </a:r>
            <a:r>
              <a:rPr lang="cs-CZ" sz="2800" dirty="0" smtClean="0">
                <a:latin typeface="Times New Roman" pitchFamily="18" charset="0"/>
                <a:cs typeface="Times New Roman" pitchFamily="18" charset="0"/>
              </a:rPr>
              <a:t>.</a:t>
            </a:r>
            <a:br>
              <a:rPr lang="cs-CZ" sz="2800" dirty="0" smtClean="0">
                <a:latin typeface="Times New Roman" pitchFamily="18" charset="0"/>
                <a:cs typeface="Times New Roman" pitchFamily="18" charset="0"/>
              </a:rPr>
            </a:br>
            <a:r>
              <a:rPr lang="cs-CZ" sz="2800" dirty="0" smtClean="0">
                <a:solidFill>
                  <a:srgbClr val="FF0000"/>
                </a:solidFill>
                <a:latin typeface="Times New Roman" pitchFamily="18" charset="0"/>
                <a:cs typeface="Times New Roman" pitchFamily="18" charset="0"/>
              </a:rPr>
              <a:t>b) Do </a:t>
            </a:r>
            <a:r>
              <a:rPr lang="cs-CZ" sz="2800" dirty="0" err="1" smtClean="0">
                <a:solidFill>
                  <a:srgbClr val="FF0000"/>
                </a:solidFill>
                <a:latin typeface="Times New Roman" pitchFamily="18" charset="0"/>
                <a:cs typeface="Times New Roman" pitchFamily="18" charset="0"/>
              </a:rPr>
              <a:t>you</a:t>
            </a:r>
            <a:r>
              <a:rPr lang="cs-CZ" sz="2800" dirty="0" smtClean="0">
                <a:solidFill>
                  <a:srgbClr val="FF0000"/>
                </a:solidFill>
                <a:latin typeface="Times New Roman" pitchFamily="18" charset="0"/>
                <a:cs typeface="Times New Roman" pitchFamily="18" charset="0"/>
              </a:rPr>
              <a:t> </a:t>
            </a:r>
            <a:r>
              <a:rPr lang="cs-CZ" sz="2800" dirty="0" err="1" smtClean="0">
                <a:solidFill>
                  <a:srgbClr val="FF0000"/>
                </a:solidFill>
                <a:latin typeface="Times New Roman" pitchFamily="18" charset="0"/>
                <a:cs typeface="Times New Roman" pitchFamily="18" charset="0"/>
              </a:rPr>
              <a:t>like</a:t>
            </a:r>
            <a:r>
              <a:rPr lang="cs-CZ" sz="2800" dirty="0" smtClean="0">
                <a:solidFill>
                  <a:srgbClr val="FF0000"/>
                </a:solidFill>
                <a:latin typeface="Times New Roman" pitchFamily="18" charset="0"/>
                <a:cs typeface="Times New Roman" pitchFamily="18" charset="0"/>
              </a:rPr>
              <a:t> </a:t>
            </a:r>
            <a:r>
              <a:rPr lang="cs-CZ" sz="2800" dirty="0" err="1" smtClean="0">
                <a:solidFill>
                  <a:srgbClr val="FF0000"/>
                </a:solidFill>
                <a:latin typeface="Times New Roman" pitchFamily="18" charset="0"/>
                <a:cs typeface="Times New Roman" pitchFamily="18" charset="0"/>
              </a:rPr>
              <a:t>Harry</a:t>
            </a:r>
            <a:r>
              <a:rPr lang="cs-CZ" sz="2800" dirty="0" smtClean="0">
                <a:solidFill>
                  <a:srgbClr val="FF0000"/>
                </a:solidFill>
                <a:latin typeface="Times New Roman" pitchFamily="18" charset="0"/>
                <a:cs typeface="Times New Roman" pitchFamily="18" charset="0"/>
              </a:rPr>
              <a:t> </a:t>
            </a:r>
            <a:r>
              <a:rPr lang="cs-CZ" sz="2800" dirty="0" err="1" smtClean="0">
                <a:solidFill>
                  <a:srgbClr val="FF0000"/>
                </a:solidFill>
                <a:latin typeface="Times New Roman" pitchFamily="18" charset="0"/>
                <a:cs typeface="Times New Roman" pitchFamily="18" charset="0"/>
              </a:rPr>
              <a:t>Potter</a:t>
            </a:r>
            <a:r>
              <a:rPr lang="cs-CZ" sz="2800" dirty="0" smtClean="0">
                <a:solidFill>
                  <a:srgbClr val="FF0000"/>
                </a:solidFill>
                <a:latin typeface="Times New Roman" pitchFamily="18" charset="0"/>
                <a:cs typeface="Times New Roman" pitchFamily="18" charset="0"/>
              </a:rPr>
              <a:t>? </a:t>
            </a:r>
            <a:r>
              <a:rPr lang="cs-CZ" sz="2800" dirty="0" err="1" smtClean="0">
                <a:solidFill>
                  <a:srgbClr val="FF0000"/>
                </a:solidFill>
                <a:latin typeface="Times New Roman" pitchFamily="18" charset="0"/>
                <a:cs typeface="Times New Roman" pitchFamily="18" charset="0"/>
              </a:rPr>
              <a:t>Yes</a:t>
            </a:r>
            <a:r>
              <a:rPr lang="cs-CZ" sz="2800" dirty="0" smtClean="0">
                <a:solidFill>
                  <a:srgbClr val="FF0000"/>
                </a:solidFill>
                <a:latin typeface="Times New Roman" pitchFamily="18" charset="0"/>
                <a:cs typeface="Times New Roman" pitchFamily="18" charset="0"/>
              </a:rPr>
              <a:t>, I do.</a:t>
            </a:r>
            <a:br>
              <a:rPr lang="cs-CZ" sz="2800" dirty="0" smtClean="0">
                <a:solidFill>
                  <a:srgbClr val="FF0000"/>
                </a:solidFill>
                <a:latin typeface="Times New Roman" pitchFamily="18" charset="0"/>
                <a:cs typeface="Times New Roman" pitchFamily="18" charset="0"/>
              </a:rPr>
            </a:br>
            <a:r>
              <a:rPr lang="cs-CZ" sz="2800" dirty="0" smtClean="0">
                <a:latin typeface="Times New Roman" pitchFamily="18" charset="0"/>
                <a:cs typeface="Times New Roman" pitchFamily="18" charset="0"/>
              </a:rPr>
              <a:t/>
            </a:r>
            <a:br>
              <a:rPr lang="cs-CZ" sz="2800" dirty="0" smtClean="0">
                <a:latin typeface="Times New Roman" pitchFamily="18" charset="0"/>
                <a:cs typeface="Times New Roman" pitchFamily="18" charset="0"/>
              </a:rPr>
            </a:br>
            <a:r>
              <a:rPr lang="cs-CZ" sz="2800" dirty="0" smtClean="0">
                <a:solidFill>
                  <a:srgbClr val="FF0000"/>
                </a:solidFill>
                <a:latin typeface="Times New Roman" pitchFamily="18" charset="0"/>
                <a:cs typeface="Times New Roman" pitchFamily="18" charset="0"/>
              </a:rPr>
              <a:t>9. a) </a:t>
            </a:r>
            <a:r>
              <a:rPr lang="cs-CZ" sz="2800" dirty="0" err="1" smtClean="0">
                <a:solidFill>
                  <a:srgbClr val="FF0000"/>
                </a:solidFill>
                <a:latin typeface="Times New Roman" pitchFamily="18" charset="0"/>
                <a:cs typeface="Times New Roman" pitchFamily="18" charset="0"/>
              </a:rPr>
              <a:t>She</a:t>
            </a:r>
            <a:r>
              <a:rPr lang="cs-CZ" sz="2800" dirty="0" smtClean="0">
                <a:solidFill>
                  <a:srgbClr val="FF0000"/>
                </a:solidFill>
                <a:latin typeface="Times New Roman" pitchFamily="18" charset="0"/>
                <a:cs typeface="Times New Roman" pitchFamily="18" charset="0"/>
              </a:rPr>
              <a:t>‘s a student.</a:t>
            </a:r>
            <a:r>
              <a:rPr lang="cs-CZ" sz="2800" dirty="0" smtClean="0">
                <a:latin typeface="Times New Roman" pitchFamily="18" charset="0"/>
                <a:cs typeface="Times New Roman" pitchFamily="18" charset="0"/>
              </a:rPr>
              <a:t/>
            </a:r>
            <a:br>
              <a:rPr lang="cs-CZ" sz="2800" dirty="0" smtClean="0">
                <a:latin typeface="Times New Roman" pitchFamily="18" charset="0"/>
                <a:cs typeface="Times New Roman" pitchFamily="18" charset="0"/>
              </a:rPr>
            </a:br>
            <a:r>
              <a:rPr lang="cs-CZ" sz="2800" dirty="0" smtClean="0">
                <a:latin typeface="Times New Roman" pitchFamily="18" charset="0"/>
                <a:cs typeface="Times New Roman" pitchFamily="18" charset="0"/>
              </a:rPr>
              <a:t>b) </a:t>
            </a:r>
            <a:r>
              <a:rPr lang="cs-CZ" sz="2800" dirty="0" err="1" smtClean="0">
                <a:latin typeface="Times New Roman" pitchFamily="18" charset="0"/>
                <a:cs typeface="Times New Roman" pitchFamily="18" charset="0"/>
              </a:rPr>
              <a:t>She</a:t>
            </a:r>
            <a:r>
              <a:rPr lang="cs-CZ" sz="2800" dirty="0" smtClean="0">
                <a:latin typeface="Times New Roman" pitchFamily="18" charset="0"/>
                <a:cs typeface="Times New Roman" pitchFamily="18" charset="0"/>
              </a:rPr>
              <a:t>‘s </a:t>
            </a:r>
            <a:r>
              <a:rPr lang="cs-CZ" sz="2800" dirty="0" err="1" smtClean="0">
                <a:latin typeface="Times New Roman" pitchFamily="18" charset="0"/>
                <a:cs typeface="Times New Roman" pitchFamily="18" charset="0"/>
              </a:rPr>
              <a:t>an</a:t>
            </a:r>
            <a:r>
              <a:rPr lang="cs-CZ" sz="2800" dirty="0" smtClean="0">
                <a:latin typeface="Times New Roman" pitchFamily="18" charset="0"/>
                <a:cs typeface="Times New Roman" pitchFamily="18" charset="0"/>
              </a:rPr>
              <a:t> student.</a:t>
            </a:r>
            <a:br>
              <a:rPr lang="cs-CZ" sz="2800" dirty="0" smtClean="0">
                <a:latin typeface="Times New Roman" pitchFamily="18" charset="0"/>
                <a:cs typeface="Times New Roman" pitchFamily="18" charset="0"/>
              </a:rPr>
            </a:br>
            <a:r>
              <a:rPr lang="cs-CZ" sz="2800" dirty="0" smtClean="0">
                <a:latin typeface="Times New Roman" pitchFamily="18" charset="0"/>
                <a:cs typeface="Times New Roman" pitchFamily="18" charset="0"/>
              </a:rPr>
              <a:t/>
            </a:r>
            <a:br>
              <a:rPr lang="cs-CZ" sz="2800" dirty="0" smtClean="0">
                <a:latin typeface="Times New Roman" pitchFamily="18" charset="0"/>
                <a:cs typeface="Times New Roman" pitchFamily="18" charset="0"/>
              </a:rPr>
            </a:br>
            <a:r>
              <a:rPr lang="cs-CZ" sz="2800" dirty="0" smtClean="0">
                <a:solidFill>
                  <a:srgbClr val="FF0000"/>
                </a:solidFill>
                <a:latin typeface="Times New Roman" pitchFamily="18" charset="0"/>
                <a:cs typeface="Times New Roman" pitchFamily="18" charset="0"/>
              </a:rPr>
              <a:t>10.a) Do </a:t>
            </a:r>
            <a:r>
              <a:rPr lang="cs-CZ" sz="2800" dirty="0" err="1" smtClean="0">
                <a:solidFill>
                  <a:srgbClr val="FF0000"/>
                </a:solidFill>
                <a:latin typeface="Times New Roman" pitchFamily="18" charset="0"/>
                <a:cs typeface="Times New Roman" pitchFamily="18" charset="0"/>
              </a:rPr>
              <a:t>you</a:t>
            </a:r>
            <a:r>
              <a:rPr lang="cs-CZ" sz="2800" dirty="0" smtClean="0">
                <a:solidFill>
                  <a:srgbClr val="FF0000"/>
                </a:solidFill>
                <a:latin typeface="Times New Roman" pitchFamily="18" charset="0"/>
                <a:cs typeface="Times New Roman" pitchFamily="18" charset="0"/>
              </a:rPr>
              <a:t> go </a:t>
            </a:r>
            <a:r>
              <a:rPr lang="cs-CZ" sz="2800" dirty="0" err="1" smtClean="0">
                <a:solidFill>
                  <a:srgbClr val="FF0000"/>
                </a:solidFill>
                <a:latin typeface="Times New Roman" pitchFamily="18" charset="0"/>
                <a:cs typeface="Times New Roman" pitchFamily="18" charset="0"/>
              </a:rPr>
              <a:t>swimming</a:t>
            </a:r>
            <a:r>
              <a:rPr lang="cs-CZ" sz="2800" dirty="0" smtClean="0">
                <a:solidFill>
                  <a:srgbClr val="FF0000"/>
                </a:solidFill>
                <a:latin typeface="Times New Roman" pitchFamily="18" charset="0"/>
                <a:cs typeface="Times New Roman" pitchFamily="18" charset="0"/>
              </a:rPr>
              <a:t> on </a:t>
            </a:r>
            <a:r>
              <a:rPr lang="cs-CZ" sz="2800" dirty="0" err="1" smtClean="0">
                <a:solidFill>
                  <a:srgbClr val="FF0000"/>
                </a:solidFill>
                <a:latin typeface="Times New Roman" pitchFamily="18" charset="0"/>
                <a:cs typeface="Times New Roman" pitchFamily="18" charset="0"/>
              </a:rPr>
              <a:t>Monday</a:t>
            </a:r>
            <a:r>
              <a:rPr lang="cs-CZ" sz="2800" dirty="0" smtClean="0">
                <a:solidFill>
                  <a:srgbClr val="FF0000"/>
                </a:solidFill>
                <a:latin typeface="Times New Roman" pitchFamily="18" charset="0"/>
                <a:cs typeface="Times New Roman" pitchFamily="18" charset="0"/>
              </a:rPr>
              <a:t>?</a:t>
            </a:r>
            <a:r>
              <a:rPr lang="cs-CZ" sz="2800" dirty="0" smtClean="0">
                <a:latin typeface="Times New Roman" pitchFamily="18" charset="0"/>
                <a:cs typeface="Times New Roman" pitchFamily="18" charset="0"/>
              </a:rPr>
              <a:t/>
            </a:r>
            <a:br>
              <a:rPr lang="cs-CZ" sz="2800" dirty="0" smtClean="0">
                <a:latin typeface="Times New Roman" pitchFamily="18" charset="0"/>
                <a:cs typeface="Times New Roman" pitchFamily="18" charset="0"/>
              </a:rPr>
            </a:br>
            <a:r>
              <a:rPr lang="cs-CZ" sz="2800" dirty="0" smtClean="0">
                <a:latin typeface="Times New Roman" pitchFamily="18" charset="0"/>
                <a:cs typeface="Times New Roman" pitchFamily="18" charset="0"/>
              </a:rPr>
              <a:t>b) Do </a:t>
            </a:r>
            <a:r>
              <a:rPr lang="cs-CZ" sz="2800" dirty="0" err="1" smtClean="0">
                <a:latin typeface="Times New Roman" pitchFamily="18" charset="0"/>
                <a:cs typeface="Times New Roman" pitchFamily="18" charset="0"/>
              </a:rPr>
              <a:t>you</a:t>
            </a:r>
            <a:r>
              <a:rPr lang="cs-CZ" sz="2800" dirty="0" smtClean="0">
                <a:latin typeface="Times New Roman" pitchFamily="18" charset="0"/>
                <a:cs typeface="Times New Roman" pitchFamily="18" charset="0"/>
              </a:rPr>
              <a:t> go </a:t>
            </a:r>
            <a:r>
              <a:rPr lang="cs-CZ" sz="2800" dirty="0" err="1" smtClean="0">
                <a:latin typeface="Times New Roman" pitchFamily="18" charset="0"/>
                <a:cs typeface="Times New Roman" pitchFamily="18" charset="0"/>
              </a:rPr>
              <a:t>swimming</a:t>
            </a:r>
            <a:r>
              <a:rPr lang="cs-CZ" sz="2800" dirty="0" smtClean="0">
                <a:latin typeface="Times New Roman" pitchFamily="18" charset="0"/>
                <a:cs typeface="Times New Roman" pitchFamily="18" charset="0"/>
              </a:rPr>
              <a:t> in </a:t>
            </a:r>
            <a:r>
              <a:rPr lang="cs-CZ" sz="2800" dirty="0" err="1" smtClean="0">
                <a:latin typeface="Times New Roman" pitchFamily="18" charset="0"/>
                <a:cs typeface="Times New Roman" pitchFamily="18" charset="0"/>
              </a:rPr>
              <a:t>Monday</a:t>
            </a:r>
            <a:r>
              <a:rPr lang="cs-CZ" sz="2800" dirty="0" smtClean="0">
                <a:latin typeface="Times New Roman" pitchFamily="18" charset="0"/>
                <a:cs typeface="Times New Roman" pitchFamily="18" charset="0"/>
              </a:rPr>
              <a:t>?</a:t>
            </a:r>
            <a:br>
              <a:rPr lang="cs-CZ" sz="2800" dirty="0" smtClean="0">
                <a:latin typeface="Times New Roman" pitchFamily="18" charset="0"/>
                <a:cs typeface="Times New Roman" pitchFamily="18" charset="0"/>
              </a:rPr>
            </a:br>
            <a:endParaRPr lang="cs-CZ" sz="28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57158" y="428604"/>
            <a:ext cx="7786742" cy="5286412"/>
          </a:xfrm>
        </p:spPr>
        <p:txBody>
          <a:bodyPr>
            <a:normAutofit/>
          </a:bodyPr>
          <a:lstStyle/>
          <a:p>
            <a:pPr>
              <a:buNone/>
            </a:pPr>
            <a:r>
              <a:rPr lang="cs-CZ" dirty="0" smtClean="0">
                <a:latin typeface="Times New Roman" pitchFamily="18" charset="0"/>
                <a:cs typeface="Times New Roman" pitchFamily="18" charset="0"/>
              </a:rPr>
              <a:t>Zdroj:</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Vlastní tvorba</a:t>
            </a:r>
          </a:p>
          <a:p>
            <a:pPr>
              <a:buNone/>
            </a:pPr>
            <a:r>
              <a:rPr lang="cs-CZ" dirty="0" smtClean="0">
                <a:latin typeface="Times New Roman" pitchFamily="18" charset="0"/>
                <a:cs typeface="Times New Roman" pitchFamily="18" charset="0"/>
              </a:rPr>
              <a:t>Obrázek:</a:t>
            </a:r>
          </a:p>
          <a:p>
            <a:pPr>
              <a:buNone/>
            </a:pPr>
            <a:r>
              <a:rPr lang="cs-CZ" sz="28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hlinkClick r:id="rId3"/>
              </a:rPr>
              <a:t>www.office.</a:t>
            </a:r>
            <a:r>
              <a:rPr lang="cs-CZ" sz="2800" dirty="0" err="1" smtClean="0">
                <a:latin typeface="Times New Roman" pitchFamily="18" charset="0"/>
                <a:cs typeface="Times New Roman" pitchFamily="18" charset="0"/>
                <a:hlinkClick r:id="rId3"/>
              </a:rPr>
              <a:t>microsoft.com</a:t>
            </a:r>
            <a:endParaRPr lang="cs-CZ" sz="2800" dirty="0" smtClean="0">
              <a:latin typeface="Times New Roman" pitchFamily="18" charset="0"/>
              <a:cs typeface="Times New Roman" pitchFamily="18" charset="0"/>
            </a:endParaRPr>
          </a:p>
          <a:p>
            <a:pPr>
              <a:buNone/>
            </a:pPr>
            <a:r>
              <a:rPr lang="cs-CZ" dirty="0" smtClean="0">
                <a:latin typeface="Times New Roman" pitchFamily="18" charset="0"/>
                <a:cs typeface="Times New Roman" pitchFamily="18" charset="0"/>
              </a:rPr>
              <a:t>Anotace:</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Žáci mají za úkol v tomto krátkém gramatickém cvičení vybrat vždy gramaticky správnou větu ze dvou daných. Jedná se o velice rychlé opakovací cvičení.</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593</TotalTime>
  <Words>141</Words>
  <Application>Microsoft Office PowerPoint</Application>
  <PresentationFormat>Předvádění na obrazovce (4:3)</PresentationFormat>
  <Paragraphs>21</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      The correct sentence</vt:lpstr>
      <vt:lpstr>Která z uvedených dvou vět je ta správná?   1. a) My name‘s John. b) My name John.  2. a) What‘s her name? b) What‘s she name?  3. a) He‘s from Germany. b) His from Germany.  </vt:lpstr>
      <vt:lpstr>4. a) She‘s name‘s Kate. b) Her name‘s Kate.  5. a) Are you from London? b) Is you from London?  6.a) How old is you? b) How old are you?  7. a) Live you in Brno? b)  Do you live in Brno?  </vt:lpstr>
      <vt:lpstr>8.a) Do you like Harry Potter? Yes, I like. b) Do you like Harry Potter? Yes, I do.  9. a) She‘s a student. b) She‘s an student.  10.a) Do you go swimming on Monday? b) Do you go swimming in Monday? </vt:lpstr>
      <vt:lpstr>  Která z uvedených dvou vět je ta správná? - řešení  1. a) My name‘s John. b) My name John.  2. a) What‘s her name? b) What‘s she name?  3. a) He‘s from Germany. b) His from Germany. </vt:lpstr>
      <vt:lpstr>  4. a) She‘s name‘s Kate. b) Her name‘s Kate.  5. a) Are you from London? b) Is you from London?  6.a) How old is you? b) How old are you?  7. a) Live you in Brno? b)  Do you live in Brno?  </vt:lpstr>
      <vt:lpstr>8.a) Do you like Harry Potter? Yes, I like. b) Do you like Harry Potter? Yes, I do.  9. a) She‘s a student. b) She‘s an student.  10.a) Do you go swimming on Monday? b) Do you go swimming in Monday? </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Autor:</dc:title>
  <dc:creator>NB</dc:creator>
  <cp:lastModifiedBy>Vesna202261</cp:lastModifiedBy>
  <cp:revision>74</cp:revision>
  <dcterms:created xsi:type="dcterms:W3CDTF">2011-12-27T20:15:32Z</dcterms:created>
  <dcterms:modified xsi:type="dcterms:W3CDTF">2012-12-18T12:08:42Z</dcterms:modified>
</cp:coreProperties>
</file>