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rgbClr val="FFF200">
                <a:alpha val="96000"/>
              </a:srgb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8BD85-9738-4E06-9A92-50DC565A45F8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12531-0A68-44CA-8931-6BFB5982C4A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57224" y="1500174"/>
            <a:ext cx="7772400" cy="1470025"/>
          </a:xfrm>
        </p:spPr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Cévní soustava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3429000"/>
            <a:ext cx="6400800" cy="2857520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Autor: Mgr. Iva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Hirschová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VY_32_INOVACE_05_Krev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cs-CZ" sz="1200" dirty="0">
                <a:solidFill>
                  <a:schemeClr val="tx1"/>
                </a:solidFill>
                <a:latin typeface="Comic Sans MS" pitchFamily="66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sz="1200" dirty="0">
                <a:solidFill>
                  <a:schemeClr val="tx1"/>
                </a:solidFill>
                <a:latin typeface="Comic Sans MS" pitchFamily="66" charset="0"/>
              </a:rPr>
              <a:t>OP VK oblast podpory 1.4 s názvem Zlepšení podmínek pro vzdělávání na základních školách.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643602"/>
          </a:xfrm>
        </p:spPr>
        <p:txBody>
          <a:bodyPr>
            <a:normAutofit/>
          </a:bodyPr>
          <a:lstStyle/>
          <a:p>
            <a:pPr marL="514350" indent="-514350"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Krev je orgán,skládající se z mnoha složek.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Jak pevných tak kapalných.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Mezi kapalné složky patří-krevní plazma.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Mezi složky pevné patří-krvinky.(červené/bílé a krevní destičky)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Krevní plazma je nažloutlá kapalina,která obsahuje organické a anorganické látky.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Červené krvinky-funkce přenos kyslíku,jsou bezjaderné a mají bikonkávní tvar.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Bílé krvinky-funkce imunita,je jich mnoho druhů.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Krevní destičky-funkce srážlivost krve.</a:t>
            </a:r>
          </a:p>
          <a:p>
            <a:pPr marL="514350" indent="-514350">
              <a:buFont typeface="Courier New" pitchFamily="49" charset="0"/>
              <a:buChar char="o"/>
            </a:pPr>
            <a:endParaRPr lang="cs-CZ" sz="2400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Krev je rozdělená do krevních skupin,hlavní skupiny jsou čtyři.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Comic Sans MS" pitchFamily="66" charset="0"/>
              </a:rPr>
              <a:t>A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Comic Sans MS" pitchFamily="66" charset="0"/>
              </a:rPr>
              <a:t>B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Comic Sans MS" pitchFamily="66" charset="0"/>
              </a:rPr>
              <a:t>AB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Comic Sans MS" pitchFamily="66" charset="0"/>
              </a:rPr>
              <a:t>0</a:t>
            </a:r>
          </a:p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V ČR je nejvíce rozšířena skupina A,a nejméně skupina </a:t>
            </a:r>
            <a:r>
              <a:rPr lang="cs-CZ" sz="2400" dirty="0" err="1" smtClean="0">
                <a:latin typeface="Comic Sans MS" pitchFamily="66" charset="0"/>
              </a:rPr>
              <a:t>AB</a:t>
            </a:r>
            <a:r>
              <a:rPr lang="cs-CZ" sz="2400" dirty="0" smtClean="0">
                <a:latin typeface="Comic Sans MS" pitchFamily="66" charset="0"/>
              </a:rPr>
              <a:t>.Ve světě nejvíce skupina 0.</a:t>
            </a:r>
          </a:p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Každá krevní skupina má ještě faktor,tzv. </a:t>
            </a:r>
            <a:r>
              <a:rPr lang="cs-CZ" sz="2400" dirty="0" err="1" smtClean="0">
                <a:latin typeface="Comic Sans MS" pitchFamily="66" charset="0"/>
              </a:rPr>
              <a:t>Rh</a:t>
            </a:r>
            <a:r>
              <a:rPr lang="cs-CZ" sz="2400" dirty="0" smtClean="0">
                <a:latin typeface="Comic Sans MS" pitchFamily="66" charset="0"/>
              </a:rPr>
              <a:t> faktor a to buď pozitivní nebo negativní.</a:t>
            </a:r>
          </a:p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Negativních faktorů je v populaci méně. </a:t>
            </a:r>
            <a:endParaRPr lang="cs-CZ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Univerzální dárce je 0,</a:t>
            </a:r>
            <a:r>
              <a:rPr lang="cs-CZ" sz="2400" dirty="0" err="1" smtClean="0">
                <a:latin typeface="Comic Sans MS" pitchFamily="66" charset="0"/>
              </a:rPr>
              <a:t>tzn.tato</a:t>
            </a:r>
            <a:r>
              <a:rPr lang="cs-CZ" sz="2400" dirty="0" smtClean="0">
                <a:latin typeface="Comic Sans MS" pitchFamily="66" charset="0"/>
              </a:rPr>
              <a:t> krev může být dána komukoliv.</a:t>
            </a:r>
          </a:p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Univerzální příjemce je AB. Tato krevní skupina může přijmou krev od kohokoliv.</a:t>
            </a:r>
          </a:p>
          <a:p>
            <a:pPr>
              <a:buFont typeface="Courier New" pitchFamily="49" charset="0"/>
              <a:buChar char="o"/>
            </a:pPr>
            <a:r>
              <a:rPr lang="cs-CZ" sz="2800" b="1" i="1" u="sng" dirty="0" smtClean="0">
                <a:latin typeface="Comic Sans MS" pitchFamily="66" charset="0"/>
              </a:rPr>
              <a:t>Transfuze</a:t>
            </a:r>
            <a:r>
              <a:rPr lang="cs-CZ" sz="2400" dirty="0" smtClean="0">
                <a:latin typeface="Comic Sans MS" pitchFamily="66" charset="0"/>
              </a:rPr>
              <a:t>=převod krve</a:t>
            </a:r>
          </a:p>
          <a:p>
            <a:pPr>
              <a:buFont typeface="Courier New" pitchFamily="49" charset="0"/>
              <a:buChar char="o"/>
            </a:pPr>
            <a:r>
              <a:rPr lang="cs-CZ" sz="2800" b="1" i="1" u="sng" dirty="0" smtClean="0">
                <a:latin typeface="Comic Sans MS" pitchFamily="66" charset="0"/>
              </a:rPr>
              <a:t>Trombóza</a:t>
            </a:r>
            <a:r>
              <a:rPr lang="cs-CZ" sz="2400" dirty="0" smtClean="0">
                <a:latin typeface="Comic Sans MS" pitchFamily="66" charset="0"/>
              </a:rPr>
              <a:t>=stav,při kterém dochází k tvorbě sraženiny-trombu</a:t>
            </a:r>
          </a:p>
          <a:p>
            <a:pPr>
              <a:buFont typeface="Courier New" pitchFamily="49" charset="0"/>
              <a:buChar char="o"/>
            </a:pPr>
            <a:r>
              <a:rPr lang="cs-CZ" sz="2800" b="1" i="1" u="sng" dirty="0" err="1" smtClean="0">
                <a:latin typeface="Comic Sans MS" pitchFamily="66" charset="0"/>
              </a:rPr>
              <a:t>Trombofílie</a:t>
            </a:r>
            <a:r>
              <a:rPr lang="cs-CZ" sz="2400" dirty="0" smtClean="0">
                <a:latin typeface="Comic Sans MS" pitchFamily="66" charset="0"/>
              </a:rPr>
              <a:t>=onemocnění,při kterém se krev sráží více než je norma.</a:t>
            </a:r>
          </a:p>
          <a:p>
            <a:pPr>
              <a:buFont typeface="Courier New" pitchFamily="49" charset="0"/>
              <a:buChar char="o"/>
            </a:pPr>
            <a:r>
              <a:rPr lang="cs-CZ" sz="2800" b="1" i="1" u="sng" dirty="0" err="1" smtClean="0">
                <a:latin typeface="Comic Sans MS" pitchFamily="66" charset="0"/>
              </a:rPr>
              <a:t>Hemofílie</a:t>
            </a:r>
            <a:r>
              <a:rPr lang="cs-CZ" sz="2400" dirty="0" smtClean="0">
                <a:latin typeface="Comic Sans MS" pitchFamily="66" charset="0"/>
              </a:rPr>
              <a:t>=onemocnění,při kterém se krev sráží méně než je norma.</a:t>
            </a:r>
          </a:p>
          <a:p>
            <a:pPr>
              <a:buFont typeface="Courier New" pitchFamily="49" charset="0"/>
              <a:buChar char="o"/>
            </a:pPr>
            <a:endParaRPr lang="cs-CZ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Žena-4,5 litru krve</a:t>
            </a:r>
          </a:p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Muž-5,5litru krve</a:t>
            </a:r>
          </a:p>
          <a:p>
            <a:pPr>
              <a:buNone/>
            </a:pPr>
            <a:endParaRPr lang="cs-CZ" b="1" i="1" u="sng" dirty="0">
              <a:latin typeface="Comic Sans MS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cs-CZ" b="1" i="1" u="sng" dirty="0" smtClean="0">
                <a:latin typeface="Comic Sans MS" pitchFamily="66" charset="0"/>
              </a:rPr>
              <a:t>Objevitel krevních skupin</a:t>
            </a:r>
          </a:p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Prof. MUDr. Jan Janský-lékař českého původu.</a:t>
            </a:r>
          </a:p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Bezplatným,častým dárcům krve je udělována za bezplatné odběry krve </a:t>
            </a:r>
            <a:r>
              <a:rPr lang="cs-CZ" sz="2400" b="1" i="1" u="sng" dirty="0" smtClean="0">
                <a:latin typeface="Comic Sans MS" pitchFamily="66" charset="0"/>
              </a:rPr>
              <a:t>JANSKÉHO PLAKETA.</a:t>
            </a:r>
          </a:p>
          <a:p>
            <a:pPr>
              <a:buFont typeface="Courier New" pitchFamily="49" charset="0"/>
              <a:buChar char="o"/>
            </a:pPr>
            <a:r>
              <a:rPr lang="cs-CZ" sz="2400" dirty="0" smtClean="0">
                <a:latin typeface="Comic Sans MS" pitchFamily="66" charset="0"/>
              </a:rPr>
              <a:t>Krev je nenahraditelná,proto je nutné si ji chránit.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Citace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Comic Sans MS" pitchFamily="66" charset="0"/>
              </a:rPr>
              <a:t>Vlastní zdroj 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>
                <a:latin typeface="Comic Sans MS" pitchFamily="66" charset="0"/>
              </a:rPr>
              <a:t>Vytvořeno jako DUM do předmětu přírodopis na ZŠ a MŠ 17.listopadu 1325, Mladá Boleslav pro 8.ročník základní školy.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>
                <a:latin typeface="Comic Sans MS" pitchFamily="66" charset="0"/>
              </a:rPr>
              <a:t>Materiál slouží k doplnění učiva o lidském těle.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>
                <a:latin typeface="Comic Sans MS" pitchFamily="66" charset="0"/>
              </a:rPr>
              <a:t>Materiál je vhodné prezentovat pomocí  interaktivní tabule.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>
                <a:latin typeface="Comic Sans MS" pitchFamily="66" charset="0"/>
              </a:rPr>
              <a:t>Materiál byl vytvořen a pilotován v I. </a:t>
            </a:r>
            <a:r>
              <a:rPr lang="cs-CZ">
                <a:latin typeface="Comic Sans MS" pitchFamily="66" charset="0"/>
              </a:rPr>
              <a:t>pololetí školního roku 2011/2012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858987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289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Cévní soustava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Cévní soustava</dc:title>
  <dc:creator>××Luciíinká××</dc:creator>
  <cp:lastModifiedBy>Iva Hirschová</cp:lastModifiedBy>
  <cp:revision>4</cp:revision>
  <dcterms:created xsi:type="dcterms:W3CDTF">2011-12-09T18:38:56Z</dcterms:created>
  <dcterms:modified xsi:type="dcterms:W3CDTF">2011-12-16T17:28:31Z</dcterms:modified>
</cp:coreProperties>
</file>